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322" r:id="rId6"/>
    <p:sldId id="339" r:id="rId7"/>
    <p:sldId id="340" r:id="rId8"/>
    <p:sldId id="331" r:id="rId9"/>
    <p:sldId id="32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24" autoAdjust="0"/>
  </p:normalViewPr>
  <p:slideViewPr>
    <p:cSldViewPr snapToGrid="0">
      <p:cViewPr>
        <p:scale>
          <a:sx n="80" d="100"/>
          <a:sy n="80" d="100"/>
        </p:scale>
        <p:origin x="-8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pPr/>
              <a:t>5/21/2022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rainhackingacademy.gr/" TargetMode="External"/><Relationship Id="rId3" Type="http://schemas.openxmlformats.org/officeDocument/2006/relationships/hyperlink" Target="https://slideplayer.gr/slide/1903690/" TargetMode="External"/><Relationship Id="rId7" Type="http://schemas.openxmlformats.org/officeDocument/2006/relationships/hyperlink" Target="https://www.infokids.gr/eksetaseis-kai-agxos-mathiton-ti-einai-k/" TargetMode="External"/><Relationship Id="rId2" Type="http://schemas.openxmlformats.org/officeDocument/2006/relationships/hyperlink" Target="https://efiveia.gr/panellinies-exetaseis-odigies-pros-goneis/?fbclid=IwAR1bQl46ciQgIPSt_K-Eju_vjss05tyXvapyBPE13whxaDu_-qAC3-kUSi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player.gr/33958570-I-diasikasia-tis-apotelesmatikis-meletis-kai-to-aghos-ton-mathiton-lykeioy-sti-diarkeia-tis-proetoimasias-toy-gia-tis-panelladikes-exetaseis.html" TargetMode="External"/><Relationship Id="rId5" Type="http://schemas.openxmlformats.org/officeDocument/2006/relationships/hyperlink" Target="https://www.diastixis.gr/blog/139-panellinies-eksetaseis-kai-agxos-symvoules-gia-mathites-kai-goneis" TargetMode="External"/><Relationship Id="rId4" Type="http://schemas.openxmlformats.org/officeDocument/2006/relationships/hyperlink" Target="https://enallaktikiagenda.gr/article/agchos-exetaseon/" TargetMode="External"/><Relationship Id="rId9" Type="http://schemas.openxmlformats.org/officeDocument/2006/relationships/hyperlink" Target="https://www.facebook.com/brainhackingacadem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427" y="3716978"/>
            <a:ext cx="8258175" cy="55814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“</a:t>
            </a:r>
            <a:r>
              <a:rPr lang="el-GR" sz="2800" i="1" dirty="0" err="1" smtClean="0">
                <a:solidFill>
                  <a:srgbClr val="222222"/>
                </a:solidFill>
                <a:ea typeface="Times New Roman" panose="02020603050405020304" pitchFamily="18" charset="0"/>
              </a:rPr>
              <a:t>Γονεισ</a:t>
            </a:r>
            <a:r>
              <a:rPr lang="el-GR" sz="2800" i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 και </a:t>
            </a:r>
            <a:r>
              <a:rPr lang="el-GR" sz="2800" i="1" dirty="0" err="1" smtClean="0">
                <a:solidFill>
                  <a:srgbClr val="222222"/>
                </a:solidFill>
                <a:ea typeface="Times New Roman" panose="02020603050405020304" pitchFamily="18" charset="0"/>
              </a:rPr>
              <a:t>διαχειριση</a:t>
            </a:r>
            <a:r>
              <a:rPr lang="el-GR" sz="2800" i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l-GR" sz="2800" i="1" dirty="0" err="1" smtClean="0">
                <a:solidFill>
                  <a:srgbClr val="222222"/>
                </a:solidFill>
                <a:ea typeface="Times New Roman" panose="02020603050405020304" pitchFamily="18" charset="0"/>
              </a:rPr>
              <a:t>αγχουσ</a:t>
            </a:r>
            <a:r>
              <a:rPr lang="en-US" sz="2800" i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”</a:t>
            </a:r>
            <a:endParaRPr lang="en-US" sz="2800" i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8110330" y="5597718"/>
            <a:ext cx="383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827" y="1045028"/>
            <a:ext cx="6460177" cy="268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62312" y="5043488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Εύα Γιαννούλη</a:t>
            </a:r>
          </a:p>
          <a:p>
            <a:pPr algn="ctr"/>
            <a:r>
              <a:rPr lang="el-GR" sz="1600" b="1" dirty="0" smtClean="0"/>
              <a:t>Ψυχολόγος, </a:t>
            </a:r>
            <a:r>
              <a:rPr lang="el-GR" sz="1600" dirty="0" err="1" smtClean="0"/>
              <a:t>MRes</a:t>
            </a:r>
            <a:r>
              <a:rPr lang="el-GR" sz="1600" dirty="0" smtClean="0"/>
              <a:t> Κοινωνική Έρευνα, NLP </a:t>
            </a:r>
            <a:r>
              <a:rPr lang="el-GR" sz="1600" dirty="0" err="1" smtClean="0"/>
              <a:t>Coach</a:t>
            </a:r>
            <a:r>
              <a:rPr lang="el-GR" sz="1600" smtClean="0"/>
              <a:t>, </a:t>
            </a:r>
          </a:p>
          <a:p>
            <a:pPr algn="ctr"/>
            <a:r>
              <a:rPr lang="el-GR" sz="1600" smtClean="0"/>
              <a:t>Πιστοποιημένη </a:t>
            </a:r>
            <a:r>
              <a:rPr lang="el-GR" sz="1600" dirty="0" smtClean="0"/>
              <a:t>Εκπαιδεύτρια Γονέων (AHHP), </a:t>
            </a:r>
            <a:endParaRPr lang="en-US" sz="1600" dirty="0" smtClean="0"/>
          </a:p>
          <a:p>
            <a:pPr algn="ctr"/>
            <a:r>
              <a:rPr lang="el-GR" sz="1600" dirty="0" smtClean="0"/>
              <a:t>Μέλος Βρετανών Ψυχολόγων (</a:t>
            </a:r>
            <a:r>
              <a:rPr lang="el-GR" sz="1600" dirty="0" err="1" smtClean="0"/>
              <a:t>MBPsS</a:t>
            </a:r>
            <a:r>
              <a:rPr lang="el-GR" sz="1600" dirty="0" smtClean="0"/>
              <a:t>).</a:t>
            </a:r>
            <a:endParaRPr lang="en-US" sz="1600" dirty="0" smtClean="0"/>
          </a:p>
          <a:p>
            <a:pPr algn="ctr"/>
            <a:r>
              <a:rPr lang="en-US" sz="1600" dirty="0" smtClean="0"/>
              <a:t>www.ypervasis.com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57548" y="220471"/>
            <a:ext cx="82889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«ΑΝΟΙΧΤΟ ΣΧΟΛΕΙΟ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ΜΑΝΟΛΗΣ ΑΝΔΡΟΝΙΚΟΣ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/>
              <a:t>Τετάρτη 18 Μαΐου 2022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3000" y="328614"/>
            <a:ext cx="9875520" cy="85725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‘Απαγορευτικές’ </a:t>
            </a:r>
            <a:r>
              <a:rPr lang="el-GR" sz="3600" dirty="0" smtClean="0"/>
              <a:t>Λέξεις και Εκφράσεις!</a:t>
            </a:r>
            <a:endParaRPr lang="el-GR" sz="3600" dirty="0"/>
          </a:p>
        </p:txBody>
      </p:sp>
      <p:pic>
        <p:nvPicPr>
          <p:cNvPr id="4" name="3 - Θέση περιεχομένου" descr="agxos-eksetaseis-panellinies-str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2706" y="1814513"/>
            <a:ext cx="4370213" cy="3929062"/>
          </a:xfr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5948" y="1083185"/>
            <a:ext cx="76295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Μην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αγχώνεσαι!</a:t>
            </a:r>
            <a:r>
              <a:rPr lang="el-GR" b="1" i="1" dirty="0" smtClean="0">
                <a:latin typeface="+mj-lt"/>
              </a:rPr>
              <a:t> Χαλάρωσε, όλα θα πάνε καλά</a:t>
            </a:r>
            <a:r>
              <a:rPr lang="el-GR" b="1" dirty="0" smtClean="0">
                <a:latin typeface="+mj-lt"/>
              </a:rPr>
              <a:t>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b="1" i="1" dirty="0" smtClean="0"/>
              <a:t>Είναι μία εξέταση, όπως πολλές άλλες που έχεις δώσει στο σχολείο,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 i="1" dirty="0" smtClean="0"/>
              <a:t>δεν κρίνεται η ζωή σου! </a:t>
            </a:r>
            <a:r>
              <a:rPr lang="el-GR" b="1" i="1" dirty="0" smtClean="0">
                <a:solidFill>
                  <a:srgbClr val="FF0000"/>
                </a:solidFill>
              </a:rPr>
              <a:t>*********</a:t>
            </a:r>
            <a:endParaRPr kumimoji="0" lang="el-GR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Δεν υπάρχει περίπτωση να μην τα καταφέρεις!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Είμαι σίγουρη-</a:t>
            </a:r>
            <a:r>
              <a:rPr kumimoji="0" lang="el-GR" b="1" i="1" u="none" strike="noStrike" cap="none" normalizeH="0" baseline="0" dirty="0" err="1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ος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 θα πετύχεις!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Θα είναι τρελό αν δεν τα καταφέρεις εσύ που…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Αν δεν τα καταφέρεις θα έχεις αποτύχει…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Τι είσαι ανίκανος να μην τα καταφέρεις;;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Ο συμμαθητής-τρία σου τι είναι πιο ικανός-η από εσένα;;;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Κοίτα τον αδερφό-η σου τι έκανε και πως τα κατάφερε!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201F1E"/>
                </a:solidFill>
                <a:effectLst/>
                <a:latin typeface="Corbel" pitchFamily="34" charset="0"/>
                <a:ea typeface="Times New Roman" pitchFamily="18" charset="0"/>
                <a:cs typeface="Segoe UI" pitchFamily="34" charset="0"/>
              </a:rPr>
              <a:t>Αν δεν πετύχεις τώρα καλύτερα μην ξανά προσπαθήσεις… κομμένα όλα!</a:t>
            </a: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71896" y="368136"/>
            <a:ext cx="10258499" cy="558139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‘Ενδυναμωτικές’ </a:t>
            </a:r>
            <a:r>
              <a:rPr lang="el-GR" sz="3600" dirty="0" smtClean="0"/>
              <a:t>Λέξεις και Εκφράσεις!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505" y="1092530"/>
            <a:ext cx="5225142" cy="5569526"/>
          </a:xfrm>
        </p:spPr>
        <p:txBody>
          <a:bodyPr>
            <a:noAutofit/>
          </a:bodyPr>
          <a:lstStyle/>
          <a:p>
            <a:r>
              <a:rPr lang="el-GR" sz="1800" b="1" i="1" dirty="0" smtClean="0">
                <a:solidFill>
                  <a:schemeClr val="tx1"/>
                </a:solidFill>
              </a:rPr>
              <a:t>Κλείσε τα αυτιά σε ότι ακούς από τους έξω ή την εσωτερική αρνητική σου φωνή και πήγαινε με δύναμη και σύμμαχο τον εαυτό σου!</a:t>
            </a:r>
          </a:p>
          <a:p>
            <a:r>
              <a:rPr lang="el-GR" sz="1800" b="1" i="1" dirty="0" smtClean="0">
                <a:solidFill>
                  <a:schemeClr val="tx1"/>
                </a:solidFill>
              </a:rPr>
              <a:t>Από μένα έχεις κατανόηση, υποστήριξη και ενθάρρυνση ανεξάρτητα το αποτέλεσμα.</a:t>
            </a:r>
          </a:p>
          <a:p>
            <a:r>
              <a:rPr lang="el-GR" sz="1800" b="1" i="1" dirty="0" smtClean="0">
                <a:solidFill>
                  <a:schemeClr val="tx1"/>
                </a:solidFill>
              </a:rPr>
              <a:t>Προτεραιότητα για μένα είναι να κρατήσεις το φωτεινό βλέμμα και το πλατύ χαμόγελο σου. Να έχεις αισιοδοξία και συνέχισε τον αγώνα, είμαι κοντά σου.</a:t>
            </a:r>
          </a:p>
          <a:p>
            <a:r>
              <a:rPr lang="el-GR" sz="1800" b="1" i="1" dirty="0" smtClean="0">
                <a:solidFill>
                  <a:schemeClr val="tx1"/>
                </a:solidFill>
              </a:rPr>
              <a:t>Δοκίμασε και </a:t>
            </a:r>
            <a:r>
              <a:rPr lang="el-GR" sz="1800" b="1" i="1" dirty="0" err="1" smtClean="0">
                <a:solidFill>
                  <a:schemeClr val="tx1"/>
                </a:solidFill>
              </a:rPr>
              <a:t>ό,τι</a:t>
            </a:r>
            <a:r>
              <a:rPr lang="el-GR" sz="1800" b="1" i="1" dirty="0" smtClean="0">
                <a:solidFill>
                  <a:schemeClr val="tx1"/>
                </a:solidFill>
              </a:rPr>
              <a:t> γίνει!</a:t>
            </a:r>
            <a:endParaRPr lang="el-GR" sz="1800" i="1" dirty="0" smtClean="0">
              <a:solidFill>
                <a:schemeClr val="tx1"/>
              </a:solidFill>
            </a:endParaRPr>
          </a:p>
          <a:p>
            <a:r>
              <a:rPr lang="el-GR" sz="1800" b="1" i="1" dirty="0" smtClean="0">
                <a:solidFill>
                  <a:schemeClr val="tx1"/>
                </a:solidFill>
              </a:rPr>
              <a:t>Προσωπικά βλέπω πως διαβάζεις αρκετά και μεθοδικά, άρα έχεις πιθανότητες που είναι υπέρ σου!</a:t>
            </a:r>
          </a:p>
          <a:p>
            <a:r>
              <a:rPr lang="el-GR" sz="1800" b="1" i="1" dirty="0" smtClean="0">
                <a:solidFill>
                  <a:schemeClr val="tx1"/>
                </a:solidFill>
              </a:rPr>
              <a:t>Η σχολική σου επίδοση δεν συνδέεται γραμμικά με την ευτυχία. Η επιτυχία στη ζωή σου πρώτιστος εξαρτάται από την αισιοδοξία, την φυσική περιέργεια και το αίσθημα επάρκειας που είναι σημαντικό να νιώθεις!</a:t>
            </a:r>
            <a:endParaRPr lang="el-GR" sz="18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Δεν υπάρχει διαθέσιμη περιγραφή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153" y="855022"/>
            <a:ext cx="6586848" cy="575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Δεν υπάρχει διαθέσιμη περιγραφή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381"/>
            <a:ext cx="6320353" cy="6365175"/>
          </a:xfrm>
          <a:prstGeom prst="rect">
            <a:avLst/>
          </a:prstGeom>
          <a:noFill/>
        </p:spPr>
      </p:pic>
      <p:pic>
        <p:nvPicPr>
          <p:cNvPr id="34820" name="Picture 4" descr="Δεν υπάρχει διαθέσιμη περιγραφή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7045" y="546266"/>
            <a:ext cx="5774088" cy="599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0633" y="261257"/>
            <a:ext cx="11649693" cy="902525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Αιτίες Άγχους στους γονείς που δημιουργούν ‘εντάσεις’ στη σχέση με τα παιδιά τους!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64" y="1451575"/>
            <a:ext cx="11101386" cy="4699844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Προσκόλληση στο παρελθόν και το μέλλον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Αρνητική συζήτηση και προσέγγιση (</a:t>
            </a:r>
            <a:r>
              <a:rPr lang="el-GR" sz="1600" b="1" dirty="0" smtClean="0">
                <a:solidFill>
                  <a:schemeClr val="tx1"/>
                </a:solidFill>
              </a:rPr>
              <a:t>κατάκριση/ ανάκριση, πχ αντί για ΓΙΑΤΙ… ρωτάμε ΤΙ σε έκανε..</a:t>
            </a:r>
            <a:r>
              <a:rPr lang="el-GR" sz="2400" b="1" dirty="0" smtClean="0">
                <a:solidFill>
                  <a:schemeClr val="tx1"/>
                </a:solidFill>
              </a:rPr>
              <a:t>) 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Δεν αναλαμβάνουμε την ευθύνη για τα λάθη μας μπροστά στα παιδιά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Προσπαθούμε συνεχώς να βρίσκουμε λάθη στα παιδιά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Διατηρούμε τη ‘προσωπική μας εικόνα’ στη συζήτηση με τα παιδιά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Συζητάμε από τη θέση ‘αυθεντίας και </a:t>
            </a:r>
            <a:r>
              <a:rPr lang="el-GR" sz="2400" b="1" dirty="0" err="1" smtClean="0">
                <a:solidFill>
                  <a:schemeClr val="tx1"/>
                </a:solidFill>
              </a:rPr>
              <a:t>αφεντίας</a:t>
            </a:r>
            <a:r>
              <a:rPr lang="el-GR" sz="2400" b="1" dirty="0" smtClean="0">
                <a:solidFill>
                  <a:schemeClr val="tx1"/>
                </a:solidFill>
              </a:rPr>
              <a:t>’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Καμία ουσιαστική Σύνδεση - Επικοινωνία με παιδιά (</a:t>
            </a:r>
            <a:r>
              <a:rPr lang="el-GR" sz="2400" b="1" dirty="0" err="1" smtClean="0">
                <a:solidFill>
                  <a:schemeClr val="tx1"/>
                </a:solidFill>
              </a:rPr>
              <a:t>ποιοτ</a:t>
            </a:r>
            <a:r>
              <a:rPr lang="el-GR" sz="2400" b="1" dirty="0" smtClean="0">
                <a:solidFill>
                  <a:schemeClr val="tx1"/>
                </a:solidFill>
              </a:rPr>
              <a:t>/</a:t>
            </a:r>
            <a:r>
              <a:rPr lang="el-GR" sz="2400" b="1" dirty="0" err="1" smtClean="0">
                <a:solidFill>
                  <a:schemeClr val="tx1"/>
                </a:solidFill>
              </a:rPr>
              <a:t>ποσοτ</a:t>
            </a:r>
            <a:r>
              <a:rPr lang="el-GR" sz="2400" b="1" dirty="0" smtClean="0">
                <a:solidFill>
                  <a:schemeClr val="tx1"/>
                </a:solidFill>
              </a:rPr>
              <a:t> χρόνος)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Υψηλές προσδοκίες</a:t>
            </a:r>
          </a:p>
          <a:p>
            <a:pPr lvl="0"/>
            <a:r>
              <a:rPr lang="el-GR" sz="2400" b="1" dirty="0" smtClean="0">
                <a:solidFill>
                  <a:schemeClr val="tx1"/>
                </a:solidFill>
              </a:rPr>
              <a:t>Αναγνωρίστε το στρες του παιδιού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3000" y="249381"/>
            <a:ext cx="9875520" cy="581891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ΧΡΗΣΙΜΕΣ ΠΗΓΕΣ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7470" y="950027"/>
            <a:ext cx="10582213" cy="5664530"/>
          </a:xfrm>
        </p:spPr>
        <p:txBody>
          <a:bodyPr>
            <a:normAutofit fontScale="55000" lnSpcReduction="20000"/>
          </a:bodyPr>
          <a:lstStyle/>
          <a:p>
            <a:r>
              <a:rPr lang="el-GR" sz="2900" b="1" dirty="0" smtClean="0">
                <a:solidFill>
                  <a:schemeClr val="tx1"/>
                </a:solidFill>
              </a:rPr>
              <a:t>Πανελλήνιες εξετάσεις: Οδηγίες προς γονείς  </a:t>
            </a:r>
            <a:r>
              <a:rPr lang="el-GR" sz="2900" b="1" dirty="0" smtClean="0">
                <a:solidFill>
                  <a:srgbClr val="FF0000"/>
                </a:solidFill>
              </a:rPr>
              <a:t>(</a:t>
            </a:r>
            <a:r>
              <a:rPr lang="en-US" sz="2900" b="1" dirty="0" smtClean="0">
                <a:solidFill>
                  <a:srgbClr val="FF0000"/>
                </a:solidFill>
              </a:rPr>
              <a:t>efiveia.gr)</a:t>
            </a:r>
            <a:endParaRPr lang="el-GR" sz="2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https://efiveia.gr/panellinies-exetaseis-odigies-pros-goneis/?fbclid=IwAR1bQl46ciQgIPSt_K-Eju_vjss05tyXvapyBPE13whxaDu_-qAC3-kUSiQ</a:t>
            </a:r>
            <a:endParaRPr lang="el-GR" sz="2600" b="1" dirty="0" smtClean="0">
              <a:solidFill>
                <a:schemeClr val="tx1"/>
              </a:solidFill>
            </a:endParaRPr>
          </a:p>
          <a:p>
            <a:r>
              <a:rPr lang="el-GR" sz="2900" b="1" dirty="0" smtClean="0">
                <a:solidFill>
                  <a:schemeClr val="tx1"/>
                </a:solidFill>
              </a:rPr>
              <a:t>Χριστίνα </a:t>
            </a:r>
            <a:r>
              <a:rPr lang="el-GR" sz="2900" b="1" dirty="0" err="1" smtClean="0">
                <a:solidFill>
                  <a:schemeClr val="tx1"/>
                </a:solidFill>
              </a:rPr>
              <a:t>Δεμενέγα</a:t>
            </a:r>
            <a:r>
              <a:rPr lang="en-US" sz="2900" b="1" dirty="0" smtClean="0">
                <a:solidFill>
                  <a:schemeClr val="tx1"/>
                </a:solidFill>
              </a:rPr>
              <a:t>,</a:t>
            </a:r>
            <a:r>
              <a:rPr lang="el-GR" sz="2900" b="1" dirty="0" smtClean="0">
                <a:solidFill>
                  <a:schemeClr val="tx1"/>
                </a:solidFill>
              </a:rPr>
              <a:t> ψυχολόγος (Σχολές Γονέων Άγχος εξετάσεων, παρουσίαση </a:t>
            </a:r>
            <a:r>
              <a:rPr lang="en-US" sz="2900" b="1" dirty="0" err="1" smtClean="0">
                <a:solidFill>
                  <a:schemeClr val="tx1"/>
                </a:solidFill>
              </a:rPr>
              <a:t>ppt</a:t>
            </a:r>
            <a:r>
              <a:rPr lang="el-GR" sz="2900" b="1" dirty="0" smtClean="0">
                <a:solidFill>
                  <a:schemeClr val="tx1"/>
                </a:solidFill>
              </a:rPr>
              <a:t>)         </a:t>
            </a:r>
          </a:p>
          <a:p>
            <a:pPr>
              <a:buNone/>
            </a:pPr>
            <a:r>
              <a:rPr lang="el-GR" sz="2500" b="1" u="sng" dirty="0" smtClean="0"/>
              <a:t> </a:t>
            </a:r>
            <a:r>
              <a:rPr lang="el-GR" sz="2500" b="1" i="1" u="sng" dirty="0" smtClean="0">
                <a:hlinkClick r:id="rId3"/>
              </a:rPr>
              <a:t>https://slideplayer.gr/slide/1903690/</a:t>
            </a:r>
            <a:endParaRPr lang="el-GR" sz="2500" b="1" i="1" u="sng" dirty="0" smtClean="0"/>
          </a:p>
          <a:p>
            <a:r>
              <a:rPr lang="el-GR" sz="2900" b="1" dirty="0" smtClean="0">
                <a:solidFill>
                  <a:schemeClr val="tx1"/>
                </a:solidFill>
              </a:rPr>
              <a:t>5 ΚΟΙΝΟΙ ΜΥΘΟΙ ΓΙΑ ΤΟ ΑΓΧΟΣ ΕΞΕΤΑΣΕΩΝ         </a:t>
            </a:r>
          </a:p>
          <a:p>
            <a:pPr>
              <a:buNone/>
            </a:pPr>
            <a:r>
              <a:rPr lang="el-GR" sz="2900" b="1" i="1" u="sng" dirty="0" smtClean="0">
                <a:hlinkClick r:id="rId4"/>
              </a:rPr>
              <a:t>https://enallaktikiagenda.gr/article/agchos-exetaseon/</a:t>
            </a:r>
            <a:endParaRPr lang="el-GR" sz="2900" b="1" i="1" dirty="0" smtClean="0"/>
          </a:p>
          <a:p>
            <a:r>
              <a:rPr lang="el-GR" sz="2900" b="1" dirty="0" smtClean="0">
                <a:solidFill>
                  <a:schemeClr val="tx1"/>
                </a:solidFill>
              </a:rPr>
              <a:t>Τι μπορούν να κάνουν οι γονείς για να βοηθήσουν τα παιδιά τους;</a:t>
            </a:r>
            <a:r>
              <a:rPr lang="el-GR" sz="2900" b="1" u="sng" dirty="0" smtClean="0">
                <a:solidFill>
                  <a:schemeClr val="tx1"/>
                </a:solidFill>
                <a:hlinkClick r:id="rId5"/>
              </a:rPr>
              <a:t> </a:t>
            </a:r>
          </a:p>
          <a:p>
            <a:pPr>
              <a:buNone/>
            </a:pPr>
            <a:r>
              <a:rPr lang="el-GR" sz="2900" b="1" i="1" u="sng" dirty="0" smtClean="0">
                <a:hlinkClick r:id="rId5"/>
              </a:rPr>
              <a:t>https://www.diastixis.gr/blog/139-panellinies-eksetaseis-kai-agxos-symvoules-gia-mathites-kai-goneis</a:t>
            </a:r>
            <a:endParaRPr lang="el-GR" sz="2900" b="1" i="1" dirty="0" smtClean="0"/>
          </a:p>
          <a:p>
            <a:r>
              <a:rPr lang="el-GR" sz="2900" b="1" dirty="0" smtClean="0">
                <a:solidFill>
                  <a:schemeClr val="tx1"/>
                </a:solidFill>
              </a:rPr>
              <a:t>Η διαδικασία της αποτελεσματικής μελέτης και το άγχος των μαθητών λυκείου στη διάρκεια της προετοιμασίας του για τις πανελλαδικές εξετάσεις</a:t>
            </a:r>
          </a:p>
          <a:p>
            <a:pPr>
              <a:buNone/>
            </a:pPr>
            <a:r>
              <a:rPr lang="el-GR" sz="2900" b="1" i="1" u="sng" dirty="0" smtClean="0">
                <a:hlinkClick r:id="rId6"/>
              </a:rPr>
              <a:t>https://docplayer.gr/33958570-I-diasikasia-tis-apotelesmatikis-meletis-kai-to-aghos-ton-mathiton-lykeioy-sti-diarkeia-tis-proetoimasias-toy-gia-tis-panelladikes-exetaseis.html</a:t>
            </a:r>
            <a:endParaRPr lang="el-GR" sz="2900" b="1" i="1" dirty="0" smtClean="0"/>
          </a:p>
          <a:p>
            <a:r>
              <a:rPr lang="el-GR" sz="2900" b="1" dirty="0" smtClean="0">
                <a:solidFill>
                  <a:schemeClr val="tx1"/>
                </a:solidFill>
              </a:rPr>
              <a:t>Ερωτήσεις Τύπου</a:t>
            </a:r>
            <a:r>
              <a:rPr lang="en-US" sz="2900" b="1" dirty="0" smtClean="0">
                <a:solidFill>
                  <a:schemeClr val="tx1"/>
                </a:solidFill>
              </a:rPr>
              <a:t>: </a:t>
            </a:r>
            <a:r>
              <a:rPr lang="el-GR" sz="2900" b="1" dirty="0" smtClean="0">
                <a:solidFill>
                  <a:schemeClr val="tx1"/>
                </a:solidFill>
              </a:rPr>
              <a:t>Τι κάνουμε όταν το παιδί, υπό τον φόβο της αποτυχίας, δηλώνει άρνηση και εγκαταλείπει τις προσπάθειές του; π.χ. σταματά να διαβάζει πριν τις εξετάσεις και λέει, ότι δεν το νοιάζει κι αν αποτύχει.</a:t>
            </a:r>
            <a:endParaRPr lang="el-GR" sz="2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l-GR" sz="2900" b="1" i="1" u="sng" dirty="0" smtClean="0">
                <a:hlinkClick r:id="rId7"/>
              </a:rPr>
              <a:t>https://www.infokids.gr/eksetaseis-kai-agxos-mathiton-ti-einai-k/</a:t>
            </a:r>
            <a:endParaRPr lang="el-GR" sz="2900" b="1" i="1" dirty="0" smtClean="0"/>
          </a:p>
          <a:p>
            <a:r>
              <a:rPr lang="en-US" sz="2900" b="1" dirty="0" smtClean="0">
                <a:solidFill>
                  <a:schemeClr val="tx1"/>
                </a:solidFill>
              </a:rPr>
              <a:t>Brain Hacking Academy</a:t>
            </a:r>
          </a:p>
          <a:p>
            <a:pPr>
              <a:buNone/>
            </a:pPr>
            <a:r>
              <a:rPr lang="en-US" sz="2900" b="1" i="1" dirty="0" smtClean="0">
                <a:solidFill>
                  <a:schemeClr val="tx1"/>
                </a:solidFill>
                <a:hlinkClick r:id="rId8"/>
              </a:rPr>
              <a:t>https://brainhackingacademy.gr/</a:t>
            </a:r>
            <a:r>
              <a:rPr lang="en-US" sz="2900" b="1" i="1" dirty="0" smtClean="0">
                <a:solidFill>
                  <a:schemeClr val="tx1"/>
                </a:solidFill>
              </a:rPr>
              <a:t>     </a:t>
            </a:r>
            <a:r>
              <a:rPr lang="el-GR" sz="2900" b="1" i="1" dirty="0" smtClean="0">
                <a:solidFill>
                  <a:schemeClr val="tx1"/>
                </a:solidFill>
              </a:rPr>
              <a:t>ΚΑΙ</a:t>
            </a:r>
            <a:r>
              <a:rPr lang="en-US" sz="2900" b="1" i="1" dirty="0" smtClean="0">
                <a:solidFill>
                  <a:schemeClr val="tx1"/>
                </a:solidFill>
              </a:rPr>
              <a:t>  </a:t>
            </a:r>
            <a:r>
              <a:rPr lang="el-GR" sz="2900" b="1" i="1" dirty="0" smtClean="0">
                <a:solidFill>
                  <a:schemeClr val="tx1"/>
                </a:solidFill>
              </a:rPr>
              <a:t>        </a:t>
            </a:r>
            <a:r>
              <a:rPr lang="en-US" sz="2900" b="1" i="1" dirty="0" smtClean="0">
                <a:solidFill>
                  <a:schemeClr val="tx1"/>
                </a:solidFill>
                <a:hlinkClick r:id="rId9"/>
              </a:rPr>
              <a:t>https://www.facebook.com/brainhackingacademy</a:t>
            </a:r>
            <a:endParaRPr lang="en-US" sz="2900" b="1" i="1" dirty="0" smtClean="0">
              <a:solidFill>
                <a:schemeClr val="tx1"/>
              </a:solidFill>
            </a:endParaRPr>
          </a:p>
          <a:p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5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12" y="2750437"/>
            <a:ext cx="3476744" cy="200603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FF"/>
                </a:solidFill>
              </a:rPr>
              <a:t>ΕΥΧΑΡΙΣΤΩ!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90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7196447" y="59376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/>
              <a:t>Η ΜΑΓΙΚΗ ΕΡΩΤΗΣΗ</a:t>
            </a:r>
            <a:r>
              <a:rPr lang="en-US" sz="2000" b="1" i="1" dirty="0" smtClean="0"/>
              <a:t>: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“</a:t>
            </a:r>
            <a:r>
              <a:rPr lang="el-GR" sz="2000" b="1" i="1" dirty="0" smtClean="0"/>
              <a:t>Πώς μπορώ να σε βοηθήσω?</a:t>
            </a:r>
            <a:r>
              <a:rPr lang="en-US" sz="2000" b="1" i="1" dirty="0" smtClean="0"/>
              <a:t>”</a:t>
            </a:r>
            <a:endParaRPr lang="el-GR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164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7C456-CC1D-4991-B397-26B0CCF834E5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0</TotalTime>
  <Words>435</Words>
  <Application>Microsoft Office PowerPoint</Application>
  <PresentationFormat>Προσαρμογή</PresentationFormat>
  <Paragraphs>68</Paragraphs>
  <Slides>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Basis</vt:lpstr>
      <vt:lpstr>“Γονεισ και διαχειριση αγχουσ”</vt:lpstr>
      <vt:lpstr>‘Απαγορευτικές’ Λέξεις και Εκφράσεις!</vt:lpstr>
      <vt:lpstr>‘Ενδυναμωτικές’ Λέξεις και Εκφράσεις! </vt:lpstr>
      <vt:lpstr>Διαφάνεια 4</vt:lpstr>
      <vt:lpstr>Αιτίες Άγχους στους γονείς που δημιουργούν ‘εντάσεις’ στη σχέση με τα παιδιά τους!</vt:lpstr>
      <vt:lpstr>ΧΡΗΣΙΜΕΣ ΠΗΓΕΣ</vt:lpstr>
      <vt:lpstr>ΕΥΧΑΡΙΣΤΩ!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2021-12-12T10:37:03Z</dcterms:created>
  <dcterms:modified xsi:type="dcterms:W3CDTF">2022-05-21T15:14:56Z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