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8" r:id="rId2"/>
    <p:sldId id="256" r:id="rId3"/>
    <p:sldId id="257" r:id="rId4"/>
    <p:sldId id="259" r:id="rId5"/>
    <p:sldId id="288" r:id="rId6"/>
    <p:sldId id="260" r:id="rId7"/>
    <p:sldId id="265" r:id="rId8"/>
    <p:sldId id="266" r:id="rId9"/>
    <p:sldId id="267" r:id="rId10"/>
    <p:sldId id="261" r:id="rId11"/>
    <p:sldId id="268" r:id="rId12"/>
    <p:sldId id="269" r:id="rId13"/>
    <p:sldId id="262" r:id="rId14"/>
    <p:sldId id="270" r:id="rId15"/>
    <p:sldId id="263" r:id="rId16"/>
    <p:sldId id="271" r:id="rId17"/>
    <p:sldId id="272" r:id="rId18"/>
    <p:sldId id="273" r:id="rId19"/>
    <p:sldId id="264" r:id="rId20"/>
    <p:sldId id="276" r:id="rId21"/>
    <p:sldId id="274" r:id="rId22"/>
    <p:sldId id="277" r:id="rId23"/>
    <p:sldId id="275" r:id="rId24"/>
    <p:sldId id="289" r:id="rId25"/>
    <p:sldId id="278" r:id="rId26"/>
    <p:sldId id="279" r:id="rId27"/>
    <p:sldId id="280" r:id="rId28"/>
    <p:sldId id="281" r:id="rId29"/>
    <p:sldId id="282" r:id="rId30"/>
    <p:sldId id="283" r:id="rId31"/>
    <p:sldId id="284" r:id="rId32"/>
    <p:sldId id="285" r:id="rId33"/>
    <p:sldId id="286" r:id="rId34"/>
    <p:sldId id="287"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0" autoAdjust="0"/>
    <p:restoredTop sz="94660"/>
  </p:normalViewPr>
  <p:slideViewPr>
    <p:cSldViewPr>
      <p:cViewPr varScale="1">
        <p:scale>
          <a:sx n="66" d="100"/>
          <a:sy n="66" d="100"/>
        </p:scale>
        <p:origin x="-133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5649C-9D38-43B1-99BB-B8E9C4864AA6}" type="datetimeFigureOut">
              <a:rPr lang="el-GR" smtClean="0"/>
              <a:t>15/5/2017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C3E4FF-396D-4694-9AF6-6679072D77FD}" type="slidenum">
              <a:rPr lang="el-GR" smtClean="0"/>
              <a:t>‹#›</a:t>
            </a:fld>
            <a:endParaRPr lang="el-GR"/>
          </a:p>
        </p:txBody>
      </p:sp>
    </p:spTree>
    <p:extLst>
      <p:ext uri="{BB962C8B-B14F-4D97-AF65-F5344CB8AC3E}">
        <p14:creationId xmlns:p14="http://schemas.microsoft.com/office/powerpoint/2010/main" val="84113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3C3E4FF-396D-4694-9AF6-6679072D77FD}" type="slidenum">
              <a:rPr lang="el-GR" smtClean="0"/>
              <a:t>23</a:t>
            </a:fld>
            <a:endParaRPr lang="el-GR"/>
          </a:p>
        </p:txBody>
      </p:sp>
    </p:spTree>
    <p:extLst>
      <p:ext uri="{BB962C8B-B14F-4D97-AF65-F5344CB8AC3E}">
        <p14:creationId xmlns:p14="http://schemas.microsoft.com/office/powerpoint/2010/main" val="378821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Ορθογώνιο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Στρογγυλεμένο ορθογώνιο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Υπότιτλο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p:txBody>
          <a:bodyPr/>
          <a:lstStyle/>
          <a:p>
            <a:fld id="{F2853615-BFDE-46DE-814C-47EC6EF6D371}" type="datetimeFigureOut">
              <a:rPr lang="el-GR" smtClean="0"/>
              <a:t>15/5/2017</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lIns="0" tIns="0" rIns="0" bIns="0">
            <a:noAutofit/>
          </a:bodyPr>
          <a:lstStyle>
            <a:lvl1pPr>
              <a:defRPr sz="1400">
                <a:solidFill>
                  <a:srgbClr val="FFFFFF"/>
                </a:solidFill>
              </a:defRPr>
            </a:lvl1pPr>
          </a:lstStyle>
          <a:p>
            <a:fld id="{3DF53439-851E-44AD-84B1-B6BFC3D0C743}" type="slidenum">
              <a:rPr lang="el-GR" smtClean="0"/>
              <a:t>‹#›</a:t>
            </a:fld>
            <a:endParaRPr lang="el-GR"/>
          </a:p>
        </p:txBody>
      </p:sp>
      <p:sp>
        <p:nvSpPr>
          <p:cNvPr id="7" name="Ορθογώνιο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Στυλ κύριου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15/5/2017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1"/>
            <a:ext cx="201168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914400" y="274640"/>
            <a:ext cx="55626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15/5/2017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15/5/2017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
        <p:nvSpPr>
          <p:cNvPr id="8" name="Θέση περιεχομένου 7"/>
          <p:cNvSpPr>
            <a:spLocks noGrp="1"/>
          </p:cNvSpPr>
          <p:nvPr>
            <p:ph sz="quarter" idx="1"/>
          </p:nvPr>
        </p:nvSpPr>
        <p:spPr>
          <a:xfrm>
            <a:off x="914400" y="1447800"/>
            <a:ext cx="777240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Ορθογώνιο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Στρογγυλεμένο ορθογώνιο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F2853615-BFDE-46DE-814C-47EC6EF6D371}" type="datetimeFigureOut">
              <a:rPr lang="el-GR" smtClean="0"/>
              <a:t>15/5/2017</a:t>
            </a:fld>
            <a:endParaRPr lang="el-GR"/>
          </a:p>
        </p:txBody>
      </p:sp>
      <p:sp>
        <p:nvSpPr>
          <p:cNvPr id="5" name="Θέση υποσέλιδου 4"/>
          <p:cNvSpPr>
            <a:spLocks noGrp="1"/>
          </p:cNvSpPr>
          <p:nvPr>
            <p:ph type="ftr" sz="quarter" idx="11"/>
          </p:nvPr>
        </p:nvSpPr>
        <p:spPr>
          <a:xfrm>
            <a:off x="800100" y="6172200"/>
            <a:ext cx="4000500" cy="457200"/>
          </a:xfrm>
        </p:spPr>
        <p:txBody>
          <a:bodyPr/>
          <a:lstStyle/>
          <a:p>
            <a:endParaRPr lang="el-GR"/>
          </a:p>
        </p:txBody>
      </p:sp>
      <p:sp>
        <p:nvSpPr>
          <p:cNvPr id="7" name="Ορθογώνιο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Ορθογώνιο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Ορθογώνιο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Θέση αριθμού διαφάνειας 5"/>
          <p:cNvSpPr>
            <a:spLocks noGrp="1"/>
          </p:cNvSpPr>
          <p:nvPr>
            <p:ph type="sldNum" sz="quarter" idx="12"/>
          </p:nvPr>
        </p:nvSpPr>
        <p:spPr>
          <a:xfrm>
            <a:off x="146304" y="6208776"/>
            <a:ext cx="457200" cy="457200"/>
          </a:xfrm>
        </p:spPr>
        <p:txBody>
          <a:bodyPr/>
          <a:lstStyle/>
          <a:p>
            <a:fld id="{3DF53439-851E-44AD-84B1-B6BFC3D0C743}"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5" name="Θέση ημερομηνίας 4"/>
          <p:cNvSpPr>
            <a:spLocks noGrp="1"/>
          </p:cNvSpPr>
          <p:nvPr>
            <p:ph type="dt" sz="half" idx="10"/>
          </p:nvPr>
        </p:nvSpPr>
        <p:spPr/>
        <p:txBody>
          <a:bodyPr/>
          <a:lstStyle/>
          <a:p>
            <a:fld id="{F2853615-BFDE-46DE-814C-47EC6EF6D371}" type="datetimeFigureOut">
              <a:rPr lang="el-GR" smtClean="0"/>
              <a:t>15/5/2017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a:t>
            </a:fld>
            <a:endParaRPr lang="el-GR"/>
          </a:p>
        </p:txBody>
      </p:sp>
      <p:sp>
        <p:nvSpPr>
          <p:cNvPr id="9" name="Θέση περιεχομένου 8"/>
          <p:cNvSpPr>
            <a:spLocks noGrp="1"/>
          </p:cNvSpPr>
          <p:nvPr>
            <p:ph sz="quarter" idx="1"/>
          </p:nvPr>
        </p:nvSpPr>
        <p:spPr>
          <a:xfrm>
            <a:off x="914400" y="1447800"/>
            <a:ext cx="374904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Θέση περιεχομένου 10"/>
          <p:cNvSpPr>
            <a:spLocks noGrp="1"/>
          </p:cNvSpPr>
          <p:nvPr>
            <p:ph sz="quarter" idx="2"/>
          </p:nvPr>
        </p:nvSpPr>
        <p:spPr>
          <a:xfrm>
            <a:off x="4933950" y="1447800"/>
            <a:ext cx="3749040" cy="45720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273050"/>
            <a:ext cx="7772400" cy="1143000"/>
          </a:xfrm>
        </p:spPr>
        <p:txBody>
          <a:bodyPr anchor="b" anchorCtr="0"/>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7" name="Θέση ημερομηνίας 6"/>
          <p:cNvSpPr>
            <a:spLocks noGrp="1"/>
          </p:cNvSpPr>
          <p:nvPr>
            <p:ph type="dt" sz="half" idx="10"/>
          </p:nvPr>
        </p:nvSpPr>
        <p:spPr/>
        <p:txBody>
          <a:bodyPr/>
          <a:lstStyle/>
          <a:p>
            <a:fld id="{F2853615-BFDE-46DE-814C-47EC6EF6D371}" type="datetimeFigureOut">
              <a:rPr lang="el-GR" smtClean="0"/>
              <a:t>15/5/2017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DF53439-851E-44AD-84B1-B6BFC3D0C743}" type="slidenum">
              <a:rPr lang="el-GR" smtClean="0"/>
              <a:t>‹#›</a:t>
            </a:fld>
            <a:endParaRPr lang="el-GR"/>
          </a:p>
        </p:txBody>
      </p:sp>
      <p:sp>
        <p:nvSpPr>
          <p:cNvPr id="11" name="Θέση περιεχομένου 10"/>
          <p:cNvSpPr>
            <a:spLocks noGrp="1"/>
          </p:cNvSpPr>
          <p:nvPr>
            <p:ph sz="half" idx="2"/>
          </p:nvPr>
        </p:nvSpPr>
        <p:spPr>
          <a:xfrm>
            <a:off x="914400" y="2247900"/>
            <a:ext cx="3733800" cy="38862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Θέση περιεχομένου 12"/>
          <p:cNvSpPr>
            <a:spLocks noGrp="1"/>
          </p:cNvSpPr>
          <p:nvPr>
            <p:ph sz="half" idx="4"/>
          </p:nvPr>
        </p:nvSpPr>
        <p:spPr>
          <a:xfrm>
            <a:off x="4953000" y="2247900"/>
            <a:ext cx="3733800" cy="38862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F2853615-BFDE-46DE-814C-47EC6EF6D371}" type="datetimeFigureOut">
              <a:rPr lang="el-GR" smtClean="0"/>
              <a:t>15/5/2017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2853615-BFDE-46DE-814C-47EC6EF6D371}" type="datetimeFigureOut">
              <a:rPr lang="el-GR" smtClean="0"/>
              <a:t>15/5/2017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Στρογγυλεμένο ορθογώνιο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F2853615-BFDE-46DE-814C-47EC6EF6D371}" type="datetimeFigureOut">
              <a:rPr lang="el-GR" smtClean="0"/>
              <a:t>15/5/2017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DF53439-851E-44AD-84B1-B6BFC3D0C743}" type="slidenum">
              <a:rPr lang="el-GR" smtClean="0"/>
              <a:t>‹#›</a:t>
            </a:fld>
            <a:endParaRPr lang="el-GR"/>
          </a:p>
        </p:txBody>
      </p:sp>
      <p:sp>
        <p:nvSpPr>
          <p:cNvPr id="11" name="Θέση περιεχομένου 10"/>
          <p:cNvSpPr>
            <a:spLocks noGrp="1"/>
          </p:cNvSpPr>
          <p:nvPr>
            <p:ph sz="quarter" idx="1"/>
          </p:nvPr>
        </p:nvSpPr>
        <p:spPr>
          <a:xfrm>
            <a:off x="2971800" y="1600200"/>
            <a:ext cx="5715000" cy="4495800"/>
          </a:xfrm>
        </p:spPr>
        <p:txBody>
          <a:bodyPr vert="horz"/>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Στυλ κύριου τίτλου</a:t>
            </a:r>
            <a:endParaRPr kumimoji="0" lang="en-US"/>
          </a:p>
        </p:txBody>
      </p:sp>
      <p:sp>
        <p:nvSpPr>
          <p:cNvPr id="4" name="Θέση κειμένου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F2853615-BFDE-46DE-814C-47EC6EF6D371}" type="datetimeFigureOut">
              <a:rPr lang="el-GR" smtClean="0"/>
              <a:t>15/5/2017</a:t>
            </a:fld>
            <a:endParaRPr lang="el-GR"/>
          </a:p>
        </p:txBody>
      </p:sp>
      <p:sp>
        <p:nvSpPr>
          <p:cNvPr id="6" name="Θέση υποσέλιδου 5"/>
          <p:cNvSpPr>
            <a:spLocks noGrp="1"/>
          </p:cNvSpPr>
          <p:nvPr>
            <p:ph type="ftr" sz="quarter" idx="11"/>
          </p:nvPr>
        </p:nvSpPr>
        <p:spPr>
          <a:xfrm>
            <a:off x="914400" y="6172200"/>
            <a:ext cx="3886200" cy="457200"/>
          </a:xfrm>
        </p:spPr>
        <p:txBody>
          <a:bodyPr/>
          <a:lstStyle/>
          <a:p>
            <a:endParaRPr lang="el-GR"/>
          </a:p>
        </p:txBody>
      </p:sp>
      <p:sp>
        <p:nvSpPr>
          <p:cNvPr id="7" name="Θέση αριθμού διαφάνειας 6"/>
          <p:cNvSpPr>
            <a:spLocks noGrp="1"/>
          </p:cNvSpPr>
          <p:nvPr>
            <p:ph type="sldNum" sz="quarter" idx="12"/>
          </p:nvPr>
        </p:nvSpPr>
        <p:spPr>
          <a:xfrm>
            <a:off x="146304" y="6208776"/>
            <a:ext cx="457200" cy="457200"/>
          </a:xfrm>
        </p:spPr>
        <p:txBody>
          <a:bodyPr/>
          <a:lstStyle/>
          <a:p>
            <a:fld id="{3DF53439-851E-44AD-84B1-B6BFC3D0C743}" type="slidenum">
              <a:rPr lang="el-GR" smtClean="0"/>
              <a:t>‹#›</a:t>
            </a:fld>
            <a:endParaRPr lang="el-GR"/>
          </a:p>
        </p:txBody>
      </p:sp>
      <p:sp>
        <p:nvSpPr>
          <p:cNvPr id="11" name="Ορθογώνιο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Ορθογώνιο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Θέση εικόνας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Ορθογώνιο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Στρογγυλεμένο ορθογώνιο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Θέση τίτλου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2853615-BFDE-46DE-814C-47EC6EF6D371}" type="datetimeFigureOut">
              <a:rPr lang="el-GR" smtClean="0"/>
              <a:t>15/5/2017</a:t>
            </a:fld>
            <a:endParaRPr lang="el-GR"/>
          </a:p>
        </p:txBody>
      </p:sp>
      <p:sp>
        <p:nvSpPr>
          <p:cNvPr id="3" name="Θέση υποσέλιδου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Θέση αριθμού διαφάνειας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62756" y="2132856"/>
            <a:ext cx="8218487" cy="404805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94" y="711864"/>
            <a:ext cx="3490217" cy="772920"/>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155" y="444336"/>
            <a:ext cx="2787624" cy="1307976"/>
          </a:xfrm>
          <a:prstGeom prst="rect">
            <a:avLst/>
          </a:prstGeom>
        </p:spPr>
      </p:pic>
    </p:spTree>
    <p:extLst>
      <p:ext uri="{BB962C8B-B14F-4D97-AF65-F5344CB8AC3E}">
        <p14:creationId xmlns:p14="http://schemas.microsoft.com/office/powerpoint/2010/main" val="1405870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954" y="5013176"/>
            <a:ext cx="3114092" cy="1454491"/>
          </a:xfrm>
          <a:prstGeom prst="rect">
            <a:avLst/>
          </a:prstGeom>
        </p:spPr>
      </p:pic>
      <p:sp>
        <p:nvSpPr>
          <p:cNvPr id="2" name="Τίτλος 1"/>
          <p:cNvSpPr>
            <a:spLocks noGrp="1"/>
          </p:cNvSpPr>
          <p:nvPr>
            <p:ph type="title"/>
          </p:nvPr>
        </p:nvSpPr>
        <p:spPr>
          <a:xfrm>
            <a:off x="899592" y="548680"/>
            <a:ext cx="7787208" cy="868958"/>
          </a:xfrm>
        </p:spPr>
        <p:txBody>
          <a:bodyPr>
            <a:normAutofit fontScale="90000"/>
          </a:bodyPr>
          <a:lstStyle/>
          <a:p>
            <a:r>
              <a:rPr lang="el-GR" b="1" dirty="0" smtClean="0"/>
              <a:t/>
            </a:r>
            <a:br>
              <a:rPr lang="el-GR" b="1" dirty="0" smtClean="0"/>
            </a:br>
            <a:r>
              <a:rPr lang="el-GR" b="1" dirty="0"/>
              <a:t/>
            </a:r>
            <a:br>
              <a:rPr lang="el-GR" b="1" dirty="0"/>
            </a:br>
            <a:r>
              <a:rPr lang="el-GR" b="1" dirty="0" smtClean="0"/>
              <a:t/>
            </a:r>
            <a:br>
              <a:rPr lang="el-GR" b="1" dirty="0" smtClean="0"/>
            </a:br>
            <a:r>
              <a:rPr lang="el-GR" b="1" dirty="0"/>
              <a:t/>
            </a:r>
            <a:br>
              <a:rPr lang="el-GR" b="1" dirty="0"/>
            </a:br>
            <a:r>
              <a:rPr lang="el-GR" b="1" dirty="0" smtClean="0"/>
              <a:t/>
            </a:r>
            <a:br>
              <a:rPr lang="el-GR" b="1" dirty="0" smtClean="0"/>
            </a:br>
            <a:r>
              <a:rPr lang="el-GR" b="1" dirty="0"/>
              <a:t/>
            </a:r>
            <a:br>
              <a:rPr lang="el-GR" b="1" dirty="0"/>
            </a:br>
            <a:r>
              <a:rPr lang="el-GR" b="1" dirty="0" smtClean="0"/>
              <a:t/>
            </a:r>
            <a:br>
              <a:rPr lang="el-GR" b="1" dirty="0" smtClean="0"/>
            </a:br>
            <a:r>
              <a:rPr lang="el-GR" b="1" dirty="0"/>
              <a:t/>
            </a:r>
            <a:br>
              <a:rPr lang="el-GR" b="1" dirty="0"/>
            </a:br>
            <a:r>
              <a:rPr lang="el-GR" b="1" dirty="0" smtClean="0"/>
              <a:t/>
            </a:r>
            <a:br>
              <a:rPr lang="el-GR" b="1" dirty="0" smtClean="0"/>
            </a:br>
            <a:r>
              <a:rPr lang="el-GR" b="1" dirty="0"/>
              <a:t/>
            </a:r>
            <a:br>
              <a:rPr lang="el-GR" b="1" dirty="0"/>
            </a:br>
            <a:r>
              <a:rPr lang="el-GR" b="1" dirty="0" smtClean="0"/>
              <a:t/>
            </a:r>
            <a:br>
              <a:rPr lang="el-GR" b="1" dirty="0" smtClean="0"/>
            </a:br>
            <a:r>
              <a:rPr lang="el-GR" b="1" dirty="0"/>
              <a:t/>
            </a:r>
            <a:br>
              <a:rPr lang="el-GR" b="1" dirty="0"/>
            </a:br>
            <a:r>
              <a:rPr lang="el-GR" b="1" dirty="0" smtClean="0"/>
              <a:t/>
            </a:r>
            <a:br>
              <a:rPr lang="el-GR" b="1" dirty="0" smtClean="0"/>
            </a:br>
            <a:r>
              <a:rPr lang="el-GR" b="1" dirty="0" smtClean="0"/>
              <a:t> </a:t>
            </a:r>
            <a:endParaRPr lang="el-GR" b="1" dirty="0"/>
          </a:p>
        </p:txBody>
      </p:sp>
      <p:sp>
        <p:nvSpPr>
          <p:cNvPr id="3" name="Θέση περιεχομένου 2"/>
          <p:cNvSpPr>
            <a:spLocks noGrp="1"/>
          </p:cNvSpPr>
          <p:nvPr>
            <p:ph sz="quarter" idx="1"/>
          </p:nvPr>
        </p:nvSpPr>
        <p:spPr>
          <a:xfrm>
            <a:off x="611560" y="1052737"/>
            <a:ext cx="8075240" cy="4967064"/>
          </a:xfrm>
        </p:spPr>
        <p:txBody>
          <a:bodyPr>
            <a:normAutofit/>
          </a:bodyPr>
          <a:lstStyle/>
          <a:p>
            <a:r>
              <a:rPr lang="el-GR" dirty="0" smtClean="0"/>
              <a:t>Ποικίλα Ευρωπαϊκά Εκπαιδευτικά Προγράμματα στο παρελθόν:</a:t>
            </a:r>
          </a:p>
          <a:p>
            <a:pPr>
              <a:buFont typeface="Wingdings" panose="05000000000000000000" pitchFamily="2" charset="2"/>
              <a:buChar char="Ø"/>
            </a:pPr>
            <a:r>
              <a:rPr lang="en-US" dirty="0" smtClean="0"/>
              <a:t>Lifelong Learning </a:t>
            </a:r>
            <a:r>
              <a:rPr lang="en-US" dirty="0" err="1" smtClean="0"/>
              <a:t>Programme</a:t>
            </a:r>
            <a:r>
              <a:rPr lang="en-US" dirty="0" smtClean="0"/>
              <a:t>, Erasmus</a:t>
            </a:r>
            <a:r>
              <a:rPr lang="en-US" dirty="0"/>
              <a:t>, Leonardo da Vinci, Comenius, </a:t>
            </a:r>
            <a:r>
              <a:rPr lang="en-US" dirty="0" err="1" smtClean="0"/>
              <a:t>Grundtvig</a:t>
            </a:r>
            <a:r>
              <a:rPr lang="en-US" dirty="0" smtClean="0"/>
              <a:t>, Tempus </a:t>
            </a:r>
            <a:r>
              <a:rPr lang="el-GR" dirty="0" smtClean="0"/>
              <a:t>κλπ</a:t>
            </a:r>
          </a:p>
          <a:p>
            <a:pPr>
              <a:buFont typeface="Wingdings" panose="05000000000000000000" pitchFamily="2" charset="2"/>
              <a:buChar char="Ø"/>
            </a:pPr>
            <a:r>
              <a:rPr lang="el-GR" dirty="0" smtClean="0"/>
              <a:t>Σήμερα ενσωματώνονται στο Πρόγραμμα </a:t>
            </a:r>
            <a:r>
              <a:rPr lang="en-US" dirty="0" smtClean="0"/>
              <a:t>Erasmus+ </a:t>
            </a:r>
            <a:r>
              <a:rPr lang="el-GR" dirty="0" smtClean="0"/>
              <a:t>σε μια προσπάθεια για νέες μορφές συνεργασίας, για νέες ιδέες, για μεγαλύτερη συνέργεια τυπικής, </a:t>
            </a:r>
            <a:r>
              <a:rPr lang="el-GR" dirty="0" err="1" smtClean="0"/>
              <a:t>ημιτυπικής</a:t>
            </a:r>
            <a:r>
              <a:rPr lang="el-GR" dirty="0" smtClean="0"/>
              <a:t> και άτυπης εκπαίδευσης, του κόσμου της εργασίας και της κοινωνίας των πολιτών…</a:t>
            </a:r>
          </a:p>
          <a:p>
            <a:pPr marL="0" indent="0">
              <a:buNone/>
            </a:pPr>
            <a:r>
              <a:rPr lang="el-GR" dirty="0"/>
              <a:t> </a:t>
            </a:r>
          </a:p>
        </p:txBody>
      </p:sp>
      <p:sp>
        <p:nvSpPr>
          <p:cNvPr id="4" name="Ορθογώνιο 3"/>
          <p:cNvSpPr/>
          <p:nvPr/>
        </p:nvSpPr>
        <p:spPr>
          <a:xfrm>
            <a:off x="611560" y="260648"/>
            <a:ext cx="8064896" cy="523220"/>
          </a:xfrm>
          <a:prstGeom prst="rect">
            <a:avLst/>
          </a:prstGeom>
        </p:spPr>
        <p:txBody>
          <a:bodyPr wrap="square">
            <a:spAutoFit/>
          </a:bodyPr>
          <a:lstStyle/>
          <a:p>
            <a:r>
              <a:rPr lang="el-GR" sz="2800" b="1" dirty="0" smtClean="0"/>
              <a:t>ΠΑΡΕΛΘΟΝ ΚΑΙ ΠΑΡΟΝ…</a:t>
            </a:r>
            <a:endParaRPr lang="el-GR" sz="2800" b="1" dirty="0"/>
          </a:p>
        </p:txBody>
      </p:sp>
    </p:spTree>
    <p:extLst>
      <p:ext uri="{BB962C8B-B14F-4D97-AF65-F5344CB8AC3E}">
        <p14:creationId xmlns:p14="http://schemas.microsoft.com/office/powerpoint/2010/main" val="1921226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274638"/>
            <a:ext cx="7859216" cy="922114"/>
          </a:xfrm>
        </p:spPr>
        <p:txBody>
          <a:bodyPr>
            <a:normAutofit/>
          </a:bodyPr>
          <a:lstStyle/>
          <a:p>
            <a:r>
              <a:rPr lang="el-GR" sz="3600" b="1" dirty="0" smtClean="0">
                <a:solidFill>
                  <a:schemeClr val="tx1"/>
                </a:solidFill>
              </a:rPr>
              <a:t>ΑΝΤΙΚΕΙΜΕΝΙΚΟΙ ΣΤΟΧΟΙ</a:t>
            </a:r>
            <a:endParaRPr lang="el-GR" sz="3600" b="1" dirty="0">
              <a:solidFill>
                <a:schemeClr val="tx1"/>
              </a:solidFill>
            </a:endParaRPr>
          </a:p>
        </p:txBody>
      </p:sp>
      <p:sp>
        <p:nvSpPr>
          <p:cNvPr id="3" name="Θέση περιεχομένου 2"/>
          <p:cNvSpPr>
            <a:spLocks noGrp="1"/>
          </p:cNvSpPr>
          <p:nvPr>
            <p:ph sz="quarter" idx="1"/>
          </p:nvPr>
        </p:nvSpPr>
        <p:spPr>
          <a:xfrm>
            <a:off x="323528" y="1268760"/>
            <a:ext cx="8568952" cy="5112568"/>
          </a:xfrm>
        </p:spPr>
        <p:txBody>
          <a:bodyPr>
            <a:normAutofit/>
          </a:bodyPr>
          <a:lstStyle/>
          <a:p>
            <a:r>
              <a:rPr lang="el-GR" dirty="0" smtClean="0"/>
              <a:t>Περισσότερες δυνατότητες σε μαθητές/σπουδαστές να βελτιώσουν τις δεξιότητες και την «</a:t>
            </a:r>
            <a:r>
              <a:rPr lang="el-GR" dirty="0" err="1" smtClean="0"/>
              <a:t>απασχολησιμότητά</a:t>
            </a:r>
            <a:r>
              <a:rPr lang="el-GR" dirty="0" smtClean="0"/>
              <a:t>» τους</a:t>
            </a:r>
          </a:p>
          <a:p>
            <a:r>
              <a:rPr lang="el-GR" dirty="0" smtClean="0"/>
              <a:t>Υψηλότερο επίπεδο εκπαίδευσης σε όλα τα επίπεδα</a:t>
            </a:r>
          </a:p>
          <a:p>
            <a:r>
              <a:rPr lang="el-GR" dirty="0" err="1" smtClean="0"/>
              <a:t>Διατομεακή</a:t>
            </a:r>
            <a:r>
              <a:rPr lang="el-GR" dirty="0" smtClean="0"/>
              <a:t> συνεργασία και χρήση εργαλείων ΤΠΕ</a:t>
            </a:r>
          </a:p>
          <a:p>
            <a:r>
              <a:rPr lang="el-GR" dirty="0" smtClean="0"/>
              <a:t>Καινοτόμες δράσεις για ενίσχυση της απασχόλησης και της επιχειρηματικότητας</a:t>
            </a:r>
          </a:p>
          <a:p>
            <a:r>
              <a:rPr lang="el-GR" dirty="0" smtClean="0"/>
              <a:t>Νέοι τρόποι για αλλαγές πολιτικής</a:t>
            </a:r>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4221088"/>
            <a:ext cx="3227851" cy="2420888"/>
          </a:xfrm>
          <a:prstGeom prst="rect">
            <a:avLst/>
          </a:prstGeom>
        </p:spPr>
      </p:pic>
    </p:spTree>
    <p:extLst>
      <p:ext uri="{BB962C8B-B14F-4D97-AF65-F5344CB8AC3E}">
        <p14:creationId xmlns:p14="http://schemas.microsoft.com/office/powerpoint/2010/main" val="4030437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60648"/>
            <a:ext cx="8003232" cy="1156990"/>
          </a:xfrm>
        </p:spPr>
        <p:txBody>
          <a:bodyPr>
            <a:normAutofit fontScale="90000"/>
          </a:bodyPr>
          <a:lstStyle/>
          <a:p>
            <a:r>
              <a:rPr lang="el-GR" sz="3600" b="1" dirty="0" smtClean="0">
                <a:solidFill>
                  <a:schemeClr val="tx1"/>
                </a:solidFill>
              </a:rPr>
              <a:t>ΣΗΜΑΝΤΙΚΑ ΧΑΡΑΚΤΗΡΙΣΤΙΚΑ ΤΩΝ ΠΡΟΓΡΑΜΜΑΤΩΝ </a:t>
            </a:r>
            <a:r>
              <a:rPr lang="en-US" sz="3600" b="1" dirty="0" smtClean="0">
                <a:solidFill>
                  <a:schemeClr val="tx1"/>
                </a:solidFill>
              </a:rPr>
              <a:t>ERASMUS+</a:t>
            </a:r>
            <a:endParaRPr lang="el-GR" sz="3600" b="1" dirty="0">
              <a:solidFill>
                <a:schemeClr val="tx1"/>
              </a:solidFill>
            </a:endParaRPr>
          </a:p>
        </p:txBody>
      </p:sp>
      <p:sp>
        <p:nvSpPr>
          <p:cNvPr id="3" name="Θέση περιεχομένου 2"/>
          <p:cNvSpPr>
            <a:spLocks noGrp="1"/>
          </p:cNvSpPr>
          <p:nvPr>
            <p:ph sz="quarter" idx="1"/>
          </p:nvPr>
        </p:nvSpPr>
        <p:spPr>
          <a:xfrm>
            <a:off x="395536" y="1556792"/>
            <a:ext cx="8352928" cy="4968552"/>
          </a:xfrm>
        </p:spPr>
        <p:txBody>
          <a:bodyPr>
            <a:normAutofit fontScale="92500" lnSpcReduction="20000"/>
          </a:bodyPr>
          <a:lstStyle/>
          <a:p>
            <a:r>
              <a:rPr lang="el-GR" dirty="0"/>
              <a:t>Επίσημη ευρωπαϊκή αξιολόγηση και αναγνώριση δεξιοτήτων και προσόντων μέσω επίσημων Ευρωπαϊκών πιστοποιητικών (</a:t>
            </a:r>
            <a:r>
              <a:rPr lang="el-GR" dirty="0" err="1"/>
              <a:t>Europass</a:t>
            </a:r>
            <a:r>
              <a:rPr lang="el-GR" dirty="0"/>
              <a:t>, </a:t>
            </a:r>
            <a:r>
              <a:rPr lang="el-GR" dirty="0" err="1"/>
              <a:t>Youthpass</a:t>
            </a:r>
            <a:r>
              <a:rPr lang="el-GR" dirty="0"/>
              <a:t>, EQE, ECTS, ECVET, EQAVET κλπ</a:t>
            </a:r>
            <a:r>
              <a:rPr lang="el-GR" dirty="0" smtClean="0"/>
              <a:t>)</a:t>
            </a:r>
            <a:endParaRPr lang="en-US" dirty="0" smtClean="0"/>
          </a:p>
          <a:p>
            <a:r>
              <a:rPr lang="el-GR" dirty="0" smtClean="0"/>
              <a:t>Αναγκαία η διάχυση και η δυνατότητα εκμετάλλευσης των αποτελεσμάτων</a:t>
            </a:r>
          </a:p>
          <a:p>
            <a:r>
              <a:rPr lang="el-GR" dirty="0" smtClean="0"/>
              <a:t>Απαίτηση για ανοιχτή πρόσβαση στο παραγόμενο εκπαιδευτικό υλικό</a:t>
            </a:r>
          </a:p>
          <a:p>
            <a:r>
              <a:rPr lang="el-GR" dirty="0" smtClean="0"/>
              <a:t>Διεθνής διάσταση μέσω της συνεργασίας πολλών διαφορετικών χωρών</a:t>
            </a:r>
          </a:p>
          <a:p>
            <a:r>
              <a:rPr lang="el-GR" dirty="0" smtClean="0"/>
              <a:t>Εξασφάλιση της πολυγλωσσίας</a:t>
            </a:r>
          </a:p>
          <a:p>
            <a:r>
              <a:rPr lang="el-GR" dirty="0" smtClean="0"/>
              <a:t>Ισότιμη αντιμετώπιση και ενσωμάτωση μη προνομιούχων μαθητών/σπουδαστών </a:t>
            </a:r>
          </a:p>
          <a:p>
            <a:r>
              <a:rPr lang="el-GR" dirty="0" smtClean="0"/>
              <a:t>Ασφάλεια των συμμετεχόντων</a:t>
            </a:r>
          </a:p>
          <a:p>
            <a:endParaRPr lang="el-GR" dirty="0"/>
          </a:p>
          <a:p>
            <a:endParaRPr lang="el-GR" dirty="0"/>
          </a:p>
        </p:txBody>
      </p:sp>
    </p:spTree>
    <p:extLst>
      <p:ext uri="{BB962C8B-B14F-4D97-AF65-F5344CB8AC3E}">
        <p14:creationId xmlns:p14="http://schemas.microsoft.com/office/powerpoint/2010/main" val="2744485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404664"/>
            <a:ext cx="8424936" cy="936104"/>
          </a:xfrm>
        </p:spPr>
        <p:txBody>
          <a:bodyPr>
            <a:normAutofit fontScale="90000"/>
          </a:bodyPr>
          <a:lstStyle/>
          <a:p>
            <a:r>
              <a:rPr lang="el-GR" b="1" dirty="0" smtClean="0"/>
              <a:t/>
            </a:r>
            <a:br>
              <a:rPr lang="el-GR" b="1" dirty="0" smtClean="0"/>
            </a:br>
            <a:r>
              <a:rPr lang="el-GR" b="1" dirty="0"/>
              <a:t/>
            </a:r>
            <a:br>
              <a:rPr lang="el-GR" b="1" dirty="0"/>
            </a:br>
            <a:r>
              <a:rPr lang="el-GR" b="1" dirty="0" smtClean="0"/>
              <a:t/>
            </a:r>
            <a:br>
              <a:rPr lang="el-GR" b="1" dirty="0" smtClean="0"/>
            </a:br>
            <a:r>
              <a:rPr lang="el-GR" b="1" dirty="0"/>
              <a:t/>
            </a:r>
            <a:br>
              <a:rPr lang="el-GR" b="1" dirty="0"/>
            </a:br>
            <a:r>
              <a:rPr lang="el-GR" b="1" dirty="0" smtClean="0"/>
              <a:t/>
            </a:r>
            <a:br>
              <a:rPr lang="el-GR" b="1" dirty="0" smtClean="0"/>
            </a:br>
            <a:r>
              <a:rPr lang="el-GR" b="1" dirty="0"/>
              <a:t/>
            </a:r>
            <a:br>
              <a:rPr lang="el-GR" b="1" dirty="0"/>
            </a:br>
            <a:r>
              <a:rPr lang="el-GR" b="1" dirty="0" smtClean="0"/>
              <a:t/>
            </a:r>
            <a:br>
              <a:rPr lang="el-GR" b="1" dirty="0" smtClean="0"/>
            </a:br>
            <a:r>
              <a:rPr lang="el-GR" b="1" dirty="0"/>
              <a:t/>
            </a:r>
            <a:br>
              <a:rPr lang="el-GR" b="1" dirty="0"/>
            </a:br>
            <a:r>
              <a:rPr lang="el-GR" sz="3600" b="1" dirty="0" smtClean="0">
                <a:solidFill>
                  <a:schemeClr val="tx1"/>
                </a:solidFill>
              </a:rPr>
              <a:t>ΤΑ ΠΕΔΙΑ </a:t>
            </a:r>
            <a:r>
              <a:rPr lang="en-US" sz="3600" b="1" dirty="0" smtClean="0">
                <a:solidFill>
                  <a:schemeClr val="tx1"/>
                </a:solidFill>
              </a:rPr>
              <a:t>KAI OI </a:t>
            </a:r>
            <a:r>
              <a:rPr lang="el-GR" sz="3600" b="1" dirty="0" smtClean="0">
                <a:solidFill>
                  <a:schemeClr val="tx1"/>
                </a:solidFill>
              </a:rPr>
              <a:t>ΒΑΣΙΚΕΣ ΔΡΑΣΕΙΣ ΤΟΥ </a:t>
            </a:r>
            <a:br>
              <a:rPr lang="el-GR" sz="3600" b="1" dirty="0" smtClean="0">
                <a:solidFill>
                  <a:schemeClr val="tx1"/>
                </a:solidFill>
              </a:rPr>
            </a:br>
            <a:r>
              <a:rPr lang="el-GR" sz="3600" b="1" dirty="0">
                <a:solidFill>
                  <a:schemeClr val="tx1"/>
                </a:solidFill>
              </a:rPr>
              <a:t>Ε</a:t>
            </a:r>
            <a:r>
              <a:rPr lang="en-US" sz="3600" b="1" dirty="0" smtClean="0">
                <a:solidFill>
                  <a:schemeClr val="tx1"/>
                </a:solidFill>
              </a:rPr>
              <a:t>RASMUS+ </a:t>
            </a:r>
            <a:endParaRPr lang="el-GR" sz="3600" dirty="0">
              <a:solidFill>
                <a:schemeClr val="tx1"/>
              </a:solidFill>
            </a:endParaRPr>
          </a:p>
        </p:txBody>
      </p:sp>
      <p:sp>
        <p:nvSpPr>
          <p:cNvPr id="3" name="Θέση περιεχομένου 2"/>
          <p:cNvSpPr>
            <a:spLocks noGrp="1"/>
          </p:cNvSpPr>
          <p:nvPr>
            <p:ph sz="quarter" idx="1"/>
          </p:nvPr>
        </p:nvSpPr>
        <p:spPr>
          <a:xfrm>
            <a:off x="467544" y="1412776"/>
            <a:ext cx="8208912" cy="4896544"/>
          </a:xfrm>
        </p:spPr>
        <p:txBody>
          <a:bodyPr>
            <a:normAutofit/>
          </a:bodyPr>
          <a:lstStyle/>
          <a:p>
            <a:r>
              <a:rPr lang="el-GR" dirty="0" smtClean="0"/>
              <a:t>Τα πεδία του </a:t>
            </a:r>
            <a:r>
              <a:rPr lang="en-US" dirty="0" smtClean="0"/>
              <a:t>Erasmus+ </a:t>
            </a:r>
            <a:r>
              <a:rPr lang="el-GR" dirty="0" smtClean="0"/>
              <a:t>:</a:t>
            </a:r>
          </a:p>
          <a:p>
            <a:pPr>
              <a:buFont typeface="Wingdings" panose="05000000000000000000" pitchFamily="2" charset="2"/>
              <a:buChar char="Ø"/>
            </a:pPr>
            <a:r>
              <a:rPr lang="en-US" dirty="0" smtClean="0"/>
              <a:t>Youth, </a:t>
            </a:r>
            <a:endParaRPr lang="el-GR" dirty="0" smtClean="0"/>
          </a:p>
          <a:p>
            <a:pPr>
              <a:buFont typeface="Wingdings" panose="05000000000000000000" pitchFamily="2" charset="2"/>
              <a:buChar char="Ø"/>
            </a:pPr>
            <a:r>
              <a:rPr lang="en-US" dirty="0" smtClean="0"/>
              <a:t>Education and Training, </a:t>
            </a:r>
            <a:endParaRPr lang="el-GR" dirty="0" smtClean="0"/>
          </a:p>
          <a:p>
            <a:pPr>
              <a:buFont typeface="Wingdings" panose="05000000000000000000" pitchFamily="2" charset="2"/>
              <a:buChar char="Ø"/>
            </a:pPr>
            <a:r>
              <a:rPr lang="en-US" dirty="0" smtClean="0"/>
              <a:t>Sports</a:t>
            </a:r>
            <a:endParaRPr lang="el-GR" dirty="0" smtClean="0"/>
          </a:p>
          <a:p>
            <a:pPr>
              <a:buFont typeface="Wingdings" panose="05000000000000000000" pitchFamily="2" charset="2"/>
              <a:buChar char="Ø"/>
            </a:pPr>
            <a:endParaRPr lang="en-US" dirty="0" smtClean="0"/>
          </a:p>
          <a:p>
            <a:r>
              <a:rPr lang="el-GR" dirty="0" smtClean="0"/>
              <a:t>Οι Βασικές Δράσεις (</a:t>
            </a:r>
            <a:r>
              <a:rPr lang="en-US" dirty="0" smtClean="0"/>
              <a:t>key actions) </a:t>
            </a:r>
            <a:r>
              <a:rPr lang="el-GR" dirty="0" smtClean="0"/>
              <a:t>του </a:t>
            </a:r>
            <a:r>
              <a:rPr lang="en-US" dirty="0" smtClean="0"/>
              <a:t>Erasmus+ </a:t>
            </a:r>
            <a:r>
              <a:rPr lang="el-GR" dirty="0" smtClean="0"/>
              <a:t>στην Εκπαίδευση: </a:t>
            </a:r>
            <a:r>
              <a:rPr lang="en-US" dirty="0" smtClean="0"/>
              <a:t>KA1, KA2, KA3, Jean Monnet</a:t>
            </a:r>
            <a:endParaRPr lang="el-GR" dirty="0" smtClean="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124744"/>
            <a:ext cx="3275856" cy="2456892"/>
          </a:xfrm>
          <a:prstGeom prst="rect">
            <a:avLst/>
          </a:prstGeom>
        </p:spPr>
      </p:pic>
    </p:spTree>
    <p:extLst>
      <p:ext uri="{BB962C8B-B14F-4D97-AF65-F5344CB8AC3E}">
        <p14:creationId xmlns:p14="http://schemas.microsoft.com/office/powerpoint/2010/main" val="3119932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274638"/>
            <a:ext cx="7704856" cy="850106"/>
          </a:xfrm>
        </p:spPr>
        <p:txBody>
          <a:bodyPr>
            <a:normAutofit/>
          </a:bodyPr>
          <a:lstStyle/>
          <a:p>
            <a:r>
              <a:rPr lang="el-GR" sz="3600" b="1" dirty="0" smtClean="0">
                <a:solidFill>
                  <a:schemeClr val="tx1"/>
                </a:solidFill>
              </a:rPr>
              <a:t>ΧΑΡΑΚΤΗΡΑΣ ΚΑΘΕ ΒΑΣΙΚΗΣ ΔΡΑΣΗΣ</a:t>
            </a:r>
            <a:endParaRPr lang="el-GR" sz="3600" b="1" dirty="0">
              <a:solidFill>
                <a:schemeClr val="tx1"/>
              </a:solidFill>
            </a:endParaRPr>
          </a:p>
        </p:txBody>
      </p:sp>
      <p:sp>
        <p:nvSpPr>
          <p:cNvPr id="3" name="Θέση περιεχομένου 2"/>
          <p:cNvSpPr>
            <a:spLocks noGrp="1"/>
          </p:cNvSpPr>
          <p:nvPr>
            <p:ph sz="quarter" idx="1"/>
          </p:nvPr>
        </p:nvSpPr>
        <p:spPr>
          <a:xfrm>
            <a:off x="683568" y="1268760"/>
            <a:ext cx="8003232" cy="4968552"/>
          </a:xfrm>
        </p:spPr>
        <p:txBody>
          <a:bodyPr/>
          <a:lstStyle/>
          <a:p>
            <a:r>
              <a:rPr lang="el-GR" b="1" dirty="0"/>
              <a:t>ΚΑ1</a:t>
            </a:r>
            <a:r>
              <a:rPr lang="el-GR" dirty="0"/>
              <a:t>: για κινητικότητες ατόμων (σπουδαστών και προσωπικού) στο πλαίσιο, βέβαια, ενός σχεδίου ανάπτυξης του φορέα αποστολής (π.χ. σχολείου)</a:t>
            </a:r>
          </a:p>
          <a:p>
            <a:r>
              <a:rPr lang="el-GR" b="1" dirty="0"/>
              <a:t>ΚΑ2</a:t>
            </a:r>
            <a:r>
              <a:rPr lang="el-GR" dirty="0"/>
              <a:t>: για συμπράξεις (Συνεργασία για την καινοτομία και την ανταλλαγή καλών πρακτικών)</a:t>
            </a:r>
          </a:p>
          <a:p>
            <a:r>
              <a:rPr lang="el-GR" b="1" dirty="0"/>
              <a:t>ΚΑ3</a:t>
            </a:r>
            <a:r>
              <a:rPr lang="el-GR" dirty="0"/>
              <a:t>: για την χάραξη νέων εκπαιδευτικών πολιτικών</a:t>
            </a:r>
          </a:p>
          <a:p>
            <a:r>
              <a:rPr lang="el-GR" b="1" dirty="0" err="1"/>
              <a:t>Jean</a:t>
            </a:r>
            <a:r>
              <a:rPr lang="el-GR" b="1" dirty="0"/>
              <a:t> </a:t>
            </a:r>
            <a:r>
              <a:rPr lang="el-GR" b="1" dirty="0" err="1"/>
              <a:t>Monnet</a:t>
            </a:r>
            <a:r>
              <a:rPr lang="el-GR" dirty="0"/>
              <a:t>: για την προώθηση της αριστείας στη διδασκαλία και την έρευνα, εμπλέκει πανεπιστήμια και μεγάλες οργανώσεις (π.χ. αθλητικές)</a:t>
            </a:r>
          </a:p>
          <a:p>
            <a:endParaRPr lang="el-GR" dirty="0"/>
          </a:p>
        </p:txBody>
      </p:sp>
    </p:spTree>
    <p:extLst>
      <p:ext uri="{BB962C8B-B14F-4D97-AF65-F5344CB8AC3E}">
        <p14:creationId xmlns:p14="http://schemas.microsoft.com/office/powerpoint/2010/main" val="2490395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74638"/>
            <a:ext cx="8003232" cy="1143000"/>
          </a:xfrm>
        </p:spPr>
        <p:txBody>
          <a:bodyPr>
            <a:normAutofit/>
          </a:bodyPr>
          <a:lstStyle/>
          <a:p>
            <a:r>
              <a:rPr lang="el-GR" sz="3200" b="1" dirty="0" smtClean="0">
                <a:solidFill>
                  <a:schemeClr val="tx1"/>
                </a:solidFill>
              </a:rPr>
              <a:t>ΚΡΙΣΙΜΑ ΘΕΜΑΤΑ ΠΟΥ ΑΦΟΡΟΥΝ ΤΑ </a:t>
            </a:r>
            <a:r>
              <a:rPr lang="en-US" sz="3200" b="1" dirty="0" smtClean="0">
                <a:solidFill>
                  <a:schemeClr val="tx1"/>
                </a:solidFill>
              </a:rPr>
              <a:t>ERASMUS+</a:t>
            </a:r>
            <a:r>
              <a:rPr lang="el-GR" sz="3200" b="1" dirty="0" smtClean="0">
                <a:solidFill>
                  <a:schemeClr val="tx1"/>
                </a:solidFill>
              </a:rPr>
              <a:t> ΚΑ1 και ΚΑ2                 </a:t>
            </a:r>
            <a:endParaRPr lang="el-GR" sz="3200" b="1" dirty="0">
              <a:solidFill>
                <a:schemeClr val="tx1"/>
              </a:solidFill>
            </a:endParaRPr>
          </a:p>
        </p:txBody>
      </p:sp>
      <p:sp>
        <p:nvSpPr>
          <p:cNvPr id="3" name="Θέση περιεχομένου 2"/>
          <p:cNvSpPr>
            <a:spLocks noGrp="1"/>
          </p:cNvSpPr>
          <p:nvPr>
            <p:ph sz="quarter" idx="1"/>
          </p:nvPr>
        </p:nvSpPr>
        <p:spPr>
          <a:xfrm>
            <a:off x="611560" y="1447800"/>
            <a:ext cx="8352928" cy="5077544"/>
          </a:xfrm>
        </p:spPr>
        <p:txBody>
          <a:bodyPr>
            <a:normAutofit/>
          </a:bodyPr>
          <a:lstStyle/>
          <a:p>
            <a:r>
              <a:rPr lang="el-GR" dirty="0" smtClean="0"/>
              <a:t>Ποιες χώρες μπορούν να συμμετάσχουν; (εντός και εκτός Ε.Ε.)</a:t>
            </a:r>
          </a:p>
          <a:p>
            <a:r>
              <a:rPr lang="el-GR" dirty="0" smtClean="0"/>
              <a:t>Ποιοι φορείς μπορούν να συμμετάσχουν; (εκπαιδευτικοί φορείς προσχολικής, πρωτοβάθμιας, δευτεροβάθμιας, τριτοβάθμιας, τεχνικής εκπαίδευσης, εκπαίδευσης ενηλίκων κλπ)</a:t>
            </a:r>
          </a:p>
          <a:p>
            <a:r>
              <a:rPr lang="el-GR" dirty="0" smtClean="0"/>
              <a:t>Πώς βγάζω </a:t>
            </a:r>
            <a:r>
              <a:rPr lang="en-US" dirty="0" smtClean="0"/>
              <a:t>pic code </a:t>
            </a:r>
            <a:r>
              <a:rPr lang="el-GR" dirty="0" smtClean="0"/>
              <a:t>(αναγκαία προϋπόθεση για τη συμμετοχή ενός φορέα)</a:t>
            </a:r>
          </a:p>
          <a:p>
            <a:r>
              <a:rPr lang="el-GR" dirty="0" smtClean="0"/>
              <a:t>Πότε λήγει η προθεσμία υποβολής νέας αίτησης; (Φεβρουάριο 2017 για το ΚΑ1, Μάρτιο 2017 για το ΚΑ2)</a:t>
            </a:r>
            <a:endParaRPr lang="el-GR" dirty="0"/>
          </a:p>
        </p:txBody>
      </p:sp>
    </p:spTree>
    <p:extLst>
      <p:ext uri="{BB962C8B-B14F-4D97-AF65-F5344CB8AC3E}">
        <p14:creationId xmlns:p14="http://schemas.microsoft.com/office/powerpoint/2010/main" val="3464455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60648"/>
            <a:ext cx="7916416" cy="792088"/>
          </a:xfrm>
        </p:spPr>
        <p:txBody>
          <a:bodyPr>
            <a:normAutofit/>
          </a:bodyPr>
          <a:lstStyle/>
          <a:p>
            <a:r>
              <a:rPr lang="el-GR" sz="3600" b="1" dirty="0" smtClean="0">
                <a:solidFill>
                  <a:schemeClr val="tx1"/>
                </a:solidFill>
                <a:latin typeface="Calibri" panose="020F0502020204030204" pitchFamily="34" charset="0"/>
                <a:cs typeface="Calibri" panose="020F0502020204030204" pitchFamily="34" charset="0"/>
              </a:rPr>
              <a:t>ΒΑΣΙΚΗ ΔΡΑΣΗ 1-</a:t>
            </a:r>
            <a:r>
              <a:rPr lang="en-US" sz="3600" b="1" dirty="0" smtClean="0">
                <a:solidFill>
                  <a:schemeClr val="tx1"/>
                </a:solidFill>
                <a:latin typeface="Calibri" panose="020F0502020204030204" pitchFamily="34" charset="0"/>
                <a:cs typeface="Calibri" panose="020F0502020204030204" pitchFamily="34" charset="0"/>
              </a:rPr>
              <a:t>KEY ACTION 1</a:t>
            </a:r>
            <a:r>
              <a:rPr lang="el-GR" sz="3600" b="1" dirty="0" smtClean="0">
                <a:solidFill>
                  <a:schemeClr val="tx1"/>
                </a:solidFill>
                <a:latin typeface="Calibri" panose="020F0502020204030204" pitchFamily="34" charset="0"/>
                <a:cs typeface="Calibri" panose="020F0502020204030204" pitchFamily="34" charset="0"/>
              </a:rPr>
              <a:t> (ΚΑ1)</a:t>
            </a:r>
            <a:endParaRPr lang="el-GR" sz="3600" dirty="0"/>
          </a:p>
        </p:txBody>
      </p:sp>
      <p:sp>
        <p:nvSpPr>
          <p:cNvPr id="3" name="Θέση περιεχομένου 2"/>
          <p:cNvSpPr>
            <a:spLocks noGrp="1"/>
          </p:cNvSpPr>
          <p:nvPr>
            <p:ph sz="quarter" idx="1"/>
          </p:nvPr>
        </p:nvSpPr>
        <p:spPr>
          <a:xfrm>
            <a:off x="539552" y="1268760"/>
            <a:ext cx="8147248" cy="5112568"/>
          </a:xfrm>
        </p:spPr>
        <p:txBody>
          <a:bodyPr>
            <a:normAutofit lnSpcReduction="10000"/>
          </a:bodyPr>
          <a:lstStyle/>
          <a:p>
            <a:r>
              <a:rPr lang="el-GR" dirty="0" smtClean="0"/>
              <a:t>Κινητικότητα ατόμων (μετακίνηση ατόμων ενός φορέα αποστολής σε έναν φορέα υποδοχής </a:t>
            </a:r>
            <a:r>
              <a:rPr lang="el-GR" dirty="0"/>
              <a:t>σε άλλη </a:t>
            </a:r>
            <a:r>
              <a:rPr lang="el-GR" dirty="0" smtClean="0"/>
              <a:t>χώρα</a:t>
            </a:r>
            <a:r>
              <a:rPr lang="en-US" dirty="0" smtClean="0"/>
              <a:t>,</a:t>
            </a:r>
            <a:r>
              <a:rPr lang="el-GR" dirty="0" smtClean="0"/>
              <a:t> με σκοπό την εκπαιδευτική και επαγγελματική ανάπτυξη των ατόμων αλλά και των φορέων αποστολής)</a:t>
            </a:r>
          </a:p>
          <a:p>
            <a:r>
              <a:rPr lang="el-GR" dirty="0"/>
              <a:t>Η φιλοσοφία του </a:t>
            </a:r>
            <a:r>
              <a:rPr lang="el-GR" dirty="0" smtClean="0"/>
              <a:t>ΚΑ1 : όραμα του σχολείου + προτεραιότητες ανάπτυξης του σχολείου + </a:t>
            </a:r>
            <a:r>
              <a:rPr lang="el-GR" dirty="0"/>
              <a:t>εκπαιδευτικές </a:t>
            </a:r>
            <a:r>
              <a:rPr lang="el-GR" dirty="0" smtClean="0"/>
              <a:t>ανάγκες            σχέδιο </a:t>
            </a:r>
            <a:r>
              <a:rPr lang="el-GR" dirty="0"/>
              <a:t>ανάπτυξης του </a:t>
            </a:r>
            <a:r>
              <a:rPr lang="el-GR" dirty="0" smtClean="0"/>
              <a:t>σχολείου</a:t>
            </a:r>
            <a:endParaRPr lang="en-US" dirty="0" smtClean="0"/>
          </a:p>
          <a:p>
            <a:r>
              <a:rPr lang="el-GR" dirty="0" smtClean="0"/>
              <a:t>Περιλαμβάνει:</a:t>
            </a:r>
          </a:p>
          <a:p>
            <a:pPr>
              <a:buFont typeface="Wingdings" panose="05000000000000000000" pitchFamily="2" charset="2"/>
              <a:buChar char="Ø"/>
            </a:pPr>
            <a:r>
              <a:rPr lang="el-GR" dirty="0" smtClean="0"/>
              <a:t>Σεμινάρια (</a:t>
            </a:r>
            <a:r>
              <a:rPr lang="en-US" dirty="0" smtClean="0"/>
              <a:t>structured courses)</a:t>
            </a:r>
          </a:p>
          <a:p>
            <a:pPr>
              <a:buFont typeface="Wingdings" panose="05000000000000000000" pitchFamily="2" charset="2"/>
              <a:buChar char="Ø"/>
            </a:pPr>
            <a:r>
              <a:rPr lang="el-GR" dirty="0"/>
              <a:t>παρακολούθηση εν ώρα εργασίας</a:t>
            </a:r>
            <a:r>
              <a:rPr lang="en-US" dirty="0" smtClean="0"/>
              <a:t> (Job shadowing)</a:t>
            </a:r>
          </a:p>
          <a:p>
            <a:pPr>
              <a:buFont typeface="Wingdings" panose="05000000000000000000" pitchFamily="2" charset="2"/>
              <a:buChar char="Ø"/>
            </a:pPr>
            <a:r>
              <a:rPr lang="el-GR" dirty="0" smtClean="0"/>
              <a:t>Ανάθεση διδασκαλίας </a:t>
            </a:r>
            <a:r>
              <a:rPr lang="en-US" dirty="0" smtClean="0"/>
              <a:t>(teaching a</a:t>
            </a:r>
            <a:r>
              <a:rPr lang="en-US" dirty="0"/>
              <a:t>s</a:t>
            </a:r>
            <a:r>
              <a:rPr lang="en-US" dirty="0" smtClean="0"/>
              <a:t>signment)</a:t>
            </a:r>
            <a:r>
              <a:rPr lang="el-GR" dirty="0" smtClean="0"/>
              <a:t> </a:t>
            </a:r>
            <a:endParaRPr lang="el-GR" dirty="0"/>
          </a:p>
          <a:p>
            <a:endParaRPr lang="el-GR" dirty="0"/>
          </a:p>
        </p:txBody>
      </p:sp>
      <p:sp>
        <p:nvSpPr>
          <p:cNvPr id="4" name="Δεξιό βέλος 3"/>
          <p:cNvSpPr/>
          <p:nvPr/>
        </p:nvSpPr>
        <p:spPr>
          <a:xfrm>
            <a:off x="4340899" y="3875730"/>
            <a:ext cx="61836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64182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274638"/>
            <a:ext cx="7931224" cy="850106"/>
          </a:xfrm>
        </p:spPr>
        <p:txBody>
          <a:bodyPr>
            <a:normAutofit/>
          </a:bodyPr>
          <a:lstStyle/>
          <a:p>
            <a:r>
              <a:rPr lang="el-GR" sz="3600" b="1" dirty="0" smtClean="0">
                <a:solidFill>
                  <a:schemeClr val="tx1"/>
                </a:solidFill>
              </a:rPr>
              <a:t>ΒΑΣΙΚΗ ΔΡΑΣΗ 2 –</a:t>
            </a:r>
            <a:r>
              <a:rPr lang="en-US" sz="3600" b="1" dirty="0" smtClean="0">
                <a:solidFill>
                  <a:schemeClr val="tx1"/>
                </a:solidFill>
              </a:rPr>
              <a:t>KEY ACTION 2- KA2</a:t>
            </a:r>
            <a:endParaRPr lang="el-GR" sz="3600" b="1" dirty="0">
              <a:solidFill>
                <a:schemeClr val="tx1"/>
              </a:solidFill>
            </a:endParaRPr>
          </a:p>
        </p:txBody>
      </p:sp>
      <p:sp>
        <p:nvSpPr>
          <p:cNvPr id="3" name="Θέση περιεχομένου 2"/>
          <p:cNvSpPr>
            <a:spLocks noGrp="1"/>
          </p:cNvSpPr>
          <p:nvPr>
            <p:ph sz="quarter" idx="1"/>
          </p:nvPr>
        </p:nvSpPr>
        <p:spPr>
          <a:xfrm>
            <a:off x="539552" y="1196752"/>
            <a:ext cx="8352928" cy="5256584"/>
          </a:xfrm>
        </p:spPr>
        <p:txBody>
          <a:bodyPr/>
          <a:lstStyle/>
          <a:p>
            <a:r>
              <a:rPr lang="el-GR" dirty="0" smtClean="0"/>
              <a:t>Συνεργασία για την καινοτομία και την ανταλλαγή καλών πρακτικών</a:t>
            </a:r>
            <a:endParaRPr lang="en-US" dirty="0" smtClean="0"/>
          </a:p>
          <a:p>
            <a:r>
              <a:rPr lang="el-GR" dirty="0" smtClean="0"/>
              <a:t>Βασικός στόχος: ο εκμοντερνισμός και η ενίσχυση της εκπαίδευσης, ώστε να μπορούν οι νέοι να αντεπεξέλθουν στις σύγχρονες προκλήσεις </a:t>
            </a:r>
          </a:p>
          <a:p>
            <a:r>
              <a:rPr lang="el-GR" dirty="0" smtClean="0"/>
              <a:t>Η </a:t>
            </a:r>
            <a:r>
              <a:rPr lang="el-GR" dirty="0"/>
              <a:t>φιλοσοφία του ΚΑ2 </a:t>
            </a:r>
            <a:r>
              <a:rPr lang="el-GR" dirty="0" smtClean="0"/>
              <a:t>: συνεργασία  και προσδοκώμενα </a:t>
            </a:r>
            <a:r>
              <a:rPr lang="el-GR" dirty="0"/>
              <a:t>οφέλη και για </a:t>
            </a:r>
            <a:r>
              <a:rPr lang="el-GR" dirty="0" smtClean="0"/>
              <a:t>φορείς </a:t>
            </a:r>
            <a:r>
              <a:rPr lang="en-US" dirty="0" smtClean="0"/>
              <a:t>(</a:t>
            </a:r>
            <a:r>
              <a:rPr lang="el-GR" dirty="0" smtClean="0"/>
              <a:t>π.χ</a:t>
            </a:r>
            <a:r>
              <a:rPr lang="el-GR" dirty="0"/>
              <a:t>. </a:t>
            </a:r>
            <a:r>
              <a:rPr lang="el-GR" dirty="0" smtClean="0"/>
              <a:t>σχολεία</a:t>
            </a:r>
            <a:r>
              <a:rPr lang="en-US" dirty="0" smtClean="0"/>
              <a:t>)</a:t>
            </a:r>
            <a:r>
              <a:rPr lang="el-GR" dirty="0" smtClean="0"/>
              <a:t> </a:t>
            </a:r>
            <a:r>
              <a:rPr lang="el-GR" dirty="0"/>
              <a:t>και για </a:t>
            </a:r>
            <a:r>
              <a:rPr lang="el-GR" dirty="0" smtClean="0"/>
              <a:t>άτομα </a:t>
            </a:r>
            <a:r>
              <a:rPr lang="en-US" dirty="0" smtClean="0"/>
              <a:t>(</a:t>
            </a:r>
            <a:r>
              <a:rPr lang="el-GR" dirty="0" smtClean="0"/>
              <a:t>π.χ</a:t>
            </a:r>
            <a:r>
              <a:rPr lang="el-GR" dirty="0"/>
              <a:t>. διδάσκοντες, </a:t>
            </a:r>
            <a:r>
              <a:rPr lang="el-GR" dirty="0" smtClean="0"/>
              <a:t>μαθητές</a:t>
            </a:r>
            <a:r>
              <a:rPr lang="en-US" dirty="0" smtClean="0"/>
              <a:t>, </a:t>
            </a:r>
            <a:r>
              <a:rPr lang="el-GR" dirty="0" smtClean="0"/>
              <a:t>διοικητικό προσωπικό)</a:t>
            </a:r>
            <a:endParaRPr lang="el-GR" dirty="0"/>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4694538"/>
            <a:ext cx="3096344" cy="2132856"/>
          </a:xfrm>
          <a:prstGeom prst="rect">
            <a:avLst/>
          </a:prstGeom>
        </p:spPr>
      </p:pic>
    </p:spTree>
    <p:extLst>
      <p:ext uri="{BB962C8B-B14F-4D97-AF65-F5344CB8AC3E}">
        <p14:creationId xmlns:p14="http://schemas.microsoft.com/office/powerpoint/2010/main" val="2526720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74638"/>
            <a:ext cx="8003232" cy="778098"/>
          </a:xfrm>
        </p:spPr>
        <p:txBody>
          <a:bodyPr>
            <a:normAutofit/>
          </a:bodyPr>
          <a:lstStyle/>
          <a:p>
            <a:r>
              <a:rPr lang="el-GR" sz="3600" b="1" dirty="0" smtClean="0">
                <a:solidFill>
                  <a:schemeClr val="tx1"/>
                </a:solidFill>
              </a:rPr>
              <a:t>ΤΥΠΟΙ ΣΤΡΑΤΗΓΙΚΩΝ ΣΥΜΠΡΑΞΕΩΝ ΚΑ2</a:t>
            </a:r>
            <a:endParaRPr lang="el-GR" sz="3600" b="1" dirty="0">
              <a:solidFill>
                <a:schemeClr val="tx1"/>
              </a:solidFill>
            </a:endParaRPr>
          </a:p>
        </p:txBody>
      </p:sp>
      <p:sp>
        <p:nvSpPr>
          <p:cNvPr id="3" name="Θέση περιεχομένου 2"/>
          <p:cNvSpPr>
            <a:spLocks noGrp="1"/>
          </p:cNvSpPr>
          <p:nvPr>
            <p:ph sz="quarter" idx="1"/>
          </p:nvPr>
        </p:nvSpPr>
        <p:spPr>
          <a:xfrm>
            <a:off x="467544" y="1196752"/>
            <a:ext cx="8219256" cy="5112568"/>
          </a:xfrm>
        </p:spPr>
        <p:txBody>
          <a:bodyPr/>
          <a:lstStyle/>
          <a:p>
            <a:pPr marL="514350" indent="-514350">
              <a:buFont typeface="+mj-lt"/>
              <a:buAutoNum type="arabicPeriod"/>
            </a:pPr>
            <a:r>
              <a:rPr lang="el-GR" dirty="0" smtClean="0"/>
              <a:t>Στρατηγικές συμπράξεις </a:t>
            </a:r>
            <a:r>
              <a:rPr lang="el-GR" b="1" dirty="0" smtClean="0"/>
              <a:t>για την καινοτομία </a:t>
            </a:r>
            <a:r>
              <a:rPr lang="el-GR" dirty="0" smtClean="0"/>
              <a:t>(σχολεία και άλλοι φορείς, π.χ. ερευνητικά κέντρα, πανεπιστημιακά τμήματα κλπ): απαιτούνται καινοτόμα αποτελέσματα/παραγόμενα προϊόντα (μεθοδολογίες, λογισμικά,  εγχειρίδια κλπ) και εντατικές δράσεις διάχυσης και εκμετάλλευσης των αποτελεσμάτων.</a:t>
            </a:r>
          </a:p>
          <a:p>
            <a:pPr marL="514350" indent="-514350">
              <a:buFont typeface="+mj-lt"/>
              <a:buAutoNum type="arabicPeriod"/>
            </a:pPr>
            <a:r>
              <a:rPr lang="el-GR" dirty="0" smtClean="0"/>
              <a:t>Στρατηγικές συμπράξεις </a:t>
            </a:r>
            <a:r>
              <a:rPr lang="el-GR" b="1" dirty="0" smtClean="0"/>
              <a:t>για την ανταλλαγή καλών πρακτικών</a:t>
            </a:r>
            <a:r>
              <a:rPr lang="el-GR" dirty="0" smtClean="0"/>
              <a:t> (μόνο σχολεία)</a:t>
            </a:r>
          </a:p>
          <a:p>
            <a:pPr marL="514350" indent="-514350">
              <a:buFont typeface="+mj-lt"/>
              <a:buAutoNum type="arabicPeriod"/>
            </a:pPr>
            <a:endParaRPr lang="el-GR" dirty="0"/>
          </a:p>
        </p:txBody>
      </p:sp>
    </p:spTree>
    <p:extLst>
      <p:ext uri="{BB962C8B-B14F-4D97-AF65-F5344CB8AC3E}">
        <p14:creationId xmlns:p14="http://schemas.microsoft.com/office/powerpoint/2010/main" val="2514912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8219256" cy="1066130"/>
          </a:xfrm>
        </p:spPr>
        <p:txBody>
          <a:bodyPr>
            <a:noAutofit/>
          </a:bodyPr>
          <a:lstStyle/>
          <a:p>
            <a:r>
              <a:rPr lang="el-GR" sz="3200" b="1" dirty="0">
                <a:solidFill>
                  <a:schemeClr val="tx1"/>
                </a:solidFill>
              </a:rPr>
              <a:t>ΚΡΙΣΙΜΑ ΘΕΜΑΤΑ ΠΟΥ ΑΦΟΡΟΥΝ ΤΑ </a:t>
            </a:r>
            <a:r>
              <a:rPr lang="en-US" sz="3200" b="1" dirty="0" smtClean="0">
                <a:solidFill>
                  <a:schemeClr val="tx1"/>
                </a:solidFill>
              </a:rPr>
              <a:t>ERASMUS</a:t>
            </a:r>
            <a:r>
              <a:rPr lang="el-GR" sz="3200" b="1" dirty="0">
                <a:solidFill>
                  <a:schemeClr val="tx1"/>
                </a:solidFill>
              </a:rPr>
              <a:t>+</a:t>
            </a:r>
            <a:r>
              <a:rPr lang="el-GR" sz="3200" b="1" dirty="0" smtClean="0">
                <a:solidFill>
                  <a:schemeClr val="tx1"/>
                </a:solidFill>
              </a:rPr>
              <a:t> ΚΑ2 </a:t>
            </a:r>
            <a:endParaRPr lang="el-GR" sz="3200" dirty="0"/>
          </a:p>
        </p:txBody>
      </p:sp>
      <p:sp>
        <p:nvSpPr>
          <p:cNvPr id="3" name="Θέση περιεχομένου 2"/>
          <p:cNvSpPr>
            <a:spLocks noGrp="1"/>
          </p:cNvSpPr>
          <p:nvPr>
            <p:ph sz="quarter" idx="1"/>
          </p:nvPr>
        </p:nvSpPr>
        <p:spPr>
          <a:xfrm>
            <a:off x="539552" y="1412776"/>
            <a:ext cx="8147248" cy="4896544"/>
          </a:xfrm>
        </p:spPr>
        <p:txBody>
          <a:bodyPr>
            <a:normAutofit fontScale="92500" lnSpcReduction="10000"/>
          </a:bodyPr>
          <a:lstStyle/>
          <a:p>
            <a:r>
              <a:rPr lang="el-GR" dirty="0" smtClean="0"/>
              <a:t>Πόση διάρκεια μπορούν να έχουν; Από 12 έως 36 μήνες</a:t>
            </a:r>
            <a:endParaRPr lang="en-US" dirty="0" smtClean="0"/>
          </a:p>
          <a:p>
            <a:r>
              <a:rPr lang="el-GR" dirty="0" smtClean="0"/>
              <a:t>Ποια θέματα μπορούν να αφορούν; (βλ. επόμενη διαφάνεια)</a:t>
            </a:r>
          </a:p>
          <a:p>
            <a:r>
              <a:rPr lang="el-GR" dirty="0" smtClean="0"/>
              <a:t>Ποιες δραστηριότητες χρηματοδοτούνται και πόσο;</a:t>
            </a:r>
          </a:p>
          <a:p>
            <a:pPr marL="0" indent="0">
              <a:buNone/>
            </a:pPr>
            <a:r>
              <a:rPr lang="el-GR" dirty="0" smtClean="0"/>
              <a:t>(π.χ.  </a:t>
            </a:r>
            <a:r>
              <a:rPr lang="en-US" dirty="0" smtClean="0"/>
              <a:t>Project management and implementation, transnational project meetings, transnational training/ teaching /learning activities, intellectual outputs, multiplier events </a:t>
            </a:r>
            <a:r>
              <a:rPr lang="el-GR" dirty="0" smtClean="0"/>
              <a:t>κλπ)</a:t>
            </a:r>
          </a:p>
          <a:p>
            <a:r>
              <a:rPr lang="el-GR" dirty="0" smtClean="0"/>
              <a:t>Είδη μετακινήσεων </a:t>
            </a:r>
            <a:r>
              <a:rPr lang="en-US" dirty="0" smtClean="0"/>
              <a:t>– “</a:t>
            </a:r>
            <a:r>
              <a:rPr lang="el-GR" dirty="0" smtClean="0"/>
              <a:t>κινητικοτήτων</a:t>
            </a:r>
            <a:r>
              <a:rPr lang="en-US" dirty="0" smtClean="0"/>
              <a:t>” </a:t>
            </a:r>
            <a:r>
              <a:rPr lang="el-GR" dirty="0" smtClean="0"/>
              <a:t>(π.χ.  Σύντομης διάρκειας ανταλλαγές ομάδων μαθητών, μεγάλης διάρκειας ανάθεση διδασκαλίας κλπ)</a:t>
            </a:r>
          </a:p>
          <a:p>
            <a:r>
              <a:rPr lang="el-GR" dirty="0" smtClean="0"/>
              <a:t>Ο σχεδιασμός και η πραγματοποίηση μιας δράσης </a:t>
            </a:r>
          </a:p>
          <a:p>
            <a:r>
              <a:rPr lang="el-GR" dirty="0" smtClean="0"/>
              <a:t>Τι πρέπει να περιλαμβάνει μια καλή αίτηση;</a:t>
            </a:r>
            <a:endParaRPr lang="el-GR" dirty="0"/>
          </a:p>
        </p:txBody>
      </p:sp>
    </p:spTree>
    <p:extLst>
      <p:ext uri="{BB962C8B-B14F-4D97-AF65-F5344CB8AC3E}">
        <p14:creationId xmlns:p14="http://schemas.microsoft.com/office/powerpoint/2010/main" val="1886387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lstStyle/>
          <a:p>
            <a:endParaRPr lang="en-US" dirty="0" smtClean="0"/>
          </a:p>
          <a:p>
            <a:pPr algn="l"/>
            <a:r>
              <a:rPr lang="en-US" sz="3200" b="1" dirty="0" smtClean="0"/>
              <a:t>PORTO, 23-28/10/2016</a:t>
            </a:r>
            <a:endParaRPr lang="el-GR" sz="3200" b="1" dirty="0"/>
          </a:p>
        </p:txBody>
      </p:sp>
      <p:sp>
        <p:nvSpPr>
          <p:cNvPr id="2" name="Τίτλος 1"/>
          <p:cNvSpPr>
            <a:spLocks noGrp="1"/>
          </p:cNvSpPr>
          <p:nvPr>
            <p:ph type="ctrTitle"/>
          </p:nvPr>
        </p:nvSpPr>
        <p:spPr>
          <a:xfrm>
            <a:off x="107504" y="1412776"/>
            <a:ext cx="9145016" cy="1563179"/>
          </a:xfrm>
        </p:spPr>
        <p:txBody>
          <a:bodyPr>
            <a:normAutofit fontScale="90000"/>
          </a:bodyPr>
          <a:lstStyle/>
          <a:p>
            <a:r>
              <a:rPr lang="en-US" dirty="0" smtClean="0"/>
              <a:t/>
            </a:r>
            <a:br>
              <a:rPr lang="en-US" dirty="0" smtClean="0"/>
            </a:br>
            <a:r>
              <a:rPr lang="en-US" dirty="0"/>
              <a:t/>
            </a:r>
            <a:br>
              <a:rPr lang="en-US" dirty="0"/>
            </a:br>
            <a:r>
              <a:rPr lang="en-US" dirty="0" smtClean="0"/>
              <a:t>PROJECT </a:t>
            </a:r>
            <a:r>
              <a:rPr lang="en-US" dirty="0"/>
              <a:t>MANAGEMENT FOR CROSS-CULTURAL EXCHANGE PROJECTS IN EUROPE</a:t>
            </a:r>
            <a:r>
              <a:rPr lang="el-GR" dirty="0"/>
              <a:t/>
            </a:r>
            <a:br>
              <a:rPr lang="el-GR" dirty="0"/>
            </a:br>
            <a:endParaRPr lang="el-GR" dirty="0"/>
          </a:p>
        </p:txBody>
      </p:sp>
    </p:spTree>
    <p:extLst>
      <p:ext uri="{BB962C8B-B14F-4D97-AF65-F5344CB8AC3E}">
        <p14:creationId xmlns:p14="http://schemas.microsoft.com/office/powerpoint/2010/main" val="191762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74638"/>
            <a:ext cx="8003232" cy="634082"/>
          </a:xfrm>
        </p:spPr>
        <p:txBody>
          <a:bodyPr>
            <a:normAutofit fontScale="90000"/>
          </a:bodyPr>
          <a:lstStyle/>
          <a:p>
            <a:r>
              <a:rPr lang="el-GR" b="1" dirty="0" smtClean="0">
                <a:solidFill>
                  <a:schemeClr val="tx1"/>
                </a:solidFill>
              </a:rPr>
              <a:t>ΤΑ ΘΕΜΑΤΑ</a:t>
            </a:r>
            <a:endParaRPr lang="el-GR" b="1" dirty="0">
              <a:solidFill>
                <a:schemeClr val="tx1"/>
              </a:solidFill>
            </a:endParaRPr>
          </a:p>
        </p:txBody>
      </p:sp>
      <p:pic>
        <p:nvPicPr>
          <p:cNvPr id="8" name="Θέση περιεχομένου 7"/>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11560" y="958500"/>
            <a:ext cx="8208911" cy="5566844"/>
          </a:xfrm>
        </p:spPr>
      </p:pic>
    </p:spTree>
    <p:extLst>
      <p:ext uri="{BB962C8B-B14F-4D97-AF65-F5344CB8AC3E}">
        <p14:creationId xmlns:p14="http://schemas.microsoft.com/office/powerpoint/2010/main" val="1155905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4958" y="476672"/>
            <a:ext cx="8214084" cy="634082"/>
          </a:xfrm>
        </p:spPr>
        <p:txBody>
          <a:bodyPr>
            <a:normAutofit fontScale="90000"/>
          </a:bodyPr>
          <a:lstStyle/>
          <a:p>
            <a:r>
              <a:rPr lang="el-GR" sz="3600" b="1" dirty="0" smtClean="0">
                <a:solidFill>
                  <a:schemeClr val="tx1"/>
                </a:solidFill>
              </a:rPr>
              <a:t/>
            </a:r>
            <a:br>
              <a:rPr lang="el-GR" sz="3600" b="1" dirty="0" smtClean="0">
                <a:solidFill>
                  <a:schemeClr val="tx1"/>
                </a:solidFill>
              </a:rPr>
            </a:br>
            <a:r>
              <a:rPr lang="el-GR" sz="2200" dirty="0"/>
              <a:t/>
            </a:r>
            <a:br>
              <a:rPr lang="el-GR" sz="2200" dirty="0"/>
            </a:br>
            <a:r>
              <a:rPr lang="el-GR" sz="3100" b="1" dirty="0" smtClean="0">
                <a:solidFill>
                  <a:schemeClr val="tx1"/>
                </a:solidFill>
              </a:rPr>
              <a:t>ΤΙ ΠΡΕΠΕΙ ΝΑ ΠΕΡΙΛΑΜΒΑΝΕΙ ΜΙΑ ΚΑΛΗ ΑΙΤΗΣΗ;</a:t>
            </a:r>
            <a:endParaRPr lang="el-GR" sz="3100" b="1" dirty="0">
              <a:solidFill>
                <a:schemeClr val="tx1"/>
              </a:solidFill>
            </a:endParaRPr>
          </a:p>
        </p:txBody>
      </p:sp>
      <p:sp>
        <p:nvSpPr>
          <p:cNvPr id="3" name="Θέση περιεχομένου 2"/>
          <p:cNvSpPr>
            <a:spLocks noGrp="1"/>
          </p:cNvSpPr>
          <p:nvPr>
            <p:ph sz="quarter" idx="1"/>
          </p:nvPr>
        </p:nvSpPr>
        <p:spPr>
          <a:xfrm>
            <a:off x="467544" y="1340768"/>
            <a:ext cx="8424936" cy="5040560"/>
          </a:xfrm>
        </p:spPr>
        <p:txBody>
          <a:bodyPr>
            <a:normAutofit fontScale="92500" lnSpcReduction="10000"/>
          </a:bodyPr>
          <a:lstStyle/>
          <a:p>
            <a:r>
              <a:rPr lang="el-GR" dirty="0" smtClean="0"/>
              <a:t>Καλή περιγραφή στόχων και προσδοκώμενων αποτελεσμάτων</a:t>
            </a:r>
          </a:p>
          <a:p>
            <a:r>
              <a:rPr lang="el-GR" dirty="0" smtClean="0"/>
              <a:t>Καλή περιγραφή δραστηριοτήτων – καλή τεκμηρίωσή τους σύμφωνα με τους στόχους</a:t>
            </a:r>
          </a:p>
          <a:p>
            <a:r>
              <a:rPr lang="el-GR" dirty="0" smtClean="0"/>
              <a:t>Καλή κατανομή αρμοδιοτήτων μεταξύ των εταίρων</a:t>
            </a:r>
          </a:p>
          <a:p>
            <a:r>
              <a:rPr lang="el-GR" dirty="0" smtClean="0"/>
              <a:t>Προστιθέμενη αξία του προγράμματος για άμεσα συμμετέχοντες και άλλους (π.χ. την τοπική κοινωνία)</a:t>
            </a:r>
          </a:p>
          <a:p>
            <a:r>
              <a:rPr lang="el-GR" dirty="0" smtClean="0"/>
              <a:t>Ρεαλιστικό προϋπολογισμό σε σχέση με το τι χρηματοδοτείται</a:t>
            </a:r>
          </a:p>
          <a:p>
            <a:r>
              <a:rPr lang="el-GR" dirty="0" smtClean="0"/>
              <a:t>Καλό σχεδιασμό της αξιολόγησης, της παρακολούθησης του προγράμματος και του ελέγχου της ποιότητάς του.</a:t>
            </a:r>
          </a:p>
          <a:p>
            <a:r>
              <a:rPr lang="el-GR" dirty="0" smtClean="0"/>
              <a:t>Καλό σχεδιασμό της διάχυσης των αποτελεσμάτων και της βιωσιμότητας του προγράμματος</a:t>
            </a:r>
          </a:p>
          <a:p>
            <a:endParaRPr lang="el-GR" dirty="0" smtClean="0"/>
          </a:p>
          <a:p>
            <a:endParaRPr lang="el-GR" dirty="0" smtClean="0"/>
          </a:p>
          <a:p>
            <a:endParaRPr lang="el-GR" dirty="0"/>
          </a:p>
        </p:txBody>
      </p:sp>
    </p:spTree>
    <p:extLst>
      <p:ext uri="{BB962C8B-B14F-4D97-AF65-F5344CB8AC3E}">
        <p14:creationId xmlns:p14="http://schemas.microsoft.com/office/powerpoint/2010/main" val="3986518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291264" cy="778098"/>
          </a:xfrm>
        </p:spPr>
        <p:txBody>
          <a:bodyPr>
            <a:normAutofit fontScale="90000"/>
          </a:bodyPr>
          <a:lstStyle/>
          <a:p>
            <a:r>
              <a:rPr lang="el-GR" b="1" dirty="0">
                <a:solidFill>
                  <a:schemeClr val="tx1"/>
                </a:solidFill>
              </a:rPr>
              <a:t>ΚΡΙΤΗΡΙΑ ΒΑΘΜΟΛΟΓΗΣΗΣ ΑΙΤΗΣΕΩΝ </a:t>
            </a:r>
            <a:r>
              <a:rPr lang="el-GR" b="1" dirty="0" smtClean="0">
                <a:solidFill>
                  <a:schemeClr val="tx1"/>
                </a:solidFill>
              </a:rPr>
              <a:t>ΚΑ1</a:t>
            </a:r>
            <a:endParaRPr lang="el-GR" b="1" dirty="0">
              <a:solidFill>
                <a:schemeClr val="tx1"/>
              </a:solidFill>
            </a:endParaRPr>
          </a:p>
        </p:txBody>
      </p:sp>
      <p:sp>
        <p:nvSpPr>
          <p:cNvPr id="3" name="Θέση περιεχομένου 2"/>
          <p:cNvSpPr>
            <a:spLocks noGrp="1"/>
          </p:cNvSpPr>
          <p:nvPr>
            <p:ph sz="quarter" idx="1"/>
          </p:nvPr>
        </p:nvSpPr>
        <p:spPr>
          <a:xfrm>
            <a:off x="395536" y="1268760"/>
            <a:ext cx="8291264" cy="4968552"/>
          </a:xfrm>
        </p:spPr>
        <p:txBody>
          <a:bodyPr/>
          <a:lstStyle/>
          <a:p>
            <a:r>
              <a:rPr lang="el-GR" dirty="0"/>
              <a:t>Συνάφεια του σχεδίου σε σχέση με τους στόχους και τις προτεραιότητες της συγκεκριμένης δράσης (μέγιστη βαθμολόγηση: 30 πόντοι)</a:t>
            </a:r>
          </a:p>
          <a:p>
            <a:r>
              <a:rPr lang="el-GR" dirty="0"/>
              <a:t>Ποιότητα του σχεδιασμού και της εφαρμογής του σχεδίου (μέγιστη βαθμολόγηση: </a:t>
            </a:r>
            <a:r>
              <a:rPr lang="el-GR" dirty="0" smtClean="0"/>
              <a:t>40 </a:t>
            </a:r>
            <a:r>
              <a:rPr lang="el-GR" dirty="0"/>
              <a:t>πόντοι)</a:t>
            </a:r>
          </a:p>
          <a:p>
            <a:r>
              <a:rPr lang="el-GR" dirty="0" smtClean="0"/>
              <a:t>Επίδραση/Αντίκτυπος </a:t>
            </a:r>
            <a:r>
              <a:rPr lang="el-GR" dirty="0"/>
              <a:t>του σχεδίου και διάδοσή του (μέγιστη βαθμολόγηση: 30 πόντοι)</a:t>
            </a:r>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3068960" y="4428854"/>
            <a:ext cx="3006080" cy="2254560"/>
          </a:xfrm>
          <a:prstGeom prst="rect">
            <a:avLst/>
          </a:prstGeom>
        </p:spPr>
      </p:pic>
    </p:spTree>
    <p:extLst>
      <p:ext uri="{BB962C8B-B14F-4D97-AF65-F5344CB8AC3E}">
        <p14:creationId xmlns:p14="http://schemas.microsoft.com/office/powerpoint/2010/main" val="2849445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50088" cy="720080"/>
          </a:xfrm>
        </p:spPr>
        <p:txBody>
          <a:bodyPr>
            <a:normAutofit fontScale="90000"/>
          </a:bodyPr>
          <a:lstStyle/>
          <a:p>
            <a:r>
              <a:rPr lang="el-GR" dirty="0" smtClean="0"/>
              <a:t> </a:t>
            </a:r>
            <a:r>
              <a:rPr lang="el-GR" sz="3600" b="1" dirty="0" smtClean="0">
                <a:solidFill>
                  <a:schemeClr val="tx1"/>
                </a:solidFill>
              </a:rPr>
              <a:t>ΚΡΙΤΗΡΙΑ ΒΑΘΜΟΛΟΓΗΣΗΣ ΑΙΤΗΣΕΩΝ ΚΑ2</a:t>
            </a:r>
            <a:endParaRPr lang="el-GR" sz="3600" b="1" dirty="0">
              <a:solidFill>
                <a:schemeClr val="tx1"/>
              </a:solidFill>
            </a:endParaRPr>
          </a:p>
        </p:txBody>
      </p:sp>
      <p:sp>
        <p:nvSpPr>
          <p:cNvPr id="5" name="Θέση περιεχομένου 4"/>
          <p:cNvSpPr>
            <a:spLocks noGrp="1"/>
          </p:cNvSpPr>
          <p:nvPr>
            <p:ph sz="quarter" idx="1"/>
          </p:nvPr>
        </p:nvSpPr>
        <p:spPr>
          <a:xfrm>
            <a:off x="395536" y="1124744"/>
            <a:ext cx="8291264" cy="5400600"/>
          </a:xfrm>
        </p:spPr>
        <p:txBody>
          <a:bodyPr/>
          <a:lstStyle/>
          <a:p>
            <a:r>
              <a:rPr lang="el-GR" dirty="0"/>
              <a:t>Συνάφεια του </a:t>
            </a:r>
            <a:r>
              <a:rPr lang="el-GR" dirty="0" smtClean="0"/>
              <a:t>σχεδίου σε </a:t>
            </a:r>
            <a:r>
              <a:rPr lang="el-GR" dirty="0"/>
              <a:t>σχέση με </a:t>
            </a:r>
            <a:r>
              <a:rPr lang="el-GR" dirty="0" smtClean="0"/>
              <a:t>τους </a:t>
            </a:r>
            <a:r>
              <a:rPr lang="el-GR" dirty="0"/>
              <a:t>στόχους και τις προτεραιότητες της συγκεκριμένης </a:t>
            </a:r>
            <a:r>
              <a:rPr lang="el-GR" dirty="0" smtClean="0"/>
              <a:t>δράσης (μέγιστη βαθμολόγηση: 30 πόντοι)</a:t>
            </a:r>
          </a:p>
          <a:p>
            <a:r>
              <a:rPr lang="el-GR" dirty="0"/>
              <a:t>Ποιότητα του σχεδιασμού και της </a:t>
            </a:r>
            <a:r>
              <a:rPr lang="el-GR" dirty="0" smtClean="0"/>
              <a:t>εφαρμογής </a:t>
            </a:r>
            <a:r>
              <a:rPr lang="el-GR" dirty="0"/>
              <a:t>του σχεδίου (μέγιστη </a:t>
            </a:r>
            <a:r>
              <a:rPr lang="el-GR" dirty="0" smtClean="0"/>
              <a:t>βαθμολόγηση</a:t>
            </a:r>
            <a:r>
              <a:rPr lang="el-GR" dirty="0"/>
              <a:t>: </a:t>
            </a:r>
            <a:r>
              <a:rPr lang="el-GR" dirty="0" smtClean="0"/>
              <a:t>20 πόντοι)</a:t>
            </a:r>
          </a:p>
          <a:p>
            <a:r>
              <a:rPr lang="el-GR" dirty="0"/>
              <a:t>Ποιότητα της </a:t>
            </a:r>
            <a:r>
              <a:rPr lang="el-GR" dirty="0" smtClean="0"/>
              <a:t>ομάδας </a:t>
            </a:r>
            <a:r>
              <a:rPr lang="el-GR" dirty="0"/>
              <a:t>και της συνεργασίας </a:t>
            </a:r>
            <a:r>
              <a:rPr lang="el-GR" dirty="0" smtClean="0"/>
              <a:t>(μέγιστη βαθμολόγηση</a:t>
            </a:r>
            <a:r>
              <a:rPr lang="el-GR" dirty="0"/>
              <a:t>: </a:t>
            </a:r>
            <a:r>
              <a:rPr lang="el-GR" dirty="0" smtClean="0"/>
              <a:t>20 πόντοι)</a:t>
            </a:r>
          </a:p>
          <a:p>
            <a:r>
              <a:rPr lang="el-GR" dirty="0" smtClean="0"/>
              <a:t>Επίδραση/Αντίκτυπος του σχεδίου και </a:t>
            </a:r>
            <a:r>
              <a:rPr lang="el-GR" dirty="0"/>
              <a:t>διάδοσή του (μέγιστη </a:t>
            </a:r>
            <a:r>
              <a:rPr lang="el-GR" dirty="0" smtClean="0"/>
              <a:t>βαθμολόγηση</a:t>
            </a:r>
            <a:r>
              <a:rPr lang="el-GR" dirty="0"/>
              <a:t>: 30 </a:t>
            </a:r>
            <a:r>
              <a:rPr lang="el-GR" dirty="0" smtClean="0"/>
              <a:t>πόντοι)</a:t>
            </a:r>
            <a:endParaRPr lang="el-GR" dirty="0"/>
          </a:p>
          <a:p>
            <a:endParaRPr lang="el-GR" dirty="0"/>
          </a:p>
        </p:txBody>
      </p:sp>
    </p:spTree>
    <p:extLst>
      <p:ext uri="{BB962C8B-B14F-4D97-AF65-F5344CB8AC3E}">
        <p14:creationId xmlns:p14="http://schemas.microsoft.com/office/powerpoint/2010/main" val="2104976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solidFill>
                  <a:schemeClr val="tx1"/>
                </a:solidFill>
              </a:rPr>
              <a:t>ΜΕΡΟΣ 2</a:t>
            </a:r>
            <a:r>
              <a:rPr lang="el-GR" b="1" baseline="30000" dirty="0" smtClean="0">
                <a:solidFill>
                  <a:schemeClr val="tx1"/>
                </a:solidFill>
              </a:rPr>
              <a:t>ο</a:t>
            </a:r>
            <a:r>
              <a:rPr lang="el-GR" b="1" dirty="0" smtClean="0">
                <a:solidFill>
                  <a:schemeClr val="tx1"/>
                </a:solidFill>
              </a:rPr>
              <a:t> </a:t>
            </a:r>
            <a:endParaRPr lang="el-GR" b="1" dirty="0">
              <a:solidFill>
                <a:schemeClr val="tx1"/>
              </a:solidFill>
            </a:endParaRPr>
          </a:p>
        </p:txBody>
      </p:sp>
      <p:sp>
        <p:nvSpPr>
          <p:cNvPr id="3" name="Θέση περιεχομένου 2"/>
          <p:cNvSpPr>
            <a:spLocks noGrp="1"/>
          </p:cNvSpPr>
          <p:nvPr>
            <p:ph sz="quarter" idx="1"/>
          </p:nvPr>
        </p:nvSpPr>
        <p:spPr/>
        <p:txBody>
          <a:bodyPr/>
          <a:lstStyle/>
          <a:p>
            <a:pPr marL="0" indent="0">
              <a:buNone/>
            </a:pPr>
            <a:endParaRPr lang="el-GR" sz="900" dirty="0" smtClean="0"/>
          </a:p>
          <a:p>
            <a:pPr marL="0" indent="0" algn="ctr">
              <a:buNone/>
            </a:pPr>
            <a:r>
              <a:rPr lang="el-GR" sz="3200" b="1" dirty="0" smtClean="0"/>
              <a:t>ΕΡΓΑΣΤΗΡΙΟ ΔΗΜΙΟΥΡΓΙΑΣ ΔΙΑΠΟΛΙΤΙΣΜΙΚΩΝ ΟΜΑΔΩΝ</a:t>
            </a:r>
          </a:p>
          <a:p>
            <a:pPr marL="0" indent="0" algn="ctr">
              <a:buNone/>
            </a:pPr>
            <a:r>
              <a:rPr lang="el-GR" sz="2400" b="1" dirty="0" smtClean="0"/>
              <a:t>Επιμέλεια: </a:t>
            </a:r>
            <a:r>
              <a:rPr lang="el-GR" sz="2400" b="1" dirty="0" err="1" smtClean="0"/>
              <a:t>Κοκκινίδου</a:t>
            </a:r>
            <a:r>
              <a:rPr lang="el-GR" sz="2400" b="1" dirty="0" smtClean="0"/>
              <a:t> Αυγή</a:t>
            </a:r>
          </a:p>
          <a:p>
            <a:pPr marL="0" indent="0" algn="ctr">
              <a:buNone/>
            </a:pPr>
            <a:endParaRPr lang="el-GR" sz="2400" b="1" dirty="0"/>
          </a:p>
          <a:p>
            <a:pPr marL="0" indent="0" algn="ctr">
              <a:buNone/>
            </a:pPr>
            <a:endParaRPr lang="el-GR" sz="2400" b="1"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208" y="3426994"/>
            <a:ext cx="4139952" cy="3104964"/>
          </a:xfrm>
          <a:prstGeom prst="rect">
            <a:avLst/>
          </a:prstGeom>
        </p:spPr>
      </p:pic>
    </p:spTree>
    <p:extLst>
      <p:ext uri="{BB962C8B-B14F-4D97-AF65-F5344CB8AC3E}">
        <p14:creationId xmlns:p14="http://schemas.microsoft.com/office/powerpoint/2010/main" val="2083988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1124744"/>
            <a:ext cx="8229600" cy="4680520"/>
          </a:xfrm>
        </p:spPr>
        <p:txBody>
          <a:bodyPr>
            <a:normAutofit/>
          </a:bodyPr>
          <a:lstStyle/>
          <a:p>
            <a:r>
              <a:rPr lang="el-GR" b="1" dirty="0"/>
              <a:t>Οι δραστηριότητες που υλοποιήθηκαν κατά την εβδομάδα της επιμόρφωσης μας από τους καθοδηγητές και επιμορφωτές που συνεργάζονταν με το Ινστιτούτο </a:t>
            </a:r>
            <a:r>
              <a:rPr lang="en-US" b="1" dirty="0"/>
              <a:t>ifel </a:t>
            </a:r>
            <a:r>
              <a:rPr lang="el-GR" b="1" dirty="0"/>
              <a:t>στο Πόρτο της Πορτογαλίας </a:t>
            </a:r>
            <a:r>
              <a:rPr lang="el-GR" b="1" dirty="0" smtClean="0"/>
              <a:t>στόχευαν στα εξής: </a:t>
            </a:r>
            <a:endParaRPr lang="en-GB" dirty="0"/>
          </a:p>
        </p:txBody>
      </p:sp>
    </p:spTree>
    <p:extLst>
      <p:ext uri="{BB962C8B-B14F-4D97-AF65-F5344CB8AC3E}">
        <p14:creationId xmlns:p14="http://schemas.microsoft.com/office/powerpoint/2010/main" val="923449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l-GR" b="1" dirty="0"/>
              <a:t>τη διαμόρφωση πολυπολιτισμικής </a:t>
            </a:r>
            <a:r>
              <a:rPr lang="el-GR" b="1" dirty="0" smtClean="0"/>
              <a:t>συνείδησης</a:t>
            </a:r>
          </a:p>
          <a:p>
            <a:pPr>
              <a:buNone/>
            </a:pPr>
            <a:endParaRPr lang="el-GR" b="1" dirty="0" smtClean="0"/>
          </a:p>
          <a:p>
            <a:r>
              <a:rPr lang="el-GR" b="1" dirty="0"/>
              <a:t>την αποδοχή του </a:t>
            </a:r>
            <a:r>
              <a:rPr lang="el-GR" b="1" dirty="0" smtClean="0"/>
              <a:t>διαφορετικού</a:t>
            </a:r>
          </a:p>
          <a:p>
            <a:pPr>
              <a:buNone/>
            </a:pPr>
            <a:endParaRPr lang="el-GR" b="1" dirty="0" smtClean="0"/>
          </a:p>
          <a:p>
            <a:r>
              <a:rPr lang="el-GR" b="1" dirty="0"/>
              <a:t>την ουσιαστική επικοινωνία απαλλαγμένη από στερεότυπα και δογματισμούς.</a:t>
            </a:r>
            <a:endParaRPr lang="en-GB" dirty="0"/>
          </a:p>
        </p:txBody>
      </p:sp>
    </p:spTree>
    <p:extLst>
      <p:ext uri="{BB962C8B-B14F-4D97-AF65-F5344CB8AC3E}">
        <p14:creationId xmlns:p14="http://schemas.microsoft.com/office/powerpoint/2010/main" val="4122453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t>Οι συμμετέχοντες εκπαιδευτικοί κλήθηκαν να προβληματιστούν εποικοδομητικά :</a:t>
            </a:r>
            <a:endParaRPr lang="en-GB" sz="3200" dirty="0"/>
          </a:p>
        </p:txBody>
      </p:sp>
      <p:sp>
        <p:nvSpPr>
          <p:cNvPr id="3" name="Content Placeholder 2"/>
          <p:cNvSpPr>
            <a:spLocks noGrp="1"/>
          </p:cNvSpPr>
          <p:nvPr>
            <p:ph idx="1"/>
          </p:nvPr>
        </p:nvSpPr>
        <p:spPr>
          <a:xfrm>
            <a:off x="457200" y="2564904"/>
            <a:ext cx="8229600" cy="3561259"/>
          </a:xfrm>
        </p:spPr>
        <p:txBody>
          <a:bodyPr/>
          <a:lstStyle/>
          <a:p>
            <a:r>
              <a:rPr lang="el-GR" b="1" dirty="0" smtClean="0"/>
              <a:t>σχετικά με την </a:t>
            </a:r>
            <a:r>
              <a:rPr lang="el-GR" b="1" dirty="0"/>
              <a:t>πολιτισμική πολυμορφία</a:t>
            </a:r>
            <a:r>
              <a:rPr lang="el-GR" b="1" dirty="0" smtClean="0"/>
              <a:t>,</a:t>
            </a:r>
          </a:p>
          <a:p>
            <a:r>
              <a:rPr lang="el-GR" b="1" dirty="0"/>
              <a:t>να οικοδομήσουν σχέσεις </a:t>
            </a:r>
            <a:r>
              <a:rPr lang="el-GR" b="1" dirty="0" smtClean="0"/>
              <a:t>αλληλοεμπιστοσύνης</a:t>
            </a:r>
            <a:r>
              <a:rPr lang="el-GR" b="1" dirty="0"/>
              <a:t>, αλληλοκατανόησης και αλληλοσεβασμού</a:t>
            </a:r>
            <a:r>
              <a:rPr lang="el-GR" b="1" dirty="0" smtClean="0"/>
              <a:t>,</a:t>
            </a:r>
          </a:p>
          <a:p>
            <a:endParaRPr lang="en-GB" dirty="0"/>
          </a:p>
        </p:txBody>
      </p:sp>
    </p:spTree>
    <p:extLst>
      <p:ext uri="{BB962C8B-B14F-4D97-AF65-F5344CB8AC3E}">
        <p14:creationId xmlns:p14="http://schemas.microsoft.com/office/powerpoint/2010/main" val="2987829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l-GR" b="1" dirty="0" smtClean="0"/>
              <a:t>	Οι συμμετέχοντες εκπαιδευτικοί έμαθαν </a:t>
            </a:r>
            <a:r>
              <a:rPr lang="el-GR" b="1" dirty="0"/>
              <a:t>να συνεργάζονται </a:t>
            </a:r>
            <a:r>
              <a:rPr lang="el-GR" b="1" dirty="0" smtClean="0"/>
              <a:t>δημιουργικά και δυναμικά έτσι ώστε το τελικό αποτέλεσμα </a:t>
            </a:r>
            <a:r>
              <a:rPr lang="el-GR" b="1" dirty="0"/>
              <a:t>να </a:t>
            </a:r>
            <a:r>
              <a:rPr lang="el-GR" b="1" dirty="0" smtClean="0"/>
              <a:t>αντικατοπτρίζει την ανάπτυξη των δυνατοτήτων και ικανοτήτων τους  στο </a:t>
            </a:r>
            <a:r>
              <a:rPr lang="el-GR" b="1" dirty="0"/>
              <a:t>μέγιστο </a:t>
            </a:r>
            <a:r>
              <a:rPr lang="el-GR" b="1" dirty="0" smtClean="0"/>
              <a:t>βαθμό.</a:t>
            </a:r>
            <a:endParaRPr lang="en-GB" dirty="0"/>
          </a:p>
        </p:txBody>
      </p:sp>
    </p:spTree>
    <p:extLst>
      <p:ext uri="{BB962C8B-B14F-4D97-AF65-F5344CB8AC3E}">
        <p14:creationId xmlns:p14="http://schemas.microsoft.com/office/powerpoint/2010/main" val="143173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l-GR" dirty="0" smtClean="0"/>
              <a:t>	</a:t>
            </a:r>
            <a:r>
              <a:rPr lang="el-GR" b="1" dirty="0" smtClean="0"/>
              <a:t>Στο </a:t>
            </a:r>
            <a:r>
              <a:rPr lang="el-GR" b="1" dirty="0"/>
              <a:t>τέλος, οι συμμετέχοντες κλήθηκαν να δημιουργήσουν ομαδικά και να εισάγουν στην ολομέλεια τις δικές τους </a:t>
            </a:r>
            <a:r>
              <a:rPr lang="el-GR" b="1" dirty="0" smtClean="0"/>
              <a:t>προτάσεις, </a:t>
            </a:r>
            <a:r>
              <a:rPr lang="el-GR" b="1" dirty="0"/>
              <a:t>τις </a:t>
            </a:r>
            <a:r>
              <a:rPr lang="el-GR" b="1" dirty="0" smtClean="0"/>
              <a:t>οποίες, επίσης κλήθηκαν </a:t>
            </a:r>
            <a:r>
              <a:rPr lang="el-GR" b="1" dirty="0"/>
              <a:t>να υλοποιήσουν ως δραστηριότητες, με τη συμμετοχή της ολομέλειας.</a:t>
            </a:r>
            <a:endParaRPr lang="en-GB" b="1" dirty="0"/>
          </a:p>
          <a:p>
            <a:endParaRPr lang="en-GB" dirty="0"/>
          </a:p>
        </p:txBody>
      </p:sp>
    </p:spTree>
    <p:extLst>
      <p:ext uri="{BB962C8B-B14F-4D97-AF65-F5344CB8AC3E}">
        <p14:creationId xmlns:p14="http://schemas.microsoft.com/office/powerpoint/2010/main" val="986751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chemeClr val="tx1"/>
                </a:solidFill>
              </a:rPr>
              <a:t>ΓΕΝΙΚΕΣ ΠΛΗΡΟΦΟΡΙΕΣ ΓΙΑ ΤΟ ΣΕΜΙΝΑΡΙΟ (1) </a:t>
            </a:r>
            <a:endParaRPr lang="el-GR" b="1" dirty="0">
              <a:solidFill>
                <a:schemeClr val="tx1"/>
              </a:solidFill>
            </a:endParaRPr>
          </a:p>
        </p:txBody>
      </p:sp>
      <p:sp>
        <p:nvSpPr>
          <p:cNvPr id="3" name="Θέση περιεχομένου 2"/>
          <p:cNvSpPr>
            <a:spLocks noGrp="1"/>
          </p:cNvSpPr>
          <p:nvPr>
            <p:ph sz="quarter" idx="1"/>
          </p:nvPr>
        </p:nvSpPr>
        <p:spPr>
          <a:xfrm>
            <a:off x="755576" y="1484784"/>
            <a:ext cx="7848872" cy="5112568"/>
          </a:xfrm>
        </p:spPr>
        <p:txBody>
          <a:bodyPr>
            <a:normAutofit fontScale="92500" lnSpcReduction="10000"/>
          </a:bodyPr>
          <a:lstStyle/>
          <a:p>
            <a:r>
              <a:rPr lang="el-GR" sz="2800" dirty="0" smtClean="0"/>
              <a:t>Φορέας διοργάνωσης </a:t>
            </a:r>
          </a:p>
          <a:p>
            <a:r>
              <a:rPr lang="el-GR" sz="2800" dirty="0" smtClean="0"/>
              <a:t>43</a:t>
            </a:r>
            <a:r>
              <a:rPr lang="en-US" sz="2800" dirty="0" smtClean="0"/>
              <a:t> </a:t>
            </a:r>
            <a:r>
              <a:rPr lang="el-GR" sz="2800" dirty="0" smtClean="0"/>
              <a:t>συμμετέχοντες από 9</a:t>
            </a:r>
            <a:r>
              <a:rPr lang="en-US" sz="2800" dirty="0" smtClean="0"/>
              <a:t> </a:t>
            </a:r>
            <a:r>
              <a:rPr lang="el-GR" sz="2800" dirty="0" smtClean="0"/>
              <a:t>διαφορετικές χώρες</a:t>
            </a:r>
            <a:endParaRPr lang="en-US" sz="2800" dirty="0"/>
          </a:p>
          <a:p>
            <a:r>
              <a:rPr lang="el-GR" sz="2800" dirty="0" smtClean="0"/>
              <a:t>2 επιμορφωτές και 2 διοργανωτές</a:t>
            </a:r>
          </a:p>
          <a:p>
            <a:r>
              <a:rPr lang="el-GR" sz="2800" dirty="0" smtClean="0"/>
              <a:t>Συνδυασμός :</a:t>
            </a:r>
          </a:p>
          <a:p>
            <a:pPr>
              <a:buFont typeface="Wingdings" panose="05000000000000000000" pitchFamily="2" charset="2"/>
              <a:buChar char="Ø"/>
            </a:pPr>
            <a:r>
              <a:rPr lang="el-GR" sz="2800" dirty="0" smtClean="0"/>
              <a:t> θεωρητικών παρουσιάσεων</a:t>
            </a:r>
          </a:p>
          <a:p>
            <a:pPr>
              <a:buFont typeface="Wingdings" panose="05000000000000000000" pitchFamily="2" charset="2"/>
              <a:buChar char="Ø"/>
            </a:pPr>
            <a:r>
              <a:rPr lang="el-GR" sz="2800" dirty="0" smtClean="0"/>
              <a:t> πρακτικών εργαστηρίων </a:t>
            </a:r>
          </a:p>
          <a:p>
            <a:pPr>
              <a:buFont typeface="Wingdings" panose="05000000000000000000" pitchFamily="2" charset="2"/>
              <a:buChar char="Ø"/>
            </a:pPr>
            <a:r>
              <a:rPr lang="el-GR" sz="2800" dirty="0" smtClean="0"/>
              <a:t> πολιτιστικών εκδηλώσεων </a:t>
            </a:r>
            <a:endParaRPr lang="en-US" sz="2800" dirty="0" smtClean="0"/>
          </a:p>
          <a:p>
            <a:pPr marL="0" indent="0">
              <a:buNone/>
            </a:pPr>
            <a:r>
              <a:rPr lang="el-GR" sz="2800" dirty="0" smtClean="0"/>
              <a:t>(π.χ.  Ξεναγήσεων στην πόλη του Πόρτο, Ευρωπαϊκών βραδινών κλπ) και </a:t>
            </a:r>
          </a:p>
          <a:p>
            <a:pPr>
              <a:buFont typeface="Wingdings" panose="05000000000000000000" pitchFamily="2" charset="2"/>
              <a:buChar char="Ø"/>
            </a:pPr>
            <a:r>
              <a:rPr lang="el-GR" sz="2800" dirty="0" smtClean="0"/>
              <a:t> ομάδων εργασίας για την προετοιμασία προτάσεων.</a:t>
            </a:r>
          </a:p>
          <a:p>
            <a:r>
              <a:rPr lang="el-GR" sz="2800" dirty="0" smtClean="0"/>
              <a:t>Ωράριο εργασίας: 9.00-16.30</a:t>
            </a:r>
          </a:p>
          <a:p>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454520"/>
            <a:ext cx="2603781" cy="1952836"/>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96752"/>
            <a:ext cx="1866900" cy="790575"/>
          </a:xfrm>
          <a:prstGeom prst="rect">
            <a:avLst/>
          </a:prstGeom>
        </p:spPr>
      </p:pic>
    </p:spTree>
    <p:extLst>
      <p:ext uri="{BB962C8B-B14F-4D97-AF65-F5344CB8AC3E}">
        <p14:creationId xmlns:p14="http://schemas.microsoft.com/office/powerpoint/2010/main" val="1256479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l-GR" dirty="0" smtClean="0"/>
              <a:t>	Η </a:t>
            </a:r>
            <a:r>
              <a:rPr lang="el-GR" dirty="0"/>
              <a:t>δραστηριότητα που περιγράφεται παρακάτω είναι ιδιαίτερα χρήσιμη για τους μαθητές όσον αφορά τις μετακινήσεις τους σε </a:t>
            </a:r>
            <a:r>
              <a:rPr lang="el-GR" dirty="0" smtClean="0"/>
              <a:t>άλλες χώρες </a:t>
            </a:r>
            <a:r>
              <a:rPr lang="el-GR" dirty="0"/>
              <a:t>στα πλαίσια υλοποίησης των προγραμμάτων ΚΑ2</a:t>
            </a:r>
            <a:r>
              <a:rPr lang="el-GR" dirty="0" smtClean="0"/>
              <a:t>.</a:t>
            </a:r>
          </a:p>
          <a:p>
            <a:pPr>
              <a:buNone/>
            </a:pPr>
            <a:r>
              <a:rPr lang="el-GR" b="1" dirty="0" smtClean="0"/>
              <a:t>	</a:t>
            </a:r>
            <a:r>
              <a:rPr lang="el-GR" dirty="0" smtClean="0"/>
              <a:t>Θα μπορούσαμε να την ονομάσουμε,</a:t>
            </a:r>
          </a:p>
          <a:p>
            <a:pPr>
              <a:buNone/>
            </a:pPr>
            <a:r>
              <a:rPr lang="el-GR" b="1" dirty="0" smtClean="0"/>
              <a:t> «Οι φόβοι του Θανάση και της Μαρίας»</a:t>
            </a:r>
            <a:endParaRPr lang="en-GB" b="1" dirty="0"/>
          </a:p>
          <a:p>
            <a:endParaRPr lang="en-GB" dirty="0"/>
          </a:p>
        </p:txBody>
      </p:sp>
    </p:spTree>
    <p:extLst>
      <p:ext uri="{BB962C8B-B14F-4D97-AF65-F5344CB8AC3E}">
        <p14:creationId xmlns:p14="http://schemas.microsoft.com/office/powerpoint/2010/main" val="2177034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755576" y="1772816"/>
            <a:ext cx="3633027" cy="468052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32040" y="1628800"/>
            <a:ext cx="3924300" cy="4824561"/>
          </a:xfrm>
          <a:prstGeom prst="rect">
            <a:avLst/>
          </a:prstGeom>
          <a:noFill/>
          <a:ln w="9525">
            <a:noFill/>
            <a:miter lim="800000"/>
            <a:headEnd/>
            <a:tailEnd/>
          </a:ln>
        </p:spPr>
      </p:pic>
    </p:spTree>
    <p:extLst>
      <p:ext uri="{BB962C8B-B14F-4D97-AF65-F5344CB8AC3E}">
        <p14:creationId xmlns:p14="http://schemas.microsoft.com/office/powerpoint/2010/main" val="540144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l-GR" dirty="0" smtClean="0"/>
              <a:t>Δίνονται στους συμμετέχοντες μεγάλες κόλλες χαρτιού στις οποίες υπάρχει το διάγραμμα του ανθρώπινου γυναικείου ή ανδρικού σώματος με πέντε κύκλους.</a:t>
            </a:r>
          </a:p>
          <a:p>
            <a:r>
              <a:rPr lang="el-GR" dirty="0" smtClean="0"/>
              <a:t>Δίνονται τα ονόματα ενός αγοριού και ενός κοριτσιού.</a:t>
            </a:r>
          </a:p>
          <a:p>
            <a:r>
              <a:rPr lang="el-GR" dirty="0" smtClean="0"/>
              <a:t>Οι συμμετέχοντες χωρίζονται σε ομάδες των τριών ή των τεσσάρων ατόμων (ή και των πέντε)</a:t>
            </a:r>
            <a:endParaRPr lang="en-GB" dirty="0"/>
          </a:p>
        </p:txBody>
      </p:sp>
    </p:spTree>
    <p:extLst>
      <p:ext uri="{BB962C8B-B14F-4D97-AF65-F5344CB8AC3E}">
        <p14:creationId xmlns:p14="http://schemas.microsoft.com/office/powerpoint/2010/main" val="240963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l-GR" dirty="0" smtClean="0"/>
              <a:t>Οι </a:t>
            </a:r>
            <a:r>
              <a:rPr lang="el-GR" dirty="0"/>
              <a:t>συμμετέχοντες γράφουν στην εξωτερική περιφέρεια των </a:t>
            </a:r>
            <a:r>
              <a:rPr lang="el-GR" dirty="0" smtClean="0"/>
              <a:t>κύκλων τους πιθανούς φόβους του αγοριού ή του κοριτσιού όσον αφορά τη μετακίνηση τους σε κάποια χώρα του εξωτερικού.</a:t>
            </a:r>
          </a:p>
          <a:p>
            <a:r>
              <a:rPr lang="el-GR" dirty="0"/>
              <a:t>Στο εσωτερικό του κύκλου γράφουν το πιθανό θετικό αποτέλεσμα για τον κάθε φόβο.</a:t>
            </a:r>
            <a:endParaRPr lang="en-GB" dirty="0"/>
          </a:p>
          <a:p>
            <a:pPr>
              <a:buNone/>
            </a:pPr>
            <a:endParaRPr lang="en-GB" dirty="0"/>
          </a:p>
        </p:txBody>
      </p:sp>
    </p:spTree>
    <p:extLst>
      <p:ext uri="{BB962C8B-B14F-4D97-AF65-F5344CB8AC3E}">
        <p14:creationId xmlns:p14="http://schemas.microsoft.com/office/powerpoint/2010/main" val="1994386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8229600" cy="3777283"/>
          </a:xfrm>
        </p:spPr>
        <p:txBody>
          <a:bodyPr/>
          <a:lstStyle/>
          <a:p>
            <a:pPr algn="ctr">
              <a:buNone/>
            </a:pPr>
            <a:r>
              <a:rPr lang="el-GR" dirty="0" smtClean="0"/>
              <a:t>Έτσι αμβλύνονται οι φόβοι για το άγνωστο, το ξένο, το διαφορετικό και προβάλλεται η αξία του θετικού αποτελέσματος.</a:t>
            </a:r>
            <a:endParaRPr lang="en-GB" dirty="0"/>
          </a:p>
        </p:txBody>
      </p:sp>
    </p:spTree>
    <p:extLst>
      <p:ext uri="{BB962C8B-B14F-4D97-AF65-F5344CB8AC3E}">
        <p14:creationId xmlns:p14="http://schemas.microsoft.com/office/powerpoint/2010/main" val="279546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Δραστηριότητες</a:t>
            </a:r>
          </a:p>
        </p:txBody>
      </p:sp>
      <p:sp>
        <p:nvSpPr>
          <p:cNvPr id="3" name="Θέση περιεχομένου 2"/>
          <p:cNvSpPr>
            <a:spLocks noGrp="1"/>
          </p:cNvSpPr>
          <p:nvPr>
            <p:ph sz="quarter" idx="1"/>
          </p:nvPr>
        </p:nvSpPr>
        <p:spPr/>
        <p:txBody>
          <a:bodyPr/>
          <a:lstStyle/>
          <a:p>
            <a:r>
              <a:rPr lang="el-GR" dirty="0"/>
              <a:t>1.	Γνωριμίας</a:t>
            </a:r>
          </a:p>
          <a:p>
            <a:r>
              <a:rPr lang="el-GR" dirty="0"/>
              <a:t>2.	Επικοινωνίας</a:t>
            </a:r>
          </a:p>
          <a:p>
            <a:r>
              <a:rPr lang="el-GR" dirty="0"/>
              <a:t>3.	Εμπιστοσύνης</a:t>
            </a:r>
          </a:p>
          <a:p>
            <a:r>
              <a:rPr lang="el-GR" dirty="0"/>
              <a:t>4.	Συνεργασίας</a:t>
            </a:r>
          </a:p>
          <a:p>
            <a:r>
              <a:rPr lang="el-GR" dirty="0"/>
              <a:t>5.	Ενεργοποίησης της </a:t>
            </a:r>
            <a:r>
              <a:rPr lang="el-GR" dirty="0" err="1"/>
              <a:t>αναγνωρισιμότητας</a:t>
            </a:r>
            <a:r>
              <a:rPr lang="el-GR" dirty="0"/>
              <a:t> του «άλλου», του διαφορετικού</a:t>
            </a:r>
          </a:p>
          <a:p>
            <a:r>
              <a:rPr lang="el-GR" dirty="0"/>
              <a:t>6.	Ευαισθητοποίησης και μεγαλύτερης κατανόησης της πολιτισμικής διαφοράς</a:t>
            </a:r>
          </a:p>
          <a:p>
            <a:endParaRPr lang="el-GR" dirty="0"/>
          </a:p>
        </p:txBody>
      </p:sp>
    </p:spTree>
    <p:extLst>
      <p:ext uri="{BB962C8B-B14F-4D97-AF65-F5344CB8AC3E}">
        <p14:creationId xmlns:p14="http://schemas.microsoft.com/office/powerpoint/2010/main" val="2662805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611560" y="2132856"/>
            <a:ext cx="8280920" cy="4464496"/>
          </a:xfrm>
        </p:spPr>
        <p:txBody>
          <a:bodyPr>
            <a:normAutofit/>
          </a:bodyPr>
          <a:lstStyle/>
          <a:p>
            <a:endParaRPr lang="en-US" sz="2400" dirty="0"/>
          </a:p>
          <a:p>
            <a:r>
              <a:rPr lang="en-US" sz="2400" dirty="0" smtClean="0"/>
              <a:t>1. </a:t>
            </a:r>
            <a:r>
              <a:rPr lang="el-GR" sz="2400" dirty="0" smtClean="0"/>
              <a:t>Όλοι </a:t>
            </a:r>
            <a:r>
              <a:rPr lang="el-GR" sz="2400" dirty="0"/>
              <a:t>κινούνται στην αίθουσα με μουσική. Μόλις ο συντονιστής πει 2-4-5-9 τα άτομα πρέπει να φτιάξουν ομάδα που να απαρτίζεται από αντίστοιχο αριθμό ατόμων.</a:t>
            </a:r>
          </a:p>
          <a:p>
            <a:pPr lvl="0"/>
            <a:r>
              <a:rPr lang="en-US" sz="2400" dirty="0" smtClean="0"/>
              <a:t>2. </a:t>
            </a:r>
            <a:r>
              <a:rPr lang="el-GR" sz="2400" dirty="0" smtClean="0"/>
              <a:t>Ο </a:t>
            </a:r>
            <a:r>
              <a:rPr lang="el-GR" sz="2400" dirty="0"/>
              <a:t>συντονιστής κινεί κυκλικά τα χέρια στους μηρούς, ή παράγει ένα κροτάλισμα δαχτύλων ή χτυπάει με τις παλάμες τους μηρούς. Το πρώτο μέλος της ομάδας στα δεξιά του συντονιστή κάνει την ίδια κίνηση και ακολουθούν όλοι οι υπόλοιποι. Ο συντονιστής αλλάζει την κίνηση, αλλά τα μέλη αλλάζουν την κίνηση όχι παρακολουθώντας τον συντονιστή αλλά το άτομο στα δεξιά τους.</a:t>
            </a:r>
          </a:p>
          <a:p>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4"/>
            <a:ext cx="806489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814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827584" y="620688"/>
            <a:ext cx="7859216" cy="5399112"/>
          </a:xfrm>
        </p:spPr>
        <p:txBody>
          <a:bodyPr>
            <a:normAutofit/>
          </a:bodyPr>
          <a:lstStyle/>
          <a:p>
            <a:r>
              <a:rPr lang="el-GR" dirty="0"/>
              <a:t>3.	(Με πολύ ζωντανή μουσική) Ο συντονιστής δίνει την οδηγία να σηκώσουν τα μέλη του κύκλου το δεξί χέρι (4 φορές), το αριστερό χέρι (4 φορές), να αγγίξουν το δεξί αφτί, μετά το αριστερό αφτί, να δώσουν ένα ελαφρύ χτύπημα με την παλάμη στο δεξί ώμο, να δώσουν ένα ελαφρύ χτύπημα με την παλάμη στον ώμο αυτού που βρίσκεται στα δεξιά (ή στα αριστερά) και να δώσουν ένα ελαφρύ χτύπημα με την παλάμη στο δεξί γόνατο και μετά στο αριστερό γόνατο. Τα μέλη του κύκλου πρέπει να αυτοματοποιήσουν την κίνηση και να μην κάνουν λάθη διότι αποσυντονίζουν όλη την ομάδα.</a:t>
            </a:r>
          </a:p>
        </p:txBody>
      </p:sp>
    </p:spTree>
    <p:extLst>
      <p:ext uri="{BB962C8B-B14F-4D97-AF65-F5344CB8AC3E}">
        <p14:creationId xmlns:p14="http://schemas.microsoft.com/office/powerpoint/2010/main" val="2580879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899592" y="1124744"/>
            <a:ext cx="7787208" cy="4895056"/>
          </a:xfrm>
        </p:spPr>
        <p:txBody>
          <a:bodyPr/>
          <a:lstStyle/>
          <a:p>
            <a:r>
              <a:rPr lang="el-GR" dirty="0"/>
              <a:t>4.	Όλοι στέκονται σε κύκλο. Κάποιοι στέκονται πίσω από κάποιους άλλους. Το άτομο που βρίσκεται μπροστά κλείνει τα μάτια και βάζει χαλαρά τα χέρια στην κοιλιά. Εισπνέει και εκπνέει και συγκεντρώνεται στην εισπνοή και την εκπνοή. Το άτομο που βρίσκεται πίσω του, του κάνει μασάζ. Κάποια στιγμή όμως, το άτομο που βρίσκεται πίσω, με την οδηγία του συντονιστή, και χωρίς να το αντιληφθεί το άτομο που βρίσκεται μπροστά αλλάζει θέση με το διπλανό του.</a:t>
            </a:r>
          </a:p>
        </p:txBody>
      </p:sp>
    </p:spTree>
    <p:extLst>
      <p:ext uri="{BB962C8B-B14F-4D97-AF65-F5344CB8AC3E}">
        <p14:creationId xmlns:p14="http://schemas.microsoft.com/office/powerpoint/2010/main" val="1954176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827584" y="764704"/>
            <a:ext cx="7859216" cy="5255096"/>
          </a:xfrm>
        </p:spPr>
        <p:txBody>
          <a:bodyPr>
            <a:normAutofit/>
          </a:bodyPr>
          <a:lstStyle/>
          <a:p>
            <a:r>
              <a:rPr lang="el-GR" dirty="0"/>
              <a:t>5.	Μπαίνουμε σε κύκλο και πιανόμαστε από τα χέρια. Ο συντονιστής περνάει γύρω από το λαιμό του και το ένα χέρι ένα καλώδιο σφιχτοδεμένο (για να μην λυθεί κατά τη διάρκεια της δραστηριότητας). Το καλώδιο περνάει από τον ένα στον άλλο με τη βοήθεια των ατόμων στα δεξιά ή στα αριστερά τους, χωρίς όμως να λύνουν τα χέρια.</a:t>
            </a:r>
          </a:p>
          <a:p>
            <a:r>
              <a:rPr lang="el-GR" dirty="0"/>
              <a:t>6.	Ιστός: σχηματίζουμε κύκλο και πετάμε ένα κουβάρι ο ένας στον άλλο κρατώντας το νήμα στο χέρι μας. (Στη συγκεκριμένη δραστηριότητα ο καθένας μας είπε κάποια λέξη ή φράση για την εμπειρία του κατά τη διάρκεια της επιμόρφωσης).</a:t>
            </a:r>
          </a:p>
          <a:p>
            <a:endParaRPr lang="el-GR" dirty="0"/>
          </a:p>
          <a:p>
            <a:endParaRPr lang="el-GR" dirty="0"/>
          </a:p>
        </p:txBody>
      </p:sp>
    </p:spTree>
    <p:extLst>
      <p:ext uri="{BB962C8B-B14F-4D97-AF65-F5344CB8AC3E}">
        <p14:creationId xmlns:p14="http://schemas.microsoft.com/office/powerpoint/2010/main" val="3643898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4797152"/>
            <a:ext cx="2483768" cy="1862826"/>
          </a:xfrm>
          <a:prstGeom prst="rect">
            <a:avLst/>
          </a:prstGeom>
        </p:spPr>
      </p:pic>
      <p:sp>
        <p:nvSpPr>
          <p:cNvPr id="4" name="Τίτλος 3"/>
          <p:cNvSpPr>
            <a:spLocks noGrp="1"/>
          </p:cNvSpPr>
          <p:nvPr>
            <p:ph type="title"/>
          </p:nvPr>
        </p:nvSpPr>
        <p:spPr/>
        <p:txBody>
          <a:bodyPr>
            <a:normAutofit fontScale="90000"/>
          </a:bodyPr>
          <a:lstStyle/>
          <a:p>
            <a:r>
              <a:rPr lang="el-GR" b="1" dirty="0">
                <a:solidFill>
                  <a:schemeClr val="tx1"/>
                </a:solidFill>
              </a:rPr>
              <a:t>ΓΕΝΙΚΕΣ ΠΛΗΡΟΦΟΡΙΕΣ ΓΙΑ ΤΟ ΣΕΜΙΝΑΡΙΟ </a:t>
            </a:r>
            <a:r>
              <a:rPr lang="el-GR" b="1" dirty="0" smtClean="0">
                <a:solidFill>
                  <a:schemeClr val="tx1"/>
                </a:solidFill>
              </a:rPr>
              <a:t>(2)</a:t>
            </a:r>
            <a:endParaRPr lang="el-GR" dirty="0">
              <a:solidFill>
                <a:schemeClr val="tx1"/>
              </a:solidFill>
            </a:endParaRPr>
          </a:p>
        </p:txBody>
      </p:sp>
      <p:sp>
        <p:nvSpPr>
          <p:cNvPr id="3" name="Θέση περιεχομένου 2"/>
          <p:cNvSpPr>
            <a:spLocks noGrp="1"/>
          </p:cNvSpPr>
          <p:nvPr>
            <p:ph sz="quarter" idx="1"/>
          </p:nvPr>
        </p:nvSpPr>
        <p:spPr/>
        <p:txBody>
          <a:bodyPr>
            <a:normAutofit fontScale="92500" lnSpcReduction="20000"/>
          </a:bodyPr>
          <a:lstStyle/>
          <a:p>
            <a:pPr>
              <a:lnSpc>
                <a:spcPct val="150000"/>
              </a:lnSpc>
            </a:pPr>
            <a:r>
              <a:rPr lang="el-GR" sz="2800" dirty="0"/>
              <a:t>Χωρισμός των συμμετεχόντων σε 2 βασικές ομάδες: </a:t>
            </a:r>
            <a:endParaRPr lang="el-GR" sz="2800" dirty="0" smtClean="0"/>
          </a:p>
          <a:p>
            <a:pPr marL="0" indent="0">
              <a:lnSpc>
                <a:spcPct val="150000"/>
              </a:lnSpc>
              <a:buNone/>
            </a:pPr>
            <a:r>
              <a:rPr lang="el-GR" sz="2800" dirty="0" smtClean="0"/>
              <a:t>α</a:t>
            </a:r>
            <a:r>
              <a:rPr lang="el-GR" sz="2800" dirty="0"/>
              <a:t>) σεμινάριο διαχείρισης Ευρωπαϊκών προγραμμάτων </a:t>
            </a:r>
            <a:r>
              <a:rPr lang="el-GR" sz="2800" dirty="0" smtClean="0"/>
              <a:t>(περιλάμβανε κυρίως παρουσιάσεις</a:t>
            </a:r>
            <a:r>
              <a:rPr lang="en-US" sz="2800" dirty="0" smtClean="0"/>
              <a:t>)</a:t>
            </a:r>
            <a:r>
              <a:rPr lang="el-GR" sz="2800" dirty="0" smtClean="0"/>
              <a:t> - </a:t>
            </a:r>
            <a:r>
              <a:rPr lang="en-US" sz="2800" dirty="0" smtClean="0"/>
              <a:t>E</a:t>
            </a:r>
            <a:r>
              <a:rPr lang="el-GR" sz="2800" dirty="0" err="1" smtClean="0"/>
              <a:t>πιμορφώτρια</a:t>
            </a:r>
            <a:r>
              <a:rPr lang="el-GR" sz="2800" dirty="0" smtClean="0"/>
              <a:t>: </a:t>
            </a:r>
            <a:r>
              <a:rPr lang="en-US" sz="2800" dirty="0" err="1" smtClean="0">
                <a:latin typeface="Cambria" panose="02040503050406030204" pitchFamily="18" charset="0"/>
              </a:rPr>
              <a:t>Julijanja</a:t>
            </a:r>
            <a:r>
              <a:rPr lang="el-GR" sz="2800" dirty="0" smtClean="0">
                <a:latin typeface="Cambria" panose="02040503050406030204" pitchFamily="18" charset="0"/>
              </a:rPr>
              <a:t> </a:t>
            </a:r>
          </a:p>
          <a:p>
            <a:pPr marL="0" indent="0">
              <a:lnSpc>
                <a:spcPct val="150000"/>
              </a:lnSpc>
              <a:buNone/>
            </a:pPr>
            <a:r>
              <a:rPr lang="el-GR" sz="2800" dirty="0" smtClean="0"/>
              <a:t>β</a:t>
            </a:r>
            <a:r>
              <a:rPr lang="el-GR" sz="2800" dirty="0"/>
              <a:t>) εργαστήριο δημιουργίας διαπολιτισμικών </a:t>
            </a:r>
            <a:r>
              <a:rPr lang="el-GR" sz="2800" dirty="0" smtClean="0"/>
              <a:t>ομάδων</a:t>
            </a:r>
            <a:endParaRPr lang="en-US" sz="2800" dirty="0" smtClean="0"/>
          </a:p>
          <a:p>
            <a:pPr marL="0" indent="0">
              <a:lnSpc>
                <a:spcPct val="150000"/>
              </a:lnSpc>
              <a:buNone/>
            </a:pPr>
            <a:r>
              <a:rPr lang="en-US" sz="2800" dirty="0" smtClean="0"/>
              <a:t>(</a:t>
            </a:r>
            <a:r>
              <a:rPr lang="el-GR" sz="2800" dirty="0" smtClean="0"/>
              <a:t>περιλάμβανε κυρίως βιωματικά εργαστήρια) </a:t>
            </a:r>
            <a:r>
              <a:rPr lang="en-US" sz="2800" dirty="0" smtClean="0"/>
              <a:t>        </a:t>
            </a:r>
          </a:p>
          <a:p>
            <a:pPr marL="0" indent="0">
              <a:lnSpc>
                <a:spcPct val="150000"/>
              </a:lnSpc>
              <a:buNone/>
            </a:pPr>
            <a:r>
              <a:rPr lang="en-US" sz="2800" dirty="0"/>
              <a:t> </a:t>
            </a:r>
            <a:r>
              <a:rPr lang="en-US" sz="2800" b="1" dirty="0" smtClean="0"/>
              <a:t>-</a:t>
            </a:r>
            <a:r>
              <a:rPr lang="en-US" sz="2800" dirty="0" smtClean="0"/>
              <a:t> </a:t>
            </a:r>
            <a:r>
              <a:rPr lang="el-GR" sz="2800" dirty="0" err="1" smtClean="0"/>
              <a:t>Επιμορφώτρια</a:t>
            </a:r>
            <a:r>
              <a:rPr lang="el-GR" sz="2800" dirty="0" smtClean="0"/>
              <a:t>: </a:t>
            </a:r>
            <a:r>
              <a:rPr lang="en-US" sz="2800" dirty="0" smtClean="0">
                <a:latin typeface="Cambria" panose="02040503050406030204" pitchFamily="18" charset="0"/>
              </a:rPr>
              <a:t>Christina </a:t>
            </a:r>
            <a:r>
              <a:rPr lang="el-GR" sz="2800" dirty="0" smtClean="0"/>
              <a:t> </a:t>
            </a:r>
            <a:endParaRPr lang="el-GR" sz="2800" dirty="0"/>
          </a:p>
          <a:p>
            <a:endParaRPr lang="el-GR" dirty="0"/>
          </a:p>
        </p:txBody>
      </p:sp>
    </p:spTree>
    <p:extLst>
      <p:ext uri="{BB962C8B-B14F-4D97-AF65-F5344CB8AC3E}">
        <p14:creationId xmlns:p14="http://schemas.microsoft.com/office/powerpoint/2010/main" val="831812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Ενεργοποίηση της </a:t>
            </a:r>
            <a:r>
              <a:rPr lang="el-GR" b="1" dirty="0" err="1"/>
              <a:t>αναγνωρισιμότητας</a:t>
            </a:r>
            <a:r>
              <a:rPr lang="el-GR" b="1" dirty="0"/>
              <a:t> του «άλλου», του διαφορετικού</a:t>
            </a:r>
          </a:p>
        </p:txBody>
      </p:sp>
      <p:sp>
        <p:nvSpPr>
          <p:cNvPr id="3" name="Θέση περιεχομένου 2"/>
          <p:cNvSpPr>
            <a:spLocks noGrp="1"/>
          </p:cNvSpPr>
          <p:nvPr>
            <p:ph sz="quarter" idx="1"/>
          </p:nvPr>
        </p:nvSpPr>
        <p:spPr>
          <a:xfrm>
            <a:off x="827584" y="1447800"/>
            <a:ext cx="7859216" cy="5149552"/>
          </a:xfrm>
        </p:spPr>
        <p:txBody>
          <a:bodyPr>
            <a:normAutofit fontScale="92500" lnSpcReduction="10000"/>
          </a:bodyPr>
          <a:lstStyle/>
          <a:p>
            <a:r>
              <a:rPr lang="el-GR" dirty="0"/>
              <a:t>7.	Το παιχνίδι με την τράπουλα. Δημιουργούνται ομάδες των τεσσάρων-πέντε ατόμων που κάθονται σε τραπέζια. Δίνονται γραπτώς οι οδηγίες και οι κανόνες του παιχνιδιού (που όμως έχουν κάποιες διαφοροποιήσεις από τραπέζι σε τραπέζι.) Αφού οι παίκτες εξοικειωθούν με το παιχνίδι έχοντας παίξει ένα γύρο, ο συντονιστής απομακρύνει τις οδηγίες από το τραπέζι, και δίνει την οδηγία στους παίκτες να μην μιλούν καθόλου. Τότε μετατοπίζει κάποιους παίκτες και τους τοποθετεί σε διαφορετικό τραπέζι. Όμως οι νέοι παίκτες προσπαθούν να παίξουν με τους κανόνες που είχαν εφαρμόσει νωρίτερα, μη γνωρίζοντας ότι στο τραπέζι που τοποθετήθηκε ακολουθούν άλλους κανόνες …</a:t>
            </a:r>
          </a:p>
        </p:txBody>
      </p:sp>
    </p:spTree>
    <p:extLst>
      <p:ext uri="{BB962C8B-B14F-4D97-AF65-F5344CB8AC3E}">
        <p14:creationId xmlns:p14="http://schemas.microsoft.com/office/powerpoint/2010/main" val="35800373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683568" y="404664"/>
            <a:ext cx="8003232" cy="6192688"/>
          </a:xfrm>
        </p:spPr>
        <p:txBody>
          <a:bodyPr>
            <a:normAutofit fontScale="92500" lnSpcReduction="10000"/>
          </a:bodyPr>
          <a:lstStyle/>
          <a:p>
            <a:r>
              <a:rPr lang="el-GR" dirty="0"/>
              <a:t>8.	Η συγκεκριμένη δραστηριότητα απαιτεί δύο συντονιστές και δύο ισάριθμες ομάδες. Η οδηγία εκ μέρους του συντονιστή προς τα μέλη της μιας ομάδας, της ομάδας Α είναι να αφηγηθούν μια ιστορία μόλις συναντήσουν τα μέλη της ομάδας Β. Τα μέλη της ομάδας Β αρχικά θα πλησιάσουν κάποιο μέλος της ομάδας Α, αλλά μόλις αρχίσει η αφήγηση έχουν πάρει την οδηγία να αρχίσουν να απομακρύνονται. Έτσι, δημιουργούνται οι εξής συνθήκες:</a:t>
            </a:r>
          </a:p>
          <a:p>
            <a:r>
              <a:rPr lang="el-GR" dirty="0"/>
              <a:t>•	Η ομάδα Α αφηγείται ενώ η ομάδα Β οπισθοχωρεί.</a:t>
            </a:r>
          </a:p>
          <a:p>
            <a:r>
              <a:rPr lang="el-GR" dirty="0"/>
              <a:t>•	Η ομάδα A αφηγείται ενώ η ομάδα B γίνεται πολύ διαχυτική.</a:t>
            </a:r>
          </a:p>
          <a:p>
            <a:r>
              <a:rPr lang="el-GR" dirty="0"/>
              <a:t>•	Η ομάδα B αφηγείται ενώ η ομάδα A περιεργάζεται το αφτί του αφηγητή στριφογυρίζοντας γύρω του.</a:t>
            </a:r>
          </a:p>
          <a:p>
            <a:r>
              <a:rPr lang="el-GR" dirty="0"/>
              <a:t>•	Η ομάδα Β αφηγείται ενώ η ομάδα Α παρακολουθεί τον αφηγητή έχοντας γυρίσει την πλάτη</a:t>
            </a:r>
          </a:p>
          <a:p>
            <a:endParaRPr lang="el-GR" dirty="0"/>
          </a:p>
        </p:txBody>
      </p:sp>
    </p:spTree>
    <p:extLst>
      <p:ext uri="{BB962C8B-B14F-4D97-AF65-F5344CB8AC3E}">
        <p14:creationId xmlns:p14="http://schemas.microsoft.com/office/powerpoint/2010/main" val="165181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Ασκήσεις Αξιών</a:t>
            </a:r>
          </a:p>
        </p:txBody>
      </p:sp>
      <p:sp>
        <p:nvSpPr>
          <p:cNvPr id="3" name="Θέση περιεχομένου 2"/>
          <p:cNvSpPr>
            <a:spLocks noGrp="1"/>
          </p:cNvSpPr>
          <p:nvPr>
            <p:ph sz="quarter" idx="1"/>
          </p:nvPr>
        </p:nvSpPr>
        <p:spPr/>
        <p:txBody>
          <a:bodyPr/>
          <a:lstStyle/>
          <a:p>
            <a:endParaRPr lang="en-US" dirty="0" smtClean="0"/>
          </a:p>
          <a:p>
            <a:endParaRPr lang="en-US" dirty="0"/>
          </a:p>
          <a:p>
            <a:r>
              <a:rPr lang="el-GR" dirty="0" smtClean="0"/>
              <a:t>9</a:t>
            </a:r>
            <a:r>
              <a:rPr lang="el-GR" dirty="0"/>
              <a:t>.	Το ποτάμι με τους κροκόδειλους</a:t>
            </a:r>
          </a:p>
          <a:p>
            <a:r>
              <a:rPr lang="el-GR" dirty="0"/>
              <a:t>10.	Το Νησί</a:t>
            </a:r>
          </a:p>
          <a:p>
            <a:endParaRPr lang="el-GR" dirty="0"/>
          </a:p>
        </p:txBody>
      </p:sp>
    </p:spTree>
    <p:extLst>
      <p:ext uri="{BB962C8B-B14F-4D97-AF65-F5344CB8AC3E}">
        <p14:creationId xmlns:p14="http://schemas.microsoft.com/office/powerpoint/2010/main" val="21858046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Ευαισθητοποίηση και μεγαλύτερη κατανόηση της πολιτισμικής διαφοράς</a:t>
            </a:r>
          </a:p>
        </p:txBody>
      </p:sp>
      <p:sp>
        <p:nvSpPr>
          <p:cNvPr id="3" name="Θέση περιεχομένου 2"/>
          <p:cNvSpPr>
            <a:spLocks noGrp="1"/>
          </p:cNvSpPr>
          <p:nvPr>
            <p:ph sz="quarter" idx="1"/>
          </p:nvPr>
        </p:nvSpPr>
        <p:spPr/>
        <p:txBody>
          <a:bodyPr/>
          <a:lstStyle/>
          <a:p>
            <a:endParaRPr lang="en-US" dirty="0" smtClean="0"/>
          </a:p>
          <a:p>
            <a:endParaRPr lang="en-US" dirty="0"/>
          </a:p>
          <a:p>
            <a:r>
              <a:rPr lang="el-GR" dirty="0" smtClean="0"/>
              <a:t>11</a:t>
            </a:r>
            <a:r>
              <a:rPr lang="el-GR" dirty="0"/>
              <a:t>.	Το Νησί Άλμπατρος</a:t>
            </a:r>
          </a:p>
          <a:p>
            <a:r>
              <a:rPr lang="el-GR" dirty="0"/>
              <a:t>12.	Το Παιχνίδι των εθιμοτυπικών κανόνων</a:t>
            </a:r>
          </a:p>
          <a:p>
            <a:r>
              <a:rPr lang="el-GR" dirty="0"/>
              <a:t>13.	Οι φόβοι του Θ. και της Μ.</a:t>
            </a:r>
          </a:p>
          <a:p>
            <a:endParaRPr lang="el-GR" dirty="0"/>
          </a:p>
        </p:txBody>
      </p:sp>
    </p:spTree>
    <p:extLst>
      <p:ext uri="{BB962C8B-B14F-4D97-AF65-F5344CB8AC3E}">
        <p14:creationId xmlns:p14="http://schemas.microsoft.com/office/powerpoint/2010/main" val="32324751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p:txBody>
          <a:bodyPr/>
          <a:lstStyle/>
          <a:p>
            <a:endParaRPr lang="el-GR" dirty="0"/>
          </a:p>
          <a:p>
            <a:r>
              <a:rPr lang="el-GR" dirty="0"/>
              <a:t>Δημιουργική Δραστηριότητα: 	Σύνθεση Ποιήματος ή Δρώμενου</a:t>
            </a:r>
          </a:p>
          <a:p>
            <a:endParaRPr lang="el-GR" dirty="0"/>
          </a:p>
        </p:txBody>
      </p:sp>
    </p:spTree>
    <p:extLst>
      <p:ext uri="{BB962C8B-B14F-4D97-AF65-F5344CB8AC3E}">
        <p14:creationId xmlns:p14="http://schemas.microsoft.com/office/powerpoint/2010/main" val="1496470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solidFill>
                  <a:schemeClr val="tx1"/>
                </a:solidFill>
              </a:rPr>
              <a:t>ΜΕΡΟΣ 1</a:t>
            </a:r>
            <a:r>
              <a:rPr lang="el-GR" b="1" baseline="30000" dirty="0" smtClean="0">
                <a:solidFill>
                  <a:schemeClr val="tx1"/>
                </a:solidFill>
              </a:rPr>
              <a:t>ο</a:t>
            </a:r>
            <a:r>
              <a:rPr lang="el-GR" b="1" dirty="0" smtClean="0">
                <a:solidFill>
                  <a:schemeClr val="tx1"/>
                </a:solidFill>
              </a:rPr>
              <a:t> </a:t>
            </a:r>
            <a:endParaRPr lang="el-GR" b="1" dirty="0">
              <a:solidFill>
                <a:schemeClr val="tx1"/>
              </a:solidFill>
            </a:endParaRPr>
          </a:p>
        </p:txBody>
      </p:sp>
      <p:sp>
        <p:nvSpPr>
          <p:cNvPr id="3" name="Θέση περιεχομένου 2"/>
          <p:cNvSpPr>
            <a:spLocks noGrp="1"/>
          </p:cNvSpPr>
          <p:nvPr>
            <p:ph sz="quarter" idx="1"/>
          </p:nvPr>
        </p:nvSpPr>
        <p:spPr/>
        <p:txBody>
          <a:bodyPr>
            <a:normAutofit/>
          </a:bodyPr>
          <a:lstStyle/>
          <a:p>
            <a:pPr marL="0" indent="0" algn="ctr">
              <a:buNone/>
            </a:pPr>
            <a:endParaRPr lang="el-GR" sz="1050" b="1" dirty="0" smtClean="0"/>
          </a:p>
          <a:p>
            <a:pPr marL="0" indent="0" algn="ctr">
              <a:buNone/>
            </a:pPr>
            <a:r>
              <a:rPr lang="el-GR" sz="3200" b="1" dirty="0" smtClean="0"/>
              <a:t>ΣΕΜΙΝΑΡΙΟ ΔΙΑΧΕΙΡΙΣΗΣ ΕΥΡΩΠΑΪΚΩΝ ΠΡΟΓΡΑΜΜΑΤΩΝ</a:t>
            </a:r>
          </a:p>
          <a:p>
            <a:pPr marL="0" indent="0" algn="ctr">
              <a:buNone/>
            </a:pPr>
            <a:r>
              <a:rPr lang="el-GR" sz="2000" b="1" dirty="0" smtClean="0"/>
              <a:t>(επιμέλεια: </a:t>
            </a:r>
            <a:r>
              <a:rPr lang="el-GR" sz="2000" b="1" dirty="0" err="1" smtClean="0"/>
              <a:t>Γρηγοριάδου</a:t>
            </a:r>
            <a:r>
              <a:rPr lang="el-GR" sz="2000" b="1" dirty="0" smtClean="0"/>
              <a:t> Αναστασία)</a:t>
            </a:r>
            <a:endParaRPr lang="el-GR" sz="2000" b="1" dirty="0"/>
          </a:p>
          <a:p>
            <a:pPr marL="0" indent="0" algn="ctr">
              <a:buNone/>
            </a:pPr>
            <a:endParaRPr lang="el-GR" sz="3200" b="1"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2190" y="3429000"/>
            <a:ext cx="4219619" cy="3164715"/>
          </a:xfrm>
          <a:prstGeom prst="rect">
            <a:avLst/>
          </a:prstGeom>
        </p:spPr>
      </p:pic>
    </p:spTree>
    <p:extLst>
      <p:ext uri="{BB962C8B-B14F-4D97-AF65-F5344CB8AC3E}">
        <p14:creationId xmlns:p14="http://schemas.microsoft.com/office/powerpoint/2010/main" val="526446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188640"/>
            <a:ext cx="7931224" cy="1224136"/>
          </a:xfrm>
        </p:spPr>
        <p:txBody>
          <a:bodyPr>
            <a:normAutofit/>
          </a:bodyPr>
          <a:lstStyle/>
          <a:p>
            <a:r>
              <a:rPr lang="el-GR" sz="3200" b="1" dirty="0" smtClean="0">
                <a:solidFill>
                  <a:schemeClr val="tx1"/>
                </a:solidFill>
              </a:rPr>
              <a:t>ΔΙΕΘΝΗ ΚΑΙ ΕΥΡΩΠΑΪΚΑ ΠΡΟΓΡΑΜΜΑΤΑ ΣΥΝΕΡΓΑΣΙΑΣ</a:t>
            </a:r>
            <a:endParaRPr lang="el-GR" sz="3200" b="1" dirty="0">
              <a:solidFill>
                <a:schemeClr val="tx1"/>
              </a:solidFill>
            </a:endParaRPr>
          </a:p>
        </p:txBody>
      </p:sp>
      <p:sp>
        <p:nvSpPr>
          <p:cNvPr id="3" name="Θέση περιεχομένου 2"/>
          <p:cNvSpPr>
            <a:spLocks noGrp="1"/>
          </p:cNvSpPr>
          <p:nvPr>
            <p:ph sz="quarter" idx="1"/>
          </p:nvPr>
        </p:nvSpPr>
        <p:spPr>
          <a:xfrm>
            <a:off x="683568" y="1556792"/>
            <a:ext cx="8064896" cy="5112568"/>
          </a:xfrm>
        </p:spPr>
        <p:txBody>
          <a:bodyPr>
            <a:normAutofit lnSpcReduction="10000"/>
          </a:bodyPr>
          <a:lstStyle/>
          <a:p>
            <a:r>
              <a:rPr lang="en-US" sz="3200" dirty="0" err="1" smtClean="0"/>
              <a:t>Nordplus</a:t>
            </a:r>
            <a:r>
              <a:rPr lang="en-US" sz="3200" dirty="0" smtClean="0"/>
              <a:t> , </a:t>
            </a:r>
            <a:r>
              <a:rPr lang="en-US" sz="3200" dirty="0" err="1" smtClean="0"/>
              <a:t>Nordplus</a:t>
            </a:r>
            <a:r>
              <a:rPr lang="en-US" sz="3200" dirty="0" smtClean="0"/>
              <a:t> Junior</a:t>
            </a:r>
            <a:endParaRPr lang="el-GR" sz="3200" dirty="0" smtClean="0"/>
          </a:p>
          <a:p>
            <a:r>
              <a:rPr lang="en-US" sz="3200" dirty="0" smtClean="0"/>
              <a:t>Europeans for peace </a:t>
            </a:r>
            <a:endParaRPr lang="el-GR" sz="3200" dirty="0" smtClean="0"/>
          </a:p>
          <a:p>
            <a:r>
              <a:rPr lang="en-US" sz="3200" dirty="0" smtClean="0"/>
              <a:t>West- </a:t>
            </a:r>
            <a:r>
              <a:rPr lang="en-US" sz="3200" dirty="0" err="1" smtClean="0"/>
              <a:t>Oestliche</a:t>
            </a:r>
            <a:r>
              <a:rPr lang="en-US" sz="3200" dirty="0" smtClean="0"/>
              <a:t> </a:t>
            </a:r>
            <a:r>
              <a:rPr lang="en-US" sz="3200" dirty="0" err="1" smtClean="0"/>
              <a:t>Begegnungen</a:t>
            </a:r>
            <a:endParaRPr lang="el-GR" sz="3200" dirty="0" smtClean="0"/>
          </a:p>
          <a:p>
            <a:r>
              <a:rPr lang="en-US" sz="3200" dirty="0" smtClean="0"/>
              <a:t>Aces </a:t>
            </a:r>
            <a:endParaRPr lang="el-GR" sz="3200" dirty="0" smtClean="0"/>
          </a:p>
          <a:p>
            <a:r>
              <a:rPr lang="en-US" sz="3200" dirty="0" smtClean="0"/>
              <a:t>eTwinning </a:t>
            </a:r>
            <a:endParaRPr lang="el-GR" sz="3200" dirty="0" smtClean="0"/>
          </a:p>
          <a:p>
            <a:r>
              <a:rPr lang="en-US" sz="3200" dirty="0" err="1" smtClean="0"/>
              <a:t>Scientix</a:t>
            </a:r>
            <a:r>
              <a:rPr lang="en-US" sz="3200" dirty="0" smtClean="0"/>
              <a:t> </a:t>
            </a:r>
            <a:endParaRPr lang="el-GR" sz="3200" dirty="0" smtClean="0"/>
          </a:p>
          <a:p>
            <a:r>
              <a:rPr lang="en-US" sz="3200" dirty="0" smtClean="0"/>
              <a:t>Erasmus+</a:t>
            </a:r>
            <a:endParaRPr lang="el-GR" sz="3200" dirty="0" smtClean="0"/>
          </a:p>
          <a:p>
            <a:r>
              <a:rPr lang="el-GR" sz="3200" dirty="0" smtClean="0"/>
              <a:t>κλπ</a:t>
            </a:r>
          </a:p>
          <a:p>
            <a:endParaRPr lang="en-US" sz="1200" dirty="0" smtClean="0"/>
          </a:p>
          <a:p>
            <a:r>
              <a:rPr lang="el-GR" sz="2800" dirty="0" smtClean="0"/>
              <a:t>Έμφαση του σεμιναρίου στα </a:t>
            </a:r>
            <a:r>
              <a:rPr lang="en-US" sz="2800" dirty="0" smtClean="0"/>
              <a:t>Erasmus+</a:t>
            </a: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429000"/>
            <a:ext cx="3275856" cy="2456892"/>
          </a:xfrm>
          <a:prstGeom prst="rect">
            <a:avLst/>
          </a:prstGeom>
        </p:spPr>
      </p:pic>
    </p:spTree>
    <p:extLst>
      <p:ext uri="{BB962C8B-B14F-4D97-AF65-F5344CB8AC3E}">
        <p14:creationId xmlns:p14="http://schemas.microsoft.com/office/powerpoint/2010/main" val="1613581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539552" y="1268760"/>
            <a:ext cx="7992888" cy="5184576"/>
          </a:xfrm>
        </p:spPr>
        <p:txBody>
          <a:bodyPr>
            <a:normAutofit fontScale="92500" lnSpcReduction="20000"/>
          </a:bodyPr>
          <a:lstStyle/>
          <a:p>
            <a:r>
              <a:rPr lang="el-GR" dirty="0" smtClean="0"/>
              <a:t>Προγράμματα της Ευρωπαϊκής Ένωσης για </a:t>
            </a:r>
            <a:r>
              <a:rPr lang="el-GR" dirty="0"/>
              <a:t>την </a:t>
            </a:r>
            <a:r>
              <a:rPr lang="el-GR" dirty="0" smtClean="0"/>
              <a:t>Εκπαίδευση, </a:t>
            </a:r>
            <a:r>
              <a:rPr lang="el-GR" dirty="0"/>
              <a:t>την </a:t>
            </a:r>
            <a:r>
              <a:rPr lang="el-GR" dirty="0" smtClean="0"/>
              <a:t>Κατάρτιση</a:t>
            </a:r>
            <a:r>
              <a:rPr lang="el-GR" dirty="0"/>
              <a:t>, τη </a:t>
            </a:r>
            <a:r>
              <a:rPr lang="el-GR" dirty="0" smtClean="0"/>
              <a:t>Νεολαία </a:t>
            </a:r>
            <a:r>
              <a:rPr lang="el-GR" dirty="0"/>
              <a:t>και τον </a:t>
            </a:r>
            <a:r>
              <a:rPr lang="el-GR" dirty="0" smtClean="0"/>
              <a:t>Αθλητισμό</a:t>
            </a:r>
            <a:endParaRPr lang="en-US" dirty="0" smtClean="0"/>
          </a:p>
          <a:p>
            <a:r>
              <a:rPr lang="el-GR" dirty="0" smtClean="0"/>
              <a:t>Βασισμένα στη στρατηγική της Ευρώπης 2020 για την Ανάπτυξη, την Εργασία, την Κοινωνική Ισότητα και την Ενσωμάτωση</a:t>
            </a:r>
          </a:p>
          <a:p>
            <a:r>
              <a:rPr lang="el-GR" dirty="0" smtClean="0"/>
              <a:t>Στόχος των προγραμμάτων </a:t>
            </a:r>
            <a:r>
              <a:rPr lang="en-US" dirty="0" smtClean="0"/>
              <a:t>Erasmus+ </a:t>
            </a:r>
            <a:r>
              <a:rPr lang="el-GR" dirty="0" smtClean="0"/>
              <a:t>είναι </a:t>
            </a:r>
            <a:r>
              <a:rPr lang="en-US" dirty="0" smtClean="0"/>
              <a:t> </a:t>
            </a:r>
            <a:r>
              <a:rPr lang="el-GR" dirty="0" smtClean="0"/>
              <a:t> να ανταποκριθούν στις προκλήσεις </a:t>
            </a:r>
            <a:r>
              <a:rPr lang="el-GR" dirty="0"/>
              <a:t>και </a:t>
            </a:r>
            <a:r>
              <a:rPr lang="el-GR" dirty="0" smtClean="0"/>
              <a:t>τις ανάγκες της σύγχρονης Ευρώπης,  από τις οποίες ως πιο σημαντικές προσδιορίζονται οι παρακάτω:</a:t>
            </a:r>
          </a:p>
          <a:p>
            <a:pPr>
              <a:buFont typeface="Wingdings" panose="05000000000000000000" pitchFamily="2" charset="2"/>
              <a:buChar char="ü"/>
            </a:pPr>
            <a:r>
              <a:rPr lang="el-GR" dirty="0" smtClean="0"/>
              <a:t>η πρόωρη </a:t>
            </a:r>
            <a:r>
              <a:rPr lang="el-GR" dirty="0"/>
              <a:t>εγκατάλειψη του </a:t>
            </a:r>
            <a:r>
              <a:rPr lang="el-GR" dirty="0" smtClean="0"/>
              <a:t>σχολείου</a:t>
            </a:r>
          </a:p>
          <a:p>
            <a:pPr>
              <a:buFont typeface="Wingdings" panose="05000000000000000000" pitchFamily="2" charset="2"/>
              <a:buChar char="ü"/>
            </a:pPr>
            <a:r>
              <a:rPr lang="el-GR" dirty="0"/>
              <a:t>η</a:t>
            </a:r>
            <a:r>
              <a:rPr lang="el-GR" dirty="0" smtClean="0"/>
              <a:t> ανεργία </a:t>
            </a:r>
          </a:p>
          <a:p>
            <a:pPr>
              <a:buFont typeface="Wingdings" panose="05000000000000000000" pitchFamily="2" charset="2"/>
              <a:buChar char="ü"/>
            </a:pPr>
            <a:r>
              <a:rPr lang="el-GR" dirty="0" smtClean="0"/>
              <a:t>οι αλλαγές </a:t>
            </a:r>
            <a:r>
              <a:rPr lang="el-GR" dirty="0"/>
              <a:t>που φέρνουν οι νέες </a:t>
            </a:r>
            <a:r>
              <a:rPr lang="el-GR" dirty="0" smtClean="0"/>
              <a:t>τεχνολογίες</a:t>
            </a:r>
          </a:p>
          <a:p>
            <a:pPr>
              <a:buFont typeface="Wingdings" panose="05000000000000000000" pitchFamily="2" charset="2"/>
              <a:buChar char="ü"/>
            </a:pPr>
            <a:r>
              <a:rPr lang="el-GR" dirty="0" smtClean="0"/>
              <a:t> </a:t>
            </a:r>
            <a:r>
              <a:rPr lang="el-GR" dirty="0"/>
              <a:t>η ανάγκη της </a:t>
            </a:r>
            <a:r>
              <a:rPr lang="el-GR" dirty="0" smtClean="0"/>
              <a:t>ανταγωνιστικότητας</a:t>
            </a:r>
          </a:p>
          <a:p>
            <a:pPr>
              <a:buFont typeface="Wingdings" panose="05000000000000000000" pitchFamily="2" charset="2"/>
              <a:buChar char="ü"/>
            </a:pPr>
            <a:r>
              <a:rPr lang="el-GR" dirty="0" smtClean="0"/>
              <a:t>η ενεργός </a:t>
            </a:r>
            <a:r>
              <a:rPr lang="el-GR" dirty="0"/>
              <a:t>συμμετοχή στα </a:t>
            </a:r>
            <a:r>
              <a:rPr lang="el-GR" dirty="0" smtClean="0"/>
              <a:t>κοινά</a:t>
            </a:r>
            <a:endParaRPr lang="el-GR" dirty="0"/>
          </a:p>
        </p:txBody>
      </p:sp>
      <p:sp>
        <p:nvSpPr>
          <p:cNvPr id="5" name="Τίτλος 4"/>
          <p:cNvSpPr>
            <a:spLocks noGrp="1"/>
          </p:cNvSpPr>
          <p:nvPr>
            <p:ph type="title"/>
          </p:nvPr>
        </p:nvSpPr>
        <p:spPr>
          <a:xfrm>
            <a:off x="755576" y="188640"/>
            <a:ext cx="7931224" cy="994122"/>
          </a:xfrm>
        </p:spPr>
        <p:txBody>
          <a:bodyPr>
            <a:normAutofit/>
          </a:bodyPr>
          <a:lstStyle/>
          <a:p>
            <a:r>
              <a:rPr lang="el-GR" b="1" dirty="0" smtClean="0">
                <a:solidFill>
                  <a:schemeClr val="tx1"/>
                </a:solidFill>
              </a:rPr>
              <a:t>Η </a:t>
            </a:r>
            <a:r>
              <a:rPr lang="el-GR" sz="3600" b="1" dirty="0" smtClean="0">
                <a:solidFill>
                  <a:schemeClr val="tx1"/>
                </a:solidFill>
              </a:rPr>
              <a:t>ΦΙΛΟΣΟΦΙΑ ΤΩΝ </a:t>
            </a:r>
            <a:r>
              <a:rPr lang="en-US" sz="3600" b="1" dirty="0" smtClean="0">
                <a:solidFill>
                  <a:schemeClr val="tx1"/>
                </a:solidFill>
              </a:rPr>
              <a:t>ERASMUS+</a:t>
            </a:r>
            <a:endParaRPr lang="el-GR" b="1" dirty="0">
              <a:solidFill>
                <a:schemeClr val="tx1"/>
              </a:solidFill>
            </a:endParaRPr>
          </a:p>
        </p:txBody>
      </p:sp>
    </p:spTree>
    <p:extLst>
      <p:ext uri="{BB962C8B-B14F-4D97-AF65-F5344CB8AC3E}">
        <p14:creationId xmlns:p14="http://schemas.microsoft.com/office/powerpoint/2010/main" val="2017500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74638"/>
            <a:ext cx="8003232" cy="1143000"/>
          </a:xfrm>
        </p:spPr>
        <p:txBody>
          <a:bodyPr>
            <a:noAutofit/>
          </a:bodyPr>
          <a:lstStyle/>
          <a:p>
            <a:r>
              <a:rPr lang="el-GR" sz="3600" b="1" dirty="0" smtClean="0">
                <a:solidFill>
                  <a:schemeClr val="tx1"/>
                </a:solidFill>
              </a:rPr>
              <a:t>ΣΤΟΧΟΙ ΤΗΣ ΕΥΡΩΠΗΣ</a:t>
            </a:r>
            <a:endParaRPr lang="el-GR" sz="3600" b="1" dirty="0">
              <a:solidFill>
                <a:schemeClr val="tx1"/>
              </a:solidFill>
            </a:endParaRPr>
          </a:p>
        </p:txBody>
      </p:sp>
      <p:sp>
        <p:nvSpPr>
          <p:cNvPr id="3" name="Θέση περιεχομένου 2"/>
          <p:cNvSpPr>
            <a:spLocks noGrp="1"/>
          </p:cNvSpPr>
          <p:nvPr>
            <p:ph sz="quarter" idx="1"/>
          </p:nvPr>
        </p:nvSpPr>
        <p:spPr>
          <a:xfrm>
            <a:off x="467544" y="1340768"/>
            <a:ext cx="8219256" cy="5328592"/>
          </a:xfrm>
        </p:spPr>
        <p:txBody>
          <a:bodyPr>
            <a:normAutofit fontScale="92500"/>
          </a:bodyPr>
          <a:lstStyle/>
          <a:p>
            <a:r>
              <a:rPr lang="el-GR" dirty="0"/>
              <a:t>Οι 5 </a:t>
            </a:r>
            <a:r>
              <a:rPr lang="el-GR" dirty="0" err="1"/>
              <a:t>στὀχοι</a:t>
            </a:r>
            <a:r>
              <a:rPr lang="el-GR" dirty="0"/>
              <a:t> της Ευρώπης για το 2020 </a:t>
            </a:r>
            <a:r>
              <a:rPr lang="el-GR" dirty="0" smtClean="0"/>
              <a:t>σχετίζονται με την:</a:t>
            </a:r>
            <a:endParaRPr lang="en-US" dirty="0" smtClean="0"/>
          </a:p>
          <a:p>
            <a:pPr marL="0" indent="0">
              <a:buNone/>
            </a:pPr>
            <a:endParaRPr lang="el-GR" sz="1100" dirty="0" smtClean="0"/>
          </a:p>
          <a:p>
            <a:pPr>
              <a:buFont typeface="Wingdings" panose="05000000000000000000" pitchFamily="2" charset="2"/>
              <a:buChar char="Ø"/>
            </a:pPr>
            <a:r>
              <a:rPr lang="el-GR" dirty="0" smtClean="0"/>
              <a:t> </a:t>
            </a:r>
            <a:r>
              <a:rPr lang="el-GR" b="1" dirty="0" smtClean="0"/>
              <a:t>εργασία</a:t>
            </a:r>
            <a:r>
              <a:rPr lang="en-US" dirty="0" smtClean="0"/>
              <a:t> (</a:t>
            </a:r>
            <a:r>
              <a:rPr lang="el-GR" dirty="0" smtClean="0"/>
              <a:t>αύξηση της απασχόλησης)</a:t>
            </a:r>
          </a:p>
          <a:p>
            <a:pPr>
              <a:buFont typeface="Wingdings" panose="05000000000000000000" pitchFamily="2" charset="2"/>
              <a:buChar char="Ø"/>
            </a:pPr>
            <a:r>
              <a:rPr lang="el-GR" dirty="0" smtClean="0"/>
              <a:t> </a:t>
            </a:r>
            <a:r>
              <a:rPr lang="el-GR" b="1" dirty="0" smtClean="0"/>
              <a:t>καινοτομία</a:t>
            </a:r>
            <a:r>
              <a:rPr lang="el-GR" dirty="0" smtClean="0"/>
              <a:t> (το 3% του ΑΕΠ στην καινοτομία) </a:t>
            </a:r>
          </a:p>
          <a:p>
            <a:pPr>
              <a:buFont typeface="Wingdings" panose="05000000000000000000" pitchFamily="2" charset="2"/>
              <a:buChar char="Ø"/>
            </a:pPr>
            <a:r>
              <a:rPr lang="el-GR" b="1" dirty="0" smtClean="0"/>
              <a:t>κλιματική αλλαγή/ενέργεια </a:t>
            </a:r>
            <a:r>
              <a:rPr lang="el-GR" dirty="0" smtClean="0"/>
              <a:t>(μείωση των εκπομπών καυσαερίων κατά 20% σε σχέση με το 1990, 20% της ενέργειας από ανανεώσιμες πηγές, 20% αύξηση της ενεργειακής επάρκειας της Ευρώπης)</a:t>
            </a:r>
          </a:p>
          <a:p>
            <a:pPr>
              <a:buFont typeface="Wingdings" panose="05000000000000000000" pitchFamily="2" charset="2"/>
              <a:buChar char="Ø"/>
            </a:pPr>
            <a:r>
              <a:rPr lang="el-GR" b="1" dirty="0" smtClean="0"/>
              <a:t>Εκπαίδευση</a:t>
            </a:r>
            <a:r>
              <a:rPr lang="el-GR" dirty="0" smtClean="0"/>
              <a:t> (μείωση της σχολικής διαρροής, αύξηση των ποσοστών αποφοίτων τριτοβάθμιας εκπαίδευσης)</a:t>
            </a:r>
          </a:p>
          <a:p>
            <a:pPr>
              <a:buFont typeface="Wingdings" panose="05000000000000000000" pitchFamily="2" charset="2"/>
              <a:buChar char="Ø"/>
            </a:pPr>
            <a:r>
              <a:rPr lang="el-GR" b="1" dirty="0" smtClean="0"/>
              <a:t>φτώχεια/κοινωνικό αποκλεισμό </a:t>
            </a:r>
            <a:r>
              <a:rPr lang="el-GR" dirty="0" smtClean="0"/>
              <a:t>(τουλάχιστον κατά 20 εκατομμύρια λιγότεροι όσοι ζουν στα όρια της φτώχειας και του κοινωνικού αποκλεισμού). </a:t>
            </a:r>
          </a:p>
          <a:p>
            <a:pPr>
              <a:buFont typeface="Wingdings" panose="05000000000000000000" pitchFamily="2" charset="2"/>
              <a:buChar char="Ø"/>
            </a:pPr>
            <a:endParaRPr lang="el-GR" dirty="0"/>
          </a:p>
          <a:p>
            <a:pPr>
              <a:buFont typeface="Arial" panose="020B0604020202020204" pitchFamily="34" charset="0"/>
              <a:buChar char="•"/>
            </a:pPr>
            <a:endParaRPr lang="el-GR" dirty="0"/>
          </a:p>
          <a:p>
            <a:endParaRPr lang="el-GR" dirty="0"/>
          </a:p>
          <a:p>
            <a:endParaRPr lang="el-GR" dirty="0"/>
          </a:p>
        </p:txBody>
      </p:sp>
    </p:spTree>
    <p:extLst>
      <p:ext uri="{BB962C8B-B14F-4D97-AF65-F5344CB8AC3E}">
        <p14:creationId xmlns:p14="http://schemas.microsoft.com/office/powerpoint/2010/main" val="3451661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8219256" cy="1143000"/>
          </a:xfrm>
        </p:spPr>
        <p:txBody>
          <a:bodyPr>
            <a:noAutofit/>
          </a:bodyPr>
          <a:lstStyle/>
          <a:p>
            <a:r>
              <a:rPr lang="el-GR" sz="3600" b="1" dirty="0" smtClean="0">
                <a:solidFill>
                  <a:schemeClr val="tx1"/>
                </a:solidFill>
              </a:rPr>
              <a:t>ΛΕΞΕΙΣ-ΚΛΕΙΔΙΑ ΓΙΑ ΤΗΝ ΑΝΑΖΗΤΗΣΗ ΛΥΣΕΩΝ </a:t>
            </a:r>
            <a:endParaRPr lang="el-GR" sz="3600" b="1" dirty="0">
              <a:solidFill>
                <a:schemeClr val="tx1"/>
              </a:solidFill>
            </a:endParaRPr>
          </a:p>
        </p:txBody>
      </p:sp>
      <p:sp>
        <p:nvSpPr>
          <p:cNvPr id="3" name="Θέση περιεχομένου 2"/>
          <p:cNvSpPr>
            <a:spLocks noGrp="1"/>
          </p:cNvSpPr>
          <p:nvPr>
            <p:ph sz="quarter" idx="1"/>
          </p:nvPr>
        </p:nvSpPr>
        <p:spPr>
          <a:xfrm>
            <a:off x="467544" y="1556792"/>
            <a:ext cx="8424936" cy="4896544"/>
          </a:xfrm>
        </p:spPr>
        <p:txBody>
          <a:bodyPr>
            <a:normAutofit fontScale="92500" lnSpcReduction="10000"/>
          </a:bodyPr>
          <a:lstStyle/>
          <a:p>
            <a:pPr>
              <a:buFont typeface="Arial" panose="020B0604020202020204" pitchFamily="34" charset="0"/>
              <a:buChar char="•"/>
            </a:pPr>
            <a:r>
              <a:rPr lang="el-GR" dirty="0" smtClean="0"/>
              <a:t>Λέξεις- </a:t>
            </a:r>
            <a:r>
              <a:rPr lang="el-GR" dirty="0" err="1" smtClean="0"/>
              <a:t>κλειδιἀ</a:t>
            </a:r>
            <a:r>
              <a:rPr lang="el-GR" dirty="0" smtClean="0"/>
              <a:t> </a:t>
            </a:r>
            <a:r>
              <a:rPr lang="el-GR" dirty="0"/>
              <a:t>στην αναζήτηση λύσεων </a:t>
            </a:r>
            <a:r>
              <a:rPr lang="el-GR" dirty="0" smtClean="0"/>
              <a:t>για τα </a:t>
            </a:r>
            <a:r>
              <a:rPr lang="el-GR" dirty="0"/>
              <a:t>παραπάνω προβλήματα είναι </a:t>
            </a:r>
            <a:r>
              <a:rPr lang="el-GR" dirty="0" smtClean="0"/>
              <a:t>οι</a:t>
            </a:r>
            <a:r>
              <a:rPr lang="en-US" dirty="0" smtClean="0"/>
              <a:t> </a:t>
            </a:r>
            <a:r>
              <a:rPr lang="el-GR" dirty="0" smtClean="0"/>
              <a:t>λέξεις:</a:t>
            </a:r>
            <a:endParaRPr lang="el-GR" dirty="0"/>
          </a:p>
          <a:p>
            <a:pPr>
              <a:buFont typeface="Wingdings" panose="05000000000000000000" pitchFamily="2" charset="2"/>
              <a:buChar char="Ø"/>
            </a:pPr>
            <a:r>
              <a:rPr lang="el-GR" dirty="0"/>
              <a:t>Καινοτομία</a:t>
            </a:r>
          </a:p>
          <a:p>
            <a:pPr>
              <a:buFont typeface="Wingdings" panose="05000000000000000000" pitchFamily="2" charset="2"/>
              <a:buChar char="Ø"/>
            </a:pPr>
            <a:r>
              <a:rPr lang="el-GR" dirty="0" smtClean="0"/>
              <a:t>Δημιουργικότητα </a:t>
            </a:r>
            <a:endParaRPr lang="el-GR" dirty="0"/>
          </a:p>
          <a:p>
            <a:pPr>
              <a:buFont typeface="Wingdings" panose="05000000000000000000" pitchFamily="2" charset="2"/>
              <a:buChar char="Ø"/>
            </a:pPr>
            <a:r>
              <a:rPr lang="el-GR" dirty="0"/>
              <a:t>Εκπαίδευση</a:t>
            </a:r>
          </a:p>
          <a:p>
            <a:pPr>
              <a:buFont typeface="Wingdings" panose="05000000000000000000" pitchFamily="2" charset="2"/>
              <a:buChar char="Ø"/>
            </a:pPr>
            <a:r>
              <a:rPr lang="el-GR" dirty="0"/>
              <a:t>Εκσυγχρονισμός</a:t>
            </a:r>
          </a:p>
          <a:p>
            <a:pPr>
              <a:buFont typeface="Wingdings" panose="05000000000000000000" pitchFamily="2" charset="2"/>
              <a:buChar char="Ø"/>
            </a:pPr>
            <a:r>
              <a:rPr lang="el-GR" dirty="0"/>
              <a:t>Διεθνοποίηση</a:t>
            </a:r>
          </a:p>
          <a:p>
            <a:pPr>
              <a:buFont typeface="Wingdings" panose="05000000000000000000" pitchFamily="2" charset="2"/>
              <a:buChar char="Ø"/>
            </a:pPr>
            <a:r>
              <a:rPr lang="el-GR" dirty="0" smtClean="0"/>
              <a:t>Συνεργασία</a:t>
            </a:r>
            <a:endParaRPr lang="el-GR" dirty="0"/>
          </a:p>
          <a:p>
            <a:pPr>
              <a:buFont typeface="Wingdings" panose="05000000000000000000" pitchFamily="2" charset="2"/>
              <a:buChar char="Ø"/>
            </a:pPr>
            <a:r>
              <a:rPr lang="el-GR" dirty="0" smtClean="0"/>
              <a:t>Ανταλλαγή </a:t>
            </a:r>
            <a:r>
              <a:rPr lang="el-GR" dirty="0"/>
              <a:t>εμπειρίας</a:t>
            </a:r>
          </a:p>
          <a:p>
            <a:pPr>
              <a:buFont typeface="Wingdings" panose="05000000000000000000" pitchFamily="2" charset="2"/>
              <a:buChar char="Ø"/>
            </a:pPr>
            <a:r>
              <a:rPr lang="el-GR" dirty="0" smtClean="0"/>
              <a:t>Ανάπτυξη </a:t>
            </a:r>
            <a:r>
              <a:rPr lang="el-GR" dirty="0"/>
              <a:t>δεξιοτήτων</a:t>
            </a:r>
          </a:p>
          <a:p>
            <a:pPr>
              <a:buFont typeface="Wingdings" panose="05000000000000000000" pitchFamily="2" charset="2"/>
              <a:buChar char="Ø"/>
            </a:pPr>
            <a:r>
              <a:rPr lang="el-GR" dirty="0"/>
              <a:t>Ποιότητα</a:t>
            </a:r>
          </a:p>
          <a:p>
            <a:pPr>
              <a:buFont typeface="Wingdings" panose="05000000000000000000" pitchFamily="2" charset="2"/>
              <a:buChar char="Ø"/>
            </a:pPr>
            <a:r>
              <a:rPr lang="el-GR" dirty="0" smtClean="0"/>
              <a:t>Αριστεία</a:t>
            </a:r>
            <a:endParaRPr lang="el-GR" dirty="0"/>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22966"/>
            <a:ext cx="4019939" cy="3014954"/>
          </a:xfrm>
          <a:prstGeom prst="rect">
            <a:avLst/>
          </a:prstGeom>
        </p:spPr>
      </p:pic>
    </p:spTree>
    <p:extLst>
      <p:ext uri="{BB962C8B-B14F-4D97-AF65-F5344CB8AC3E}">
        <p14:creationId xmlns:p14="http://schemas.microsoft.com/office/powerpoint/2010/main" val="21162748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3602</TotalTime>
  <Words>1561</Words>
  <Application>Microsoft Office PowerPoint</Application>
  <PresentationFormat>Προβολή στην οθόνη (4:3)</PresentationFormat>
  <Paragraphs>203</Paragraphs>
  <Slides>44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Δικαιοσύνη</vt:lpstr>
      <vt:lpstr>Παρουσίαση του PowerPoint</vt:lpstr>
      <vt:lpstr>  PROJECT MANAGEMENT FOR CROSS-CULTURAL EXCHANGE PROJECTS IN EUROPE </vt:lpstr>
      <vt:lpstr>ΓΕΝΙΚΕΣ ΠΛΗΡΟΦΟΡΙΕΣ ΓΙΑ ΤΟ ΣΕΜΙΝΑΡΙΟ (1) </vt:lpstr>
      <vt:lpstr>ΓΕΝΙΚΕΣ ΠΛΗΡΟΦΟΡΙΕΣ ΓΙΑ ΤΟ ΣΕΜΙΝΑΡΙΟ (2)</vt:lpstr>
      <vt:lpstr>ΜΕΡΟΣ 1ο </vt:lpstr>
      <vt:lpstr>ΔΙΕΘΝΗ ΚΑΙ ΕΥΡΩΠΑΪΚΑ ΠΡΟΓΡΑΜΜΑΤΑ ΣΥΝΕΡΓΑΣΙΑΣ</vt:lpstr>
      <vt:lpstr>Η ΦΙΛΟΣΟΦΙΑ ΤΩΝ ERASMUS+</vt:lpstr>
      <vt:lpstr>ΣΤΟΧΟΙ ΤΗΣ ΕΥΡΩΠΗΣ</vt:lpstr>
      <vt:lpstr>ΛΕΞΕΙΣ-ΚΛΕΙΔΙΑ ΓΙΑ ΤΗΝ ΑΝΑΖΗΤΗΣΗ ΛΥΣΕΩΝ </vt:lpstr>
      <vt:lpstr>              </vt:lpstr>
      <vt:lpstr>ΑΝΤΙΚΕΙΜΕΝΙΚΟΙ ΣΤΟΧΟΙ</vt:lpstr>
      <vt:lpstr>ΣΗΜΑΝΤΙΚΑ ΧΑΡΑΚΤΗΡΙΣΤΙΚΑ ΤΩΝ ΠΡΟΓΡΑΜΜΑΤΩΝ ERASMUS+</vt:lpstr>
      <vt:lpstr>        ΤΑ ΠΕΔΙΑ KAI OI ΒΑΣΙΚΕΣ ΔΡΑΣΕΙΣ ΤΟΥ  ΕRASMUS+ </vt:lpstr>
      <vt:lpstr>ΧΑΡΑΚΤΗΡΑΣ ΚΑΘΕ ΒΑΣΙΚΗΣ ΔΡΑΣΗΣ</vt:lpstr>
      <vt:lpstr>ΚΡΙΣΙΜΑ ΘΕΜΑΤΑ ΠΟΥ ΑΦΟΡΟΥΝ ΤΑ ERASMUS+ ΚΑ1 και ΚΑ2                 </vt:lpstr>
      <vt:lpstr>ΒΑΣΙΚΗ ΔΡΑΣΗ 1-KEY ACTION 1 (ΚΑ1)</vt:lpstr>
      <vt:lpstr>ΒΑΣΙΚΗ ΔΡΑΣΗ 2 –KEY ACTION 2- KA2</vt:lpstr>
      <vt:lpstr>ΤΥΠΟΙ ΣΤΡΑΤΗΓΙΚΩΝ ΣΥΜΠΡΑΞΕΩΝ ΚΑ2</vt:lpstr>
      <vt:lpstr>ΚΡΙΣΙΜΑ ΘΕΜΑΤΑ ΠΟΥ ΑΦΟΡΟΥΝ ΤΑ ERASMUS+ ΚΑ2 </vt:lpstr>
      <vt:lpstr>ΤΑ ΘΕΜΑΤΑ</vt:lpstr>
      <vt:lpstr>  ΤΙ ΠΡΕΠΕΙ ΝΑ ΠΕΡΙΛΑΜΒΑΝΕΙ ΜΙΑ ΚΑΛΗ ΑΙΤΗΣΗ;</vt:lpstr>
      <vt:lpstr>ΚΡΙΤΗΡΙΑ ΒΑΘΜΟΛΟΓΗΣΗΣ ΑΙΤΗΣΕΩΝ ΚΑ1</vt:lpstr>
      <vt:lpstr> ΚΡΙΤΗΡΙΑ ΒΑΘΜΟΛΟΓΗΣΗΣ ΑΙΤΗΣΕΩΝ ΚΑ2</vt:lpstr>
      <vt:lpstr>ΜΕΡΟΣ 2ο </vt:lpstr>
      <vt:lpstr>Οι δραστηριότητες που υλοποιήθηκαν κατά την εβδομάδα της επιμόρφωσης μας από τους καθοδηγητές και επιμορφωτές που συνεργάζονταν με το Ινστιτούτο ifel στο Πόρτο της Πορτογαλίας στόχευαν στα εξής: </vt:lpstr>
      <vt:lpstr>Παρουσίαση του PowerPoint</vt:lpstr>
      <vt:lpstr>Οι συμμετέχοντες εκπαιδευτικοί κλήθηκαν να προβληματιστούν εποικοδομητικά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Δραστηριότητες</vt:lpstr>
      <vt:lpstr>Παρουσίαση του PowerPoint</vt:lpstr>
      <vt:lpstr>Παρουσίαση του PowerPoint</vt:lpstr>
      <vt:lpstr>Παρουσίαση του PowerPoint</vt:lpstr>
      <vt:lpstr>Παρουσίαση του PowerPoint</vt:lpstr>
      <vt:lpstr>Ενεργοποίηση της αναγνωρισιμότητας του «άλλου», του διαφορετικού</vt:lpstr>
      <vt:lpstr>Παρουσίαση του PowerPoint</vt:lpstr>
      <vt:lpstr>Ασκήσεις Αξιών</vt:lpstr>
      <vt:lpstr>Ευαισθητοποίηση και μεγαλύτερη κατανόηση της πολιτισμικής διαφοράς</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 FOR CROSS-CULTURAL EXCHANGE PROJECTS IN EUROPE</dc:title>
  <dc:creator>Anastasia Grigoriadou</dc:creator>
  <cp:lastModifiedBy>user</cp:lastModifiedBy>
  <cp:revision>79</cp:revision>
  <dcterms:created xsi:type="dcterms:W3CDTF">2016-11-04T16:43:47Z</dcterms:created>
  <dcterms:modified xsi:type="dcterms:W3CDTF">2017-05-15T09:52:18Z</dcterms:modified>
</cp:coreProperties>
</file>