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4"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dirty="0"/>
              <a:pPr/>
              <a:t>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dirty="0"/>
              <a:pPr/>
              <a:t>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2/17/2019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dirty="0"/>
              <a:pPr/>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dirty="0"/>
              <a:pPr/>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2/17/2019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0322" y="2742465"/>
            <a:ext cx="8144134" cy="1373070"/>
          </a:xfrm>
        </p:spPr>
        <p:txBody>
          <a:bodyPr/>
          <a:lstStyle/>
          <a:p>
            <a:r>
              <a:rPr lang="en-US" sz="4400" dirty="0"/>
              <a:t>COPYRIGHT &amp; PATENTSHIP IN GREECE</a:t>
            </a:r>
            <a:endParaRPr lang="el-GR" sz="4400" dirty="0"/>
          </a:p>
        </p:txBody>
      </p:sp>
      <p:sp>
        <p:nvSpPr>
          <p:cNvPr id="3" name="2 - Υπότιτλος"/>
          <p:cNvSpPr>
            <a:spLocks noGrp="1"/>
          </p:cNvSpPr>
          <p:nvPr>
            <p:ph type="subTitle" idx="1"/>
          </p:nvPr>
        </p:nvSpPr>
        <p:spPr>
          <a:xfrm>
            <a:off x="680322" y="4282831"/>
            <a:ext cx="8144134" cy="2463961"/>
          </a:xfrm>
        </p:spPr>
        <p:txBody>
          <a:bodyPr>
            <a:normAutofit/>
          </a:bodyPr>
          <a:lstStyle/>
          <a:p>
            <a:r>
              <a:rPr lang="en-US" sz="1600" dirty="0" err="1" smtClean="0"/>
              <a:t>Oikonomou-Petrovits</a:t>
            </a:r>
            <a:r>
              <a:rPr lang="en-US" sz="1600" dirty="0" smtClean="0"/>
              <a:t>, </a:t>
            </a:r>
            <a:r>
              <a:rPr lang="en-US" sz="1600" dirty="0" err="1" smtClean="0"/>
              <a:t>Dimitra</a:t>
            </a:r>
            <a:endParaRPr lang="en-US" sz="1600" dirty="0" smtClean="0"/>
          </a:p>
          <a:p>
            <a:r>
              <a:rPr lang="en-US" sz="1600" dirty="0" err="1" smtClean="0"/>
              <a:t>Koutsikakis</a:t>
            </a:r>
            <a:r>
              <a:rPr lang="en-US" sz="1600" dirty="0" smtClean="0"/>
              <a:t>, </a:t>
            </a:r>
            <a:r>
              <a:rPr lang="en-US" sz="1600" dirty="0" err="1" smtClean="0"/>
              <a:t>Dimitrios</a:t>
            </a:r>
            <a:endParaRPr lang="en-US" sz="1600" dirty="0" smtClean="0"/>
          </a:p>
          <a:p>
            <a:r>
              <a:rPr lang="en-US" sz="1600" dirty="0" err="1" smtClean="0"/>
              <a:t>Mavrogiannidi</a:t>
            </a:r>
            <a:r>
              <a:rPr lang="en-US" sz="1600" dirty="0" smtClean="0"/>
              <a:t>, </a:t>
            </a:r>
            <a:r>
              <a:rPr lang="en-US" sz="1600" dirty="0" err="1" smtClean="0"/>
              <a:t>Thelia</a:t>
            </a:r>
            <a:endParaRPr lang="en-US" sz="1600" dirty="0" smtClean="0"/>
          </a:p>
          <a:p>
            <a:r>
              <a:rPr lang="en-US" sz="1600" dirty="0" err="1" smtClean="0"/>
              <a:t>Tsamopoulou</a:t>
            </a:r>
            <a:r>
              <a:rPr lang="en-US" sz="1600" dirty="0" smtClean="0"/>
              <a:t>, Antonia</a:t>
            </a:r>
            <a:endParaRPr lang="el-GR" sz="1600"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9718782" y="2652828"/>
            <a:ext cx="1747179" cy="1552343"/>
          </a:xfrm>
          <a:prstGeom prst="rect">
            <a:avLst/>
          </a:prstGeom>
          <a:noFill/>
          <a:ln w="9525">
            <a:noFill/>
            <a:miter lim="800000"/>
            <a:headEnd/>
            <a:tailEnd/>
          </a:ln>
        </p:spPr>
      </p:pic>
      <p:sp>
        <p:nvSpPr>
          <p:cNvPr id="5" name="Υπότιτλος 2"/>
          <p:cNvSpPr txBox="1">
            <a:spLocks/>
          </p:cNvSpPr>
          <p:nvPr/>
        </p:nvSpPr>
        <p:spPr>
          <a:xfrm>
            <a:off x="680322" y="893156"/>
            <a:ext cx="8144134" cy="1117687"/>
          </a:xfrm>
          <a:prstGeom prst="rect">
            <a:avLst/>
          </a:prstGeom>
        </p:spPr>
        <p:txBody>
          <a:bodyPr vert="horz" lIns="91440" tIns="45720" rIns="91440" bIns="45720" rtlCol="0">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1</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st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Experimental High School of Thessaloniki </a:t>
            </a: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Manolis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Andronikos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Erasmus KA2</a:t>
            </a:r>
            <a:r>
              <a:rPr kumimoji="0" lang="el-GR"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1" u="none" strike="noStrike" kern="1200" cap="none" spc="0" normalizeH="0" baseline="0" noProof="0" dirty="0" smtClean="0">
                <a:ln>
                  <a:noFill/>
                </a:ln>
                <a:solidFill>
                  <a:schemeClr val="tx1"/>
                </a:solidFill>
                <a:effectLst/>
                <a:uLnTx/>
                <a:uFillTx/>
                <a:latin typeface="+mn-lt"/>
                <a:ea typeface="+mn-ea"/>
                <a:cs typeface="+mn-cs"/>
              </a:rPr>
              <a:t>Inventors and Innovators: our heritage and our future</a:t>
            </a:r>
            <a:endParaRPr kumimoji="0" lang="el-GR" sz="2000" b="0" i="1"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C:\Users\user\Desktop\ΕΥΡΩΠΑΪΚΑ ΠΡΟΓΡΑΜΜΑΤΑ\IKY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6596" y="4689128"/>
            <a:ext cx="971550" cy="8667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user\Desktop\ΕΥΡΩΠΑΪΚΑ ΠΡΟΓΡΑΜΜΑΤΑ\ΠΡΟΤΑΣΗ ΚΡΟΑΤΙΑΣ ERASMUS+\logo of our projec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6486" y="309850"/>
            <a:ext cx="1800948" cy="211128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0" y="646356"/>
            <a:ext cx="3571875" cy="719138"/>
          </a:xfrm>
          <a:prstGeom prst="rect">
            <a:avLst/>
          </a:prstGeom>
        </p:spPr>
      </p:pic>
    </p:spTree>
    <p:extLst>
      <p:ext uri="{BB962C8B-B14F-4D97-AF65-F5344CB8AC3E}">
        <p14:creationId xmlns:p14="http://schemas.microsoft.com/office/powerpoint/2010/main" val="2489119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PATENTSHIP </a:t>
            </a:r>
            <a:endParaRPr lang="el-GR" dirty="0"/>
          </a:p>
        </p:txBody>
      </p:sp>
      <p:sp>
        <p:nvSpPr>
          <p:cNvPr id="3" name="Θέση περιεχομένου 2"/>
          <p:cNvSpPr>
            <a:spLocks noGrp="1"/>
          </p:cNvSpPr>
          <p:nvPr>
            <p:ph idx="1"/>
          </p:nvPr>
        </p:nvSpPr>
        <p:spPr/>
        <p:txBody>
          <a:bodyPr/>
          <a:lstStyle/>
          <a:p>
            <a:r>
              <a:rPr lang="en-US"/>
              <a:t>The </a:t>
            </a:r>
            <a:r>
              <a:rPr lang="en-US" b="1"/>
              <a:t>Hellenic Industrial Property Organisation </a:t>
            </a:r>
            <a:r>
              <a:rPr lang="en-US"/>
              <a:t>is the only legally qualified institution for the protection of inventions and industrial designs. It also provides technological information from worldwide patent databases. </a:t>
            </a:r>
            <a:endParaRPr lang="el-GR"/>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2934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PATENTSHIP </a:t>
            </a:r>
            <a:endParaRPr lang="el-GR" dirty="0"/>
          </a:p>
        </p:txBody>
      </p:sp>
      <p:sp>
        <p:nvSpPr>
          <p:cNvPr id="3" name="Θέση περιεχομένου 2"/>
          <p:cNvSpPr>
            <a:spLocks noGrp="1"/>
          </p:cNvSpPr>
          <p:nvPr>
            <p:ph idx="1"/>
          </p:nvPr>
        </p:nvSpPr>
        <p:spPr/>
        <p:txBody>
          <a:bodyPr/>
          <a:lstStyle/>
          <a:p>
            <a:r>
              <a:rPr lang="en-US"/>
              <a:t>A Patent is a title of protection </a:t>
            </a:r>
            <a:r>
              <a:rPr lang="en-US" b="1"/>
              <a:t>valid for 20 years </a:t>
            </a:r>
            <a:r>
              <a:rPr lang="en-US"/>
              <a:t>issued to the proprietor for an invention which is new, involves an inventive step and is capable of industrial application. </a:t>
            </a:r>
            <a:endParaRPr lang="en-US" smtClean="0"/>
          </a:p>
          <a:p>
            <a:endParaRPr lang="en-US"/>
          </a:p>
          <a:p>
            <a:r>
              <a:rPr lang="en-US"/>
              <a:t>These inventions may either be </a:t>
            </a:r>
            <a:r>
              <a:rPr lang="en-US" b="1"/>
              <a:t>products</a:t>
            </a:r>
            <a:r>
              <a:rPr lang="en-US"/>
              <a:t>, </a:t>
            </a:r>
            <a:r>
              <a:rPr lang="en-US" b="1"/>
              <a:t>product manufacturing methods</a:t>
            </a:r>
            <a:r>
              <a:rPr lang="en-US"/>
              <a:t> or </a:t>
            </a:r>
            <a:r>
              <a:rPr lang="en-US" b="1"/>
              <a:t>industrial applications</a:t>
            </a:r>
            <a:r>
              <a:rPr lang="en-US"/>
              <a:t>. </a:t>
            </a:r>
            <a:endParaRPr lang="el-GR"/>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165021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PATENTSHIP </a:t>
            </a:r>
            <a:endParaRPr lang="el-GR" dirty="0"/>
          </a:p>
        </p:txBody>
      </p:sp>
      <p:sp>
        <p:nvSpPr>
          <p:cNvPr id="3" name="Θέση περιεχομένου 2"/>
          <p:cNvSpPr>
            <a:spLocks noGrp="1"/>
          </p:cNvSpPr>
          <p:nvPr>
            <p:ph idx="1"/>
          </p:nvPr>
        </p:nvSpPr>
        <p:spPr/>
        <p:txBody>
          <a:bodyPr/>
          <a:lstStyle/>
          <a:p>
            <a:r>
              <a:rPr lang="en-US" b="1" smtClean="0"/>
              <a:t>Criteria for granting a patent:</a:t>
            </a:r>
          </a:p>
          <a:p>
            <a:r>
              <a:rPr lang="en-US" smtClean="0"/>
              <a:t>A) It must be </a:t>
            </a:r>
            <a:r>
              <a:rPr lang="en-US" b="1" i="1" smtClean="0"/>
              <a:t>new, </a:t>
            </a:r>
            <a:r>
              <a:rPr lang="en-US" smtClean="0"/>
              <a:t>that is it must fall </a:t>
            </a:r>
            <a:r>
              <a:rPr lang="en-US"/>
              <a:t>outside of the existing </a:t>
            </a:r>
            <a:r>
              <a:rPr lang="en-US" i="1"/>
              <a:t>state of the art</a:t>
            </a:r>
            <a:r>
              <a:rPr lang="en-US"/>
              <a:t>. </a:t>
            </a:r>
            <a:endParaRPr lang="en-US" smtClean="0"/>
          </a:p>
          <a:p>
            <a:r>
              <a:rPr lang="en-US"/>
              <a:t>T</a:t>
            </a:r>
            <a:r>
              <a:rPr lang="en-US" smtClean="0"/>
              <a:t>he </a:t>
            </a:r>
            <a:r>
              <a:rPr lang="en-US"/>
              <a:t>state of the art includes everything which is known anywhere in the world from written or oral description or in any other manner by any person before the filing date of the patent application (or the priority date claimed by the applicant). </a:t>
            </a:r>
          </a:p>
          <a:p>
            <a:endParaRPr lang="el-GR" b="1"/>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3214943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PATENTSHIP </a:t>
            </a:r>
            <a:endParaRPr lang="el-GR" dirty="0"/>
          </a:p>
        </p:txBody>
      </p:sp>
      <p:sp>
        <p:nvSpPr>
          <p:cNvPr id="3" name="Θέση περιεχομένου 2"/>
          <p:cNvSpPr>
            <a:spLocks noGrp="1"/>
          </p:cNvSpPr>
          <p:nvPr>
            <p:ph idx="1"/>
          </p:nvPr>
        </p:nvSpPr>
        <p:spPr/>
        <p:txBody>
          <a:bodyPr>
            <a:normAutofit lnSpcReduction="10000"/>
          </a:bodyPr>
          <a:lstStyle/>
          <a:p>
            <a:r>
              <a:rPr lang="en-US" b="1" smtClean="0"/>
              <a:t>2 exceptions: </a:t>
            </a:r>
          </a:p>
          <a:p>
            <a:endParaRPr lang="en-US" b="1" smtClean="0"/>
          </a:p>
          <a:p>
            <a:pPr lvl="1"/>
            <a:r>
              <a:rPr lang="en-US" sz="2400"/>
              <a:t>The invention was disclosed </a:t>
            </a:r>
            <a:r>
              <a:rPr lang="en-US" sz="2400" b="1"/>
              <a:t>within a period of 6 months </a:t>
            </a:r>
            <a:r>
              <a:rPr lang="en-US" sz="2400"/>
              <a:t>before the patent application filing date and there was abusive conduct detrimental to the applicant or his assigns</a:t>
            </a:r>
            <a:r>
              <a:rPr lang="en-US" sz="2400" smtClean="0"/>
              <a:t>.</a:t>
            </a:r>
          </a:p>
          <a:p>
            <a:pPr lvl="1"/>
            <a:r>
              <a:rPr lang="en-US" sz="2400"/>
              <a:t>The invention was disclosed </a:t>
            </a:r>
            <a:r>
              <a:rPr lang="en-US" sz="2400" b="1"/>
              <a:t>within the 6 months </a:t>
            </a:r>
            <a:r>
              <a:rPr lang="en-US" sz="2400"/>
              <a:t>before the patent application filing date by the inventor or his assigns by presenting it at an officially recognised exposition within the meaning of the International Expositions Convention (Paris Convention of 22nd November 1928).</a:t>
            </a:r>
          </a:p>
          <a:p>
            <a:endParaRPr lang="el-GR" b="1"/>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394459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PATENTSHIP</a:t>
            </a:r>
            <a:endParaRPr lang="el-GR"/>
          </a:p>
        </p:txBody>
      </p:sp>
      <p:sp>
        <p:nvSpPr>
          <p:cNvPr id="3" name="Content Placeholder 2"/>
          <p:cNvSpPr>
            <a:spLocks noGrp="1"/>
          </p:cNvSpPr>
          <p:nvPr>
            <p:ph idx="1"/>
          </p:nvPr>
        </p:nvSpPr>
        <p:spPr/>
        <p:txBody>
          <a:bodyPr/>
          <a:lstStyle/>
          <a:p>
            <a:r>
              <a:rPr lang="en-US"/>
              <a:t>B) It is considered as involving an </a:t>
            </a:r>
            <a:r>
              <a:rPr lang="en-US" b="1"/>
              <a:t>inventive step </a:t>
            </a:r>
            <a:r>
              <a:rPr lang="en-US" smtClean="0"/>
              <a:t>that is, </a:t>
            </a:r>
            <a:r>
              <a:rPr lang="en-US"/>
              <a:t>in an expert’s opinion, it is not based on the existing state of the art in any obvious manner</a:t>
            </a:r>
            <a:r>
              <a:rPr lang="en-US" smtClean="0"/>
              <a:t>.</a:t>
            </a:r>
          </a:p>
          <a:p>
            <a:endParaRPr lang="en-US"/>
          </a:p>
          <a:p>
            <a:r>
              <a:rPr lang="en-US"/>
              <a:t>C) It is </a:t>
            </a:r>
            <a:r>
              <a:rPr lang="en-US" b="1"/>
              <a:t>capable of industrial application </a:t>
            </a:r>
            <a:r>
              <a:rPr lang="en-US"/>
              <a:t>where it can be produced and used in any field of industrial </a:t>
            </a:r>
            <a:r>
              <a:rPr lang="en-US" smtClean="0"/>
              <a:t>activity.</a:t>
            </a:r>
            <a:endParaRPr lang="el-GR"/>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1813804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PATENTSHIP</a:t>
            </a:r>
            <a:endParaRPr lang="el-GR"/>
          </a:p>
        </p:txBody>
      </p:sp>
      <p:sp>
        <p:nvSpPr>
          <p:cNvPr id="3" name="Content Placeholder 2"/>
          <p:cNvSpPr>
            <a:spLocks noGrp="1"/>
          </p:cNvSpPr>
          <p:nvPr>
            <p:ph idx="1"/>
          </p:nvPr>
        </p:nvSpPr>
        <p:spPr/>
        <p:txBody>
          <a:bodyPr>
            <a:normAutofit lnSpcReduction="10000"/>
          </a:bodyPr>
          <a:lstStyle/>
          <a:p>
            <a:r>
              <a:rPr lang="en-US" smtClean="0"/>
              <a:t>A patent is NOT granted in cases such as: </a:t>
            </a:r>
          </a:p>
          <a:p>
            <a:endParaRPr lang="el-GR"/>
          </a:p>
          <a:p>
            <a:r>
              <a:rPr lang="en-US"/>
              <a:t>Discoveries, scientific theories and mathematical methods. </a:t>
            </a:r>
          </a:p>
          <a:p>
            <a:endParaRPr lang="el-GR"/>
          </a:p>
          <a:p>
            <a:r>
              <a:rPr lang="en-US"/>
              <a:t>Surgical methods and courses of treatment for the human body or animals’ </a:t>
            </a:r>
          </a:p>
          <a:p>
            <a:endParaRPr lang="el-GR"/>
          </a:p>
          <a:p>
            <a:r>
              <a:rPr lang="en-US"/>
              <a:t>Plant varieties, animal species or biological methods for reproducing plants or animals. </a:t>
            </a:r>
          </a:p>
          <a:p>
            <a:endParaRPr lang="el-GR"/>
          </a:p>
          <a:p>
            <a:endParaRPr lang="el-GR"/>
          </a:p>
          <a:p>
            <a:endParaRPr lang="en-US"/>
          </a:p>
          <a:p>
            <a:endParaRPr lang="el-GR"/>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158397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PATENTSHIP</a:t>
            </a:r>
            <a:endParaRPr lang="el-GR"/>
          </a:p>
        </p:txBody>
      </p:sp>
      <p:sp>
        <p:nvSpPr>
          <p:cNvPr id="3" name="Content Placeholder 2"/>
          <p:cNvSpPr>
            <a:spLocks noGrp="1"/>
          </p:cNvSpPr>
          <p:nvPr>
            <p:ph idx="1"/>
          </p:nvPr>
        </p:nvSpPr>
        <p:spPr/>
        <p:txBody>
          <a:bodyPr/>
          <a:lstStyle/>
          <a:p>
            <a:r>
              <a:rPr lang="en-US"/>
              <a:t>Works of art / literature, etc. </a:t>
            </a:r>
          </a:p>
          <a:p>
            <a:endParaRPr lang="el-GR"/>
          </a:p>
          <a:p>
            <a:r>
              <a:rPr lang="en-US"/>
              <a:t>Computer programs </a:t>
            </a:r>
            <a:endParaRPr lang="en-US" smtClean="0"/>
          </a:p>
          <a:p>
            <a:endParaRPr lang="en-US"/>
          </a:p>
          <a:p>
            <a:r>
              <a:rPr lang="en-US" smtClean="0"/>
              <a:t>Inventions </a:t>
            </a:r>
            <a:r>
              <a:rPr lang="en-US"/>
              <a:t>whose publication or application is contrary to public order or morals. </a:t>
            </a:r>
          </a:p>
          <a:p>
            <a:endParaRPr lang="el-GR"/>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175708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n-US" sz="3600" dirty="0" smtClean="0"/>
              <a:t>THANK YOU FOR YOUR ATTENTION!</a:t>
            </a:r>
          </a:p>
          <a:p>
            <a:endParaRPr lang="en-US" dirty="0"/>
          </a:p>
          <a:p>
            <a:r>
              <a:rPr lang="en-US" dirty="0" err="1" smtClean="0"/>
              <a:t>Thelia</a:t>
            </a:r>
            <a:r>
              <a:rPr lang="en-US" dirty="0" smtClean="0"/>
              <a:t> </a:t>
            </a:r>
            <a:r>
              <a:rPr lang="en-US" dirty="0" err="1" smtClean="0"/>
              <a:t>Mavrogiannidi</a:t>
            </a:r>
            <a:endParaRPr lang="en-US" dirty="0" smtClean="0"/>
          </a:p>
          <a:p>
            <a:r>
              <a:rPr lang="en-US" dirty="0" smtClean="0"/>
              <a:t>Dimitra </a:t>
            </a:r>
            <a:r>
              <a:rPr lang="en-US" dirty="0" err="1" smtClean="0"/>
              <a:t>Oikonomou</a:t>
            </a:r>
            <a:r>
              <a:rPr lang="en-US" dirty="0" smtClean="0"/>
              <a:t> </a:t>
            </a:r>
            <a:r>
              <a:rPr lang="en-US" dirty="0" err="1" smtClean="0"/>
              <a:t>Petrovic</a:t>
            </a:r>
            <a:endParaRPr lang="en-US" dirty="0" smtClean="0"/>
          </a:p>
          <a:p>
            <a:r>
              <a:rPr lang="en-US" dirty="0" err="1" smtClean="0"/>
              <a:t>Dimitrios</a:t>
            </a:r>
            <a:r>
              <a:rPr lang="en-US" dirty="0" smtClean="0"/>
              <a:t> </a:t>
            </a:r>
            <a:r>
              <a:rPr lang="en-US" dirty="0" err="1" smtClean="0"/>
              <a:t>Koutsikakis</a:t>
            </a:r>
            <a:endParaRPr lang="en-US" dirty="0" smtClean="0"/>
          </a:p>
          <a:p>
            <a:r>
              <a:rPr lang="en-US" dirty="0" smtClean="0"/>
              <a:t>Antonia </a:t>
            </a:r>
            <a:r>
              <a:rPr lang="en-US" dirty="0" err="1" smtClean="0"/>
              <a:t>Tsamopoulou</a:t>
            </a:r>
            <a:endParaRPr lang="en-US" dirty="0" smtClean="0"/>
          </a:p>
          <a:p>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pic>
        <p:nvPicPr>
          <p:cNvPr id="5" name="Picture 2" descr="ÎÏÎ¿ÏÎ­Î»ÎµÏÎ¼Î± ÎµÎ¹ÎºÏÎ½Î±Ï Î³Î¹Î± the end"/>
          <p:cNvPicPr>
            <a:picLocks noChangeAspect="1" noChangeArrowheads="1"/>
          </p:cNvPicPr>
          <p:nvPr/>
        </p:nvPicPr>
        <p:blipFill>
          <a:blip r:embed="rId3"/>
          <a:srcRect/>
          <a:stretch>
            <a:fillRect/>
          </a:stretch>
        </p:blipFill>
        <p:spPr bwMode="auto">
          <a:xfrm>
            <a:off x="0" y="2050"/>
            <a:ext cx="12192000" cy="6855950"/>
          </a:xfrm>
          <a:prstGeom prst="rect">
            <a:avLst/>
          </a:prstGeom>
          <a:noFill/>
        </p:spPr>
      </p:pic>
    </p:spTree>
    <p:extLst>
      <p:ext uri="{BB962C8B-B14F-4D97-AF65-F5344CB8AC3E}">
        <p14:creationId xmlns:p14="http://schemas.microsoft.com/office/powerpoint/2010/main" val="17763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COPYRIGHT – What can we protect ?</a:t>
            </a:r>
            <a:endParaRPr lang="el-GR"/>
          </a:p>
        </p:txBody>
      </p:sp>
      <p:sp>
        <p:nvSpPr>
          <p:cNvPr id="3" name="Θέση περιεχομένου 2"/>
          <p:cNvSpPr>
            <a:spLocks noGrp="1"/>
          </p:cNvSpPr>
          <p:nvPr>
            <p:ph idx="1"/>
          </p:nvPr>
        </p:nvSpPr>
        <p:spPr/>
        <p:txBody>
          <a:bodyPr>
            <a:normAutofit fontScale="92500" lnSpcReduction="10000"/>
          </a:bodyPr>
          <a:lstStyle/>
          <a:p>
            <a:r>
              <a:rPr lang="en-US" dirty="0"/>
              <a:t>Copyright protects all original intellectual literary, artistic or scientific creations, expressed in any form, and </a:t>
            </a:r>
            <a:r>
              <a:rPr lang="en-US" dirty="0" smtClean="0"/>
              <a:t>especially:</a:t>
            </a:r>
          </a:p>
          <a:p>
            <a:r>
              <a:rPr lang="en-US" dirty="0"/>
              <a:t>written or oral </a:t>
            </a:r>
            <a:r>
              <a:rPr lang="en-US" dirty="0" smtClean="0"/>
              <a:t>texts</a:t>
            </a:r>
          </a:p>
          <a:p>
            <a:r>
              <a:rPr lang="en-US" dirty="0" smtClean="0"/>
              <a:t> </a:t>
            </a:r>
            <a:r>
              <a:rPr lang="en-US" dirty="0"/>
              <a:t>musical </a:t>
            </a:r>
            <a:r>
              <a:rPr lang="en-US" dirty="0" smtClean="0"/>
              <a:t>compositions with </a:t>
            </a:r>
            <a:r>
              <a:rPr lang="en-US" dirty="0"/>
              <a:t>or without </a:t>
            </a:r>
            <a:r>
              <a:rPr lang="en-US" dirty="0" smtClean="0"/>
              <a:t>text</a:t>
            </a:r>
          </a:p>
          <a:p>
            <a:r>
              <a:rPr lang="en-US" dirty="0" smtClean="0"/>
              <a:t> </a:t>
            </a:r>
            <a:r>
              <a:rPr lang="en-US" dirty="0"/>
              <a:t>theatrical </a:t>
            </a:r>
            <a:r>
              <a:rPr lang="en-US" dirty="0" smtClean="0"/>
              <a:t>plays </a:t>
            </a:r>
            <a:r>
              <a:rPr lang="en-US" dirty="0"/>
              <a:t>with or without </a:t>
            </a:r>
            <a:r>
              <a:rPr lang="en-US" dirty="0" smtClean="0"/>
              <a:t>music</a:t>
            </a:r>
          </a:p>
          <a:p>
            <a:r>
              <a:rPr lang="en-US" dirty="0" smtClean="0"/>
              <a:t> </a:t>
            </a:r>
            <a:r>
              <a:rPr lang="en-US" dirty="0"/>
              <a:t>choreographies and </a:t>
            </a:r>
            <a:r>
              <a:rPr lang="en-US" dirty="0" smtClean="0"/>
              <a:t>pantomimes</a:t>
            </a:r>
          </a:p>
          <a:p>
            <a:r>
              <a:rPr lang="en-US" dirty="0" smtClean="0"/>
              <a:t> </a:t>
            </a:r>
            <a:r>
              <a:rPr lang="en-US" dirty="0"/>
              <a:t>audiovisual </a:t>
            </a:r>
            <a:r>
              <a:rPr lang="en-US" dirty="0" smtClean="0"/>
              <a:t>works</a:t>
            </a:r>
          </a:p>
          <a:p>
            <a:r>
              <a:rPr lang="en-US" dirty="0" smtClean="0"/>
              <a:t> </a:t>
            </a:r>
            <a:r>
              <a:rPr lang="en-US" dirty="0"/>
              <a:t>fine art </a:t>
            </a:r>
            <a:r>
              <a:rPr lang="en-US" dirty="0" smtClean="0"/>
              <a:t>works </a:t>
            </a:r>
            <a:r>
              <a:rPr lang="en-US" dirty="0" err="1" smtClean="0"/>
              <a:t>etc</a:t>
            </a:r>
            <a:endParaRPr lang="en-US" dirty="0" smtClean="0"/>
          </a:p>
          <a:p>
            <a:r>
              <a:rPr lang="en-US" dirty="0"/>
              <a:t>Computer </a:t>
            </a:r>
            <a:r>
              <a:rPr lang="en-US" dirty="0" smtClean="0"/>
              <a:t>programs and databases etc.</a:t>
            </a:r>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366877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n-US" dirty="0" smtClean="0"/>
              <a:t>No </a:t>
            </a:r>
            <a:r>
              <a:rPr lang="en-US" dirty="0"/>
              <a:t>formal procedure or the collaboration of a governmental or non-governmental ​service ​is required for the recognition of author’s rights on a work, as ​it ​is the case for the acquisition of rights on other intangible assets (e.g. registering a trademark).</a:t>
            </a:r>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83937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0321" y="962233"/>
            <a:ext cx="9613861" cy="1080938"/>
          </a:xfrm>
        </p:spPr>
        <p:txBody>
          <a:bodyPr>
            <a:normAutofit fontScale="90000"/>
          </a:bodyPr>
          <a:lstStyle/>
          <a:p>
            <a:r>
              <a:rPr lang="en-US" dirty="0"/>
              <a:t>Ways </a:t>
            </a:r>
            <a:r>
              <a:rPr lang="en-US" dirty="0" smtClean="0"/>
              <a:t>to </a:t>
            </a:r>
            <a:r>
              <a:rPr lang="en-US" dirty="0"/>
              <a:t>secure the author and to make sure that there is an element ​of proof of </a:t>
            </a:r>
            <a:r>
              <a:rPr lang="en-US" dirty="0" smtClean="0"/>
              <a:t>paternity</a:t>
            </a:r>
            <a:r>
              <a:rPr lang="en-US" dirty="0"/>
              <a:t/>
            </a:r>
            <a:br>
              <a:rPr lang="en-US" dirty="0"/>
            </a:br>
            <a:endParaRPr lang="el-GR" dirty="0"/>
          </a:p>
        </p:txBody>
      </p:sp>
      <p:sp>
        <p:nvSpPr>
          <p:cNvPr id="3" name="Θέση περιεχομένου 2"/>
          <p:cNvSpPr>
            <a:spLocks noGrp="1"/>
          </p:cNvSpPr>
          <p:nvPr>
            <p:ph idx="1"/>
          </p:nvPr>
        </p:nvSpPr>
        <p:spPr/>
        <p:txBody>
          <a:bodyPr>
            <a:normAutofit/>
          </a:bodyPr>
          <a:lstStyle/>
          <a:p>
            <a:r>
              <a:rPr lang="en-US" b="1" dirty="0" smtClean="0"/>
              <a:t>deposit </a:t>
            </a:r>
            <a:r>
              <a:rPr lang="en-US" b="1" dirty="0"/>
              <a:t>of the ​Intellectual ​work to a </a:t>
            </a:r>
            <a:r>
              <a:rPr lang="en-US" b="1" dirty="0" smtClean="0"/>
              <a:t>notary </a:t>
            </a:r>
            <a:r>
              <a:rPr lang="en-US" dirty="0" smtClean="0">
                <a:latin typeface="Times New Roman" panose="02020603050405020304" pitchFamily="18" charset="0"/>
                <a:cs typeface="Times New Roman" panose="02020603050405020304" pitchFamily="18" charset="0"/>
              </a:rPr>
              <a:t>→ </a:t>
            </a:r>
            <a:r>
              <a:rPr lang="en-US" dirty="0"/>
              <a:t>provides ​a rebuttable presumption confirming the date, which can be evaluated by Court in the event of legal proceedings on the violation of the rights on that work.</a:t>
            </a:r>
            <a:r>
              <a:rPr lang="en-US" dirty="0" smtClean="0"/>
              <a:t>​</a:t>
            </a:r>
          </a:p>
          <a:p>
            <a:r>
              <a:rPr lang="en-US" b="1" dirty="0"/>
              <a:t>postage of a registered letter </a:t>
            </a:r>
            <a:r>
              <a:rPr lang="en-US" dirty="0"/>
              <a:t>whose sender and recipient is the author himself (​or the recipient can be a third person</a:t>
            </a:r>
            <a:r>
              <a:rPr lang="en-US" dirty="0" smtClean="0"/>
              <a:t>)​</a:t>
            </a:r>
            <a:r>
              <a:rPr lang="en-US" dirty="0"/>
              <a:t>. On receiving the letter which contains the work, the author stores it in a safe place and keeps it sealed. In case a dispute about this specific work ever occurs the letter will be unsealed by a judge before ​the Court and will confirm its content.</a:t>
            </a:r>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1399289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Rights that copyright </a:t>
            </a:r>
            <a:r>
              <a:rPr lang="en-US" dirty="0"/>
              <a:t>law </a:t>
            </a:r>
            <a:r>
              <a:rPr lang="en-US" dirty="0" smtClean="0"/>
              <a:t>provides</a:t>
            </a:r>
            <a:endParaRPr lang="el-GR" dirty="0"/>
          </a:p>
        </p:txBody>
      </p:sp>
      <p:sp>
        <p:nvSpPr>
          <p:cNvPr id="3" name="Θέση περιεχομένου 2"/>
          <p:cNvSpPr>
            <a:spLocks noGrp="1"/>
          </p:cNvSpPr>
          <p:nvPr>
            <p:ph idx="1"/>
          </p:nvPr>
        </p:nvSpPr>
        <p:spPr/>
        <p:txBody>
          <a:bodyPr>
            <a:normAutofit/>
          </a:bodyPr>
          <a:lstStyle/>
          <a:p>
            <a:r>
              <a:rPr lang="en-US" dirty="0"/>
              <a:t>The right </a:t>
            </a:r>
            <a:r>
              <a:rPr lang="en-US" b="1" dirty="0"/>
              <a:t>to record the work</a:t>
            </a:r>
            <a:r>
              <a:rPr lang="en-US" dirty="0"/>
              <a:t>, i.e. the right for its first integration onto a data carrier consisting the basis for its further reproduction</a:t>
            </a:r>
          </a:p>
          <a:p>
            <a:r>
              <a:rPr lang="en-US" b="1" dirty="0"/>
              <a:t>Reproduction of the work</a:t>
            </a:r>
            <a:r>
              <a:rPr lang="en-US" dirty="0"/>
              <a:t>, i.e. the production of one or more copies of this work</a:t>
            </a:r>
          </a:p>
          <a:p>
            <a:r>
              <a:rPr lang="en-US" b="1" dirty="0"/>
              <a:t>Translation</a:t>
            </a:r>
          </a:p>
          <a:p>
            <a:r>
              <a:rPr lang="en-US" b="1" dirty="0"/>
              <a:t>Adaptation, customization or other alteration</a:t>
            </a:r>
          </a:p>
          <a:p>
            <a:r>
              <a:rPr lang="en-US" dirty="0"/>
              <a:t>The authority </a:t>
            </a:r>
            <a:r>
              <a:rPr lang="en-US" b="1" dirty="0"/>
              <a:t>to distribute the original work</a:t>
            </a:r>
          </a:p>
          <a:p>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310762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Rights that copyright </a:t>
            </a:r>
            <a:r>
              <a:rPr lang="en-US" dirty="0"/>
              <a:t>law </a:t>
            </a:r>
            <a:r>
              <a:rPr lang="en-US" dirty="0" smtClean="0"/>
              <a:t>provides</a:t>
            </a:r>
            <a:endParaRPr lang="el-GR" dirty="0"/>
          </a:p>
        </p:txBody>
      </p:sp>
      <p:sp>
        <p:nvSpPr>
          <p:cNvPr id="3" name="Θέση περιεχομένου 2"/>
          <p:cNvSpPr>
            <a:spLocks noGrp="1"/>
          </p:cNvSpPr>
          <p:nvPr>
            <p:ph idx="1"/>
          </p:nvPr>
        </p:nvSpPr>
        <p:spPr/>
        <p:txBody>
          <a:bodyPr>
            <a:normAutofit/>
          </a:bodyPr>
          <a:lstStyle/>
          <a:p>
            <a:r>
              <a:rPr lang="en-US" dirty="0"/>
              <a:t>The import of its copies that were produced abroad</a:t>
            </a:r>
          </a:p>
          <a:p>
            <a:r>
              <a:rPr lang="en-US" b="1" dirty="0"/>
              <a:t>Rental and public lending</a:t>
            </a:r>
          </a:p>
          <a:p>
            <a:r>
              <a:rPr lang="en-US" b="1" dirty="0"/>
              <a:t>Public performance</a:t>
            </a:r>
            <a:r>
              <a:rPr lang="en-US" dirty="0"/>
              <a:t>, i.e. any performance that makes the work available to a number of people greater than close family members and immediate social environment</a:t>
            </a:r>
          </a:p>
          <a:p>
            <a:r>
              <a:rPr lang="en-US" b="1" dirty="0"/>
              <a:t>Broadcasting from the radio or television</a:t>
            </a:r>
          </a:p>
          <a:p>
            <a:r>
              <a:rPr lang="en-US" b="1" dirty="0"/>
              <a:t>Cable, wireless or other type of presentation to the public </a:t>
            </a:r>
            <a:r>
              <a:rPr lang="en-US" dirty="0"/>
              <a:t>(broadcasting the work over the Internet)</a:t>
            </a:r>
          </a:p>
          <a:p>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303443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Related rights</a:t>
            </a:r>
            <a:endParaRPr lang="el-GR" dirty="0"/>
          </a:p>
        </p:txBody>
      </p:sp>
      <p:sp>
        <p:nvSpPr>
          <p:cNvPr id="3" name="Θέση περιεχομένου 2"/>
          <p:cNvSpPr>
            <a:spLocks noGrp="1"/>
          </p:cNvSpPr>
          <p:nvPr>
            <p:ph idx="1"/>
          </p:nvPr>
        </p:nvSpPr>
        <p:spPr/>
        <p:txBody>
          <a:bodyPr>
            <a:normAutofit fontScale="92500" lnSpcReduction="10000"/>
          </a:bodyPr>
          <a:lstStyle/>
          <a:p>
            <a:r>
              <a:rPr lang="en-US" dirty="0"/>
              <a:t>Besides the protection of the authors, technical progress has created the need to </a:t>
            </a:r>
            <a:r>
              <a:rPr lang="en-US" dirty="0" smtClean="0"/>
              <a:t>protect:</a:t>
            </a:r>
          </a:p>
          <a:p>
            <a:endParaRPr lang="en-US" dirty="0"/>
          </a:p>
          <a:p>
            <a:r>
              <a:rPr lang="en-US" b="1" dirty="0" smtClean="0"/>
              <a:t>artists</a:t>
            </a:r>
            <a:r>
              <a:rPr lang="en-US" dirty="0" smtClean="0"/>
              <a:t> </a:t>
            </a:r>
            <a:r>
              <a:rPr lang="en-US" dirty="0"/>
              <a:t>who render or </a:t>
            </a:r>
            <a:r>
              <a:rPr lang="en-US" dirty="0" smtClean="0"/>
              <a:t>perform</a:t>
            </a:r>
            <a:endParaRPr lang="en-US" dirty="0"/>
          </a:p>
          <a:p>
            <a:r>
              <a:rPr lang="en-US" b="1" dirty="0" smtClean="0"/>
              <a:t>producers</a:t>
            </a:r>
            <a:r>
              <a:rPr lang="en-US" dirty="0" smtClean="0"/>
              <a:t> </a:t>
            </a:r>
            <a:r>
              <a:rPr lang="en-US" dirty="0"/>
              <a:t>of audio and/or video data carriers </a:t>
            </a:r>
            <a:endParaRPr lang="en-US" dirty="0" smtClean="0"/>
          </a:p>
          <a:p>
            <a:r>
              <a:rPr lang="en-US" b="1" dirty="0" smtClean="0"/>
              <a:t>broadcasting </a:t>
            </a:r>
            <a:r>
              <a:rPr lang="en-US" b="1" dirty="0"/>
              <a:t>organization </a:t>
            </a:r>
            <a:endParaRPr lang="en-US" b="1" dirty="0" smtClean="0"/>
          </a:p>
          <a:p>
            <a:r>
              <a:rPr lang="en-US" b="1" dirty="0" smtClean="0"/>
              <a:t>publishers</a:t>
            </a:r>
            <a:r>
              <a:rPr lang="en-US" dirty="0" smtClean="0"/>
              <a:t> </a:t>
            </a:r>
            <a:r>
              <a:rPr lang="en-US" dirty="0"/>
              <a:t>of printed documents, responsible for typesetting and pagination </a:t>
            </a:r>
            <a:endParaRPr lang="en-US" dirty="0" smtClean="0"/>
          </a:p>
          <a:p>
            <a:r>
              <a:rPr lang="en-US" dirty="0" smtClean="0"/>
              <a:t>persons </a:t>
            </a:r>
            <a:r>
              <a:rPr lang="en-US" dirty="0"/>
              <a:t>publishing unpublished works by authors who are no longer alive </a:t>
            </a:r>
            <a:r>
              <a:rPr lang="en-US" dirty="0" smtClean="0"/>
              <a:t>databases </a:t>
            </a:r>
            <a:r>
              <a:rPr lang="en-US" dirty="0"/>
              <a:t>manufacturers</a:t>
            </a:r>
          </a:p>
          <a:p>
            <a:endParaRPr lang="el-GR"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2175311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Duration</a:t>
            </a:r>
            <a:endParaRPr lang="el-GR" dirty="0"/>
          </a:p>
        </p:txBody>
      </p:sp>
      <p:sp>
        <p:nvSpPr>
          <p:cNvPr id="3" name="Θέση περιεχομένου 2"/>
          <p:cNvSpPr>
            <a:spLocks noGrp="1"/>
          </p:cNvSpPr>
          <p:nvPr>
            <p:ph idx="1"/>
          </p:nvPr>
        </p:nvSpPr>
        <p:spPr/>
        <p:txBody>
          <a:bodyPr>
            <a:normAutofit/>
          </a:bodyPr>
          <a:lstStyle/>
          <a:p>
            <a:r>
              <a:rPr lang="en-US" dirty="0"/>
              <a:t>Copyright lasts </a:t>
            </a:r>
            <a:r>
              <a:rPr lang="en-US" b="1" dirty="0"/>
              <a:t>for all the author’s life </a:t>
            </a:r>
            <a:r>
              <a:rPr lang="en-US" dirty="0"/>
              <a:t>and </a:t>
            </a:r>
            <a:r>
              <a:rPr lang="en-US" b="1" dirty="0"/>
              <a:t>seventy (70) years after his death</a:t>
            </a:r>
            <a:r>
              <a:rPr lang="en-US" dirty="0"/>
              <a:t>, starting on January 1st of the year after the author’s </a:t>
            </a:r>
            <a:r>
              <a:rPr lang="en-US" dirty="0" smtClean="0"/>
              <a:t>death</a:t>
            </a:r>
          </a:p>
          <a:p>
            <a:r>
              <a:rPr lang="en-US" b="1" dirty="0"/>
              <a:t>Related rights</a:t>
            </a:r>
            <a:r>
              <a:rPr lang="en-US" dirty="0"/>
              <a:t>: The duration of the related rights of performers or performing artists is set to </a:t>
            </a:r>
            <a:r>
              <a:rPr lang="en-US" b="1" dirty="0"/>
              <a:t>fifty (50) years</a:t>
            </a:r>
            <a:r>
              <a:rPr lang="en-US" dirty="0"/>
              <a:t> after the date of the performance but it cannot be shorter than the lifetime of the artist. </a:t>
            </a:r>
            <a:endParaRPr lang="en-US" dirty="0" smtClean="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422559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Ways to protect author’s rights</a:t>
            </a:r>
            <a:endParaRPr lang="el-GR" dirty="0"/>
          </a:p>
        </p:txBody>
      </p:sp>
      <p:sp>
        <p:nvSpPr>
          <p:cNvPr id="3" name="Θέση περιεχομένου 2"/>
          <p:cNvSpPr>
            <a:spLocks noGrp="1"/>
          </p:cNvSpPr>
          <p:nvPr>
            <p:ph idx="1"/>
          </p:nvPr>
        </p:nvSpPr>
        <p:spPr/>
        <p:txBody>
          <a:bodyPr/>
          <a:lstStyle/>
          <a:p>
            <a:r>
              <a:rPr lang="en-US" b="1" dirty="0" smtClean="0"/>
              <a:t>Civil and criminal penalties: </a:t>
            </a:r>
            <a:r>
              <a:rPr lang="en-US" dirty="0"/>
              <a:t>Civil penalties provide the </a:t>
            </a:r>
            <a:r>
              <a:rPr lang="en-US" dirty="0" err="1"/>
              <a:t>rightholder's</a:t>
            </a:r>
            <a:r>
              <a:rPr lang="en-US" dirty="0"/>
              <a:t> right to compensation for the violation of his rights, which </a:t>
            </a:r>
            <a:r>
              <a:rPr lang="en-US" b="1" dirty="0"/>
              <a:t>cannot be less than double the fee </a:t>
            </a:r>
            <a:r>
              <a:rPr lang="en-US" dirty="0"/>
              <a:t>usually or legally paid for the exploitation that the offender carried out without permission.</a:t>
            </a:r>
            <a:endParaRPr lang="el-GR" b="1" dirty="0"/>
          </a:p>
        </p:txBody>
      </p:sp>
      <p:pic>
        <p:nvPicPr>
          <p:cNvPr id="4" name="Picture 1" descr="1ΠΠ-LOGO-1bl-2-NEW-COLOR 2015"/>
          <p:cNvPicPr>
            <a:picLocks noChangeAspect="1" noChangeArrowheads="1"/>
          </p:cNvPicPr>
          <p:nvPr/>
        </p:nvPicPr>
        <p:blipFill>
          <a:blip r:embed="rId2" cstate="print"/>
          <a:srcRect/>
          <a:stretch>
            <a:fillRect/>
          </a:stretch>
        </p:blipFill>
        <p:spPr bwMode="auto">
          <a:xfrm>
            <a:off x="10593977" y="600891"/>
            <a:ext cx="1598023" cy="1358538"/>
          </a:xfrm>
          <a:prstGeom prst="rect">
            <a:avLst/>
          </a:prstGeom>
          <a:noFill/>
          <a:ln w="9525">
            <a:noFill/>
            <a:miter lim="800000"/>
            <a:headEnd/>
            <a:tailEnd/>
          </a:ln>
        </p:spPr>
      </p:pic>
    </p:spTree>
    <p:extLst>
      <p:ext uri="{BB962C8B-B14F-4D97-AF65-F5344CB8AC3E}">
        <p14:creationId xmlns:p14="http://schemas.microsoft.com/office/powerpoint/2010/main" val="727561460"/>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TM04033917[[fn=Βερολίνο]]</Template>
  <TotalTime>151</TotalTime>
  <Words>963</Words>
  <Application>Microsoft Office PowerPoint</Application>
  <PresentationFormat>Προσαρμογή</PresentationFormat>
  <Paragraphs>88</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Βερολίνο</vt:lpstr>
      <vt:lpstr>COPYRIGHT &amp; PATENTSHIP IN GREECE</vt:lpstr>
      <vt:lpstr>COPYRIGHT – What can we protect ?</vt:lpstr>
      <vt:lpstr>Παρουσίαση του PowerPoint</vt:lpstr>
      <vt:lpstr>Ways to secure the author and to make sure that there is an element ​of proof of paternity </vt:lpstr>
      <vt:lpstr>Rights that copyright law provides</vt:lpstr>
      <vt:lpstr>Rights that copyright law provides</vt:lpstr>
      <vt:lpstr>Related rights</vt:lpstr>
      <vt:lpstr>Duration</vt:lpstr>
      <vt:lpstr>Ways to protect author’s rights</vt:lpstr>
      <vt:lpstr>PATENTSHIP </vt:lpstr>
      <vt:lpstr>PATENTSHIP </vt:lpstr>
      <vt:lpstr>PATENTSHIP </vt:lpstr>
      <vt:lpstr>PATENTSHIP </vt:lpstr>
      <vt:lpstr>PATENTSHIP</vt:lpstr>
      <vt:lpstr>PATENTSHIP</vt:lpstr>
      <vt:lpstr>PATENTSHIP</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&amp; PATENTSHIP IN GREECE</dc:title>
  <dc:creator>user</dc:creator>
  <cp:lastModifiedBy>user</cp:lastModifiedBy>
  <cp:revision>21</cp:revision>
  <dcterms:created xsi:type="dcterms:W3CDTF">2018-09-07T09:22:10Z</dcterms:created>
  <dcterms:modified xsi:type="dcterms:W3CDTF">2019-02-17T11:02:51Z</dcterms:modified>
</cp:coreProperties>
</file>