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9" r:id="rId4"/>
    <p:sldId id="258" r:id="rId5"/>
    <p:sldId id="260" r:id="rId6"/>
    <p:sldId id="261" r:id="rId7"/>
    <p:sldId id="263"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C3A12-37BE-481B-99C9-3A13BF138378}" type="datetimeFigureOut">
              <a:rPr lang="el-GR" smtClean="0"/>
              <a:pPr/>
              <a:t>24/8/2018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0C49C-F8AC-47C8-990F-D248456366D7}" type="slidenum">
              <a:rPr lang="el-GR" smtClean="0"/>
              <a:pPr/>
              <a:t>‹#›</a:t>
            </a:fld>
            <a:endParaRPr lang="el-GR"/>
          </a:p>
        </p:txBody>
      </p:sp>
    </p:spTree>
    <p:extLst>
      <p:ext uri="{BB962C8B-B14F-4D97-AF65-F5344CB8AC3E}">
        <p14:creationId xmlns:p14="http://schemas.microsoft.com/office/powerpoint/2010/main" val="1710302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E10C49C-F8AC-47C8-990F-D248456366D7}"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5159D6AC-204A-4866-ADF3-2DDE1D9A1C9E}" type="datetimeFigureOut">
              <a:rPr lang="el-GR" smtClean="0"/>
              <a:pPr/>
              <a:t>24/8/2018</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13A6C0B-8155-465E-96D5-04CF2179BF1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5159D6AC-204A-4866-ADF3-2DDE1D9A1C9E}" type="datetimeFigureOut">
              <a:rPr lang="el-GR" smtClean="0"/>
              <a:pPr/>
              <a:t>24/8/2018</a:t>
            </a:fld>
            <a:endParaRPr lang="el-GR"/>
          </a:p>
        </p:txBody>
      </p:sp>
      <p:sp>
        <p:nvSpPr>
          <p:cNvPr id="27" name="26 - Θέση αριθμού διαφάνειας"/>
          <p:cNvSpPr>
            <a:spLocks noGrp="1"/>
          </p:cNvSpPr>
          <p:nvPr>
            <p:ph type="sldNum" sz="quarter" idx="11"/>
          </p:nvPr>
        </p:nvSpPr>
        <p:spPr/>
        <p:txBody>
          <a:bodyPr rtlCol="0"/>
          <a:lstStyle/>
          <a:p>
            <a:fld id="{313A6C0B-8155-465E-96D5-04CF2179BF1F}"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5159D6AC-204A-4866-ADF3-2DDE1D9A1C9E}" type="datetimeFigureOut">
              <a:rPr lang="el-GR" smtClean="0"/>
              <a:pPr/>
              <a:t>24/8/2018</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313A6C0B-8155-465E-96D5-04CF2179BF1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59D6AC-204A-4866-ADF3-2DDE1D9A1C9E}"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3A6C0B-8155-465E-96D5-04CF2179BF1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159D6AC-204A-4866-ADF3-2DDE1D9A1C9E}" type="datetimeFigureOut">
              <a:rPr lang="el-GR" smtClean="0"/>
              <a:pPr/>
              <a:t>24/8/2018</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13A6C0B-8155-465E-96D5-04CF2179BF1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Atomism" TargetMode="External"/><Relationship Id="rId2" Type="http://schemas.openxmlformats.org/officeDocument/2006/relationships/hyperlink" Target="https://en.wikipedia.org/wiki/Democritu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42900" y="2780928"/>
            <a:ext cx="8458200" cy="1470025"/>
          </a:xfrm>
        </p:spPr>
        <p:txBody>
          <a:bodyPr/>
          <a:lstStyle/>
          <a:p>
            <a:pPr algn="ctr"/>
            <a:r>
              <a:rPr lang="en-US" baseline="30000" dirty="0"/>
              <a:t>"Inventors and innovators: our heritage and our future"</a:t>
            </a:r>
            <a:br>
              <a:rPr lang="en-US" baseline="30000" dirty="0"/>
            </a:br>
            <a:endParaRPr lang="el-GR" baseline="30000" dirty="0"/>
          </a:p>
        </p:txBody>
      </p:sp>
      <p:sp>
        <p:nvSpPr>
          <p:cNvPr id="3" name="2 - Υπότιτλος"/>
          <p:cNvSpPr>
            <a:spLocks noGrp="1"/>
          </p:cNvSpPr>
          <p:nvPr>
            <p:ph type="subTitle" idx="1"/>
          </p:nvPr>
        </p:nvSpPr>
        <p:spPr>
          <a:xfrm>
            <a:off x="2077368" y="4696073"/>
            <a:ext cx="7092280" cy="1275928"/>
          </a:xfrm>
        </p:spPr>
        <p:txBody>
          <a:bodyPr>
            <a:noAutofit/>
          </a:bodyPr>
          <a:lstStyle/>
          <a:p>
            <a:pPr algn="r"/>
            <a:r>
              <a:rPr lang="en-US" sz="2000" b="1" smtClean="0"/>
              <a:t>By Boutiou</a:t>
            </a:r>
            <a:r>
              <a:rPr lang="en-US" sz="2000" b="1" dirty="0" smtClean="0"/>
              <a:t> </a:t>
            </a:r>
            <a:r>
              <a:rPr lang="en-US" sz="2000" b="1" dirty="0" smtClean="0"/>
              <a:t>Sofia Stefania</a:t>
            </a:r>
          </a:p>
          <a:p>
            <a:pPr algn="r"/>
            <a:r>
              <a:rPr lang="en-US" sz="2000" b="1" dirty="0" smtClean="0"/>
              <a:t>1</a:t>
            </a:r>
            <a:r>
              <a:rPr lang="en-US" sz="2000" b="1" baseline="30000" dirty="0" smtClean="0"/>
              <a:t>st</a:t>
            </a:r>
            <a:r>
              <a:rPr lang="en-US" sz="2000" b="1" dirty="0" smtClean="0"/>
              <a:t> Experimental </a:t>
            </a:r>
            <a:r>
              <a:rPr lang="en-US" sz="2000" b="1" dirty="0" smtClean="0"/>
              <a:t>High School</a:t>
            </a:r>
            <a:r>
              <a:rPr lang="en-US" sz="2000" b="1" dirty="0" smtClean="0"/>
              <a:t> </a:t>
            </a:r>
            <a:r>
              <a:rPr lang="en-US" sz="2000" b="1" dirty="0" smtClean="0"/>
              <a:t>of </a:t>
            </a:r>
            <a:r>
              <a:rPr lang="en-US" sz="2000" b="1" dirty="0" smtClean="0"/>
              <a:t>Thessaloniki</a:t>
            </a:r>
          </a:p>
          <a:p>
            <a:pPr algn="r"/>
            <a:r>
              <a:rPr lang="en-US" sz="2000" b="1" dirty="0" smtClean="0"/>
              <a:t> </a:t>
            </a:r>
            <a:r>
              <a:rPr lang="el-GR" sz="2000" b="1" dirty="0" smtClean="0"/>
              <a:t>«</a:t>
            </a:r>
            <a:r>
              <a:rPr lang="en-US" sz="2000" b="1" dirty="0" err="1" smtClean="0"/>
              <a:t>Manolis</a:t>
            </a:r>
            <a:r>
              <a:rPr lang="en-US" sz="2000" b="1" dirty="0" smtClean="0"/>
              <a:t> </a:t>
            </a:r>
            <a:r>
              <a:rPr lang="en-US" sz="2000" b="1" dirty="0" err="1" smtClean="0"/>
              <a:t>Andronikos</a:t>
            </a:r>
            <a:r>
              <a:rPr lang="el-GR" sz="2000" b="1" dirty="0" smtClean="0"/>
              <a:t>»</a:t>
            </a:r>
            <a:endParaRPr lang="en-US" sz="2000" b="1" dirty="0" smtClean="0"/>
          </a:p>
        </p:txBody>
      </p:sp>
      <p:pic>
        <p:nvPicPr>
          <p:cNvPr id="5" name="Picture 4" descr="C:\Users\user\Desktop\ΕΥΡΩΠΑΪΚΑ ΠΡΟΓΡΑΜΜΑΤΑ\ΠΡΟΤΑΣΗ ΚΡΟΑΤΙΑΣ ERASMUS+\logo of our schoo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933056"/>
            <a:ext cx="1828800" cy="1846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user\Desktop\ΕΥΡΩΠΑΪΚΑ ΠΡΟΓΡΑΜΜΑΤΑ\ERASMU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45356"/>
            <a:ext cx="2893618" cy="15323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user\Desktop\ΕΥΡΩΠΑΪΚΑ ΠΡΟΓΡΑΜΜΑΤΑ\ΠΡΟΤΑΣΗ ΚΡΟΑΤΙΑΣ ERASMUS+\logo of our projec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107915"/>
            <a:ext cx="2123951" cy="24899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user\Desktop\ΕΥΡΩΠΑΪΚΑ ΠΡΟΓΡΑΜΜΑΤΑ\IKY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137" y="5956810"/>
            <a:ext cx="971550" cy="866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48680"/>
            <a:ext cx="8229600" cy="922784"/>
          </a:xfrm>
        </p:spPr>
        <p:txBody>
          <a:bodyPr>
            <a:normAutofit fontScale="90000"/>
          </a:bodyPr>
          <a:lstStyle/>
          <a:p>
            <a:r>
              <a:rPr lang="en-US" dirty="0" smtClean="0">
                <a:solidFill>
                  <a:schemeClr val="accent3">
                    <a:lumMod val="75000"/>
                  </a:schemeClr>
                </a:solidFill>
              </a:rPr>
              <a:t>Democritus </a:t>
            </a:r>
            <a:r>
              <a:rPr lang="el-GR" dirty="0" smtClean="0">
                <a:solidFill>
                  <a:schemeClr val="accent3">
                    <a:lumMod val="75000"/>
                  </a:schemeClr>
                </a:solidFill>
              </a:rPr>
              <a:t/>
            </a:r>
            <a:br>
              <a:rPr lang="el-GR" dirty="0" smtClean="0">
                <a:solidFill>
                  <a:schemeClr val="accent3">
                    <a:lumMod val="75000"/>
                  </a:schemeClr>
                </a:solidFill>
              </a:rPr>
            </a:br>
            <a:endParaRPr lang="el-GR" sz="2700" i="1" dirty="0">
              <a:solidFill>
                <a:schemeClr val="tx1"/>
              </a:solidFill>
            </a:endParaRPr>
          </a:p>
        </p:txBody>
      </p:sp>
      <p:sp>
        <p:nvSpPr>
          <p:cNvPr id="3" name="2 - Θέση περιεχομένου"/>
          <p:cNvSpPr>
            <a:spLocks noGrp="1"/>
          </p:cNvSpPr>
          <p:nvPr>
            <p:ph idx="1"/>
          </p:nvPr>
        </p:nvSpPr>
        <p:spPr>
          <a:xfrm>
            <a:off x="349696" y="2344248"/>
            <a:ext cx="8686800" cy="4325112"/>
          </a:xfrm>
        </p:spPr>
        <p:txBody>
          <a:bodyPr>
            <a:normAutofit/>
          </a:bodyPr>
          <a:lstStyle/>
          <a:p>
            <a:pPr>
              <a:buNone/>
            </a:pPr>
            <a:r>
              <a:rPr lang="en-US" sz="2000" b="1" dirty="0" smtClean="0"/>
              <a:t>Born</a:t>
            </a:r>
            <a:r>
              <a:rPr lang="el-GR" sz="2000" dirty="0" smtClean="0"/>
              <a:t>:</a:t>
            </a:r>
            <a:r>
              <a:rPr lang="en-US" sz="2000" dirty="0" smtClean="0"/>
              <a:t>	</a:t>
            </a:r>
            <a:r>
              <a:rPr lang="el-GR" sz="2000" i="1" dirty="0" smtClean="0"/>
              <a:t> </a:t>
            </a:r>
            <a:r>
              <a:rPr lang="en-US" sz="2000" i="1" dirty="0" smtClean="0"/>
              <a:t>460 BC</a:t>
            </a:r>
            <a:r>
              <a:rPr lang="el-GR" sz="2000" i="1" dirty="0" smtClean="0"/>
              <a:t> </a:t>
            </a:r>
            <a:r>
              <a:rPr lang="en-US" sz="2000" i="1" dirty="0" smtClean="0"/>
              <a:t>in </a:t>
            </a:r>
            <a:r>
              <a:rPr lang="en-US" sz="2000" i="1" dirty="0" err="1" smtClean="0"/>
              <a:t>Abdera</a:t>
            </a:r>
            <a:r>
              <a:rPr lang="en-US" sz="2000" i="1" dirty="0" smtClean="0"/>
              <a:t>, Thrace</a:t>
            </a:r>
          </a:p>
          <a:p>
            <a:pPr>
              <a:buNone/>
            </a:pPr>
            <a:endParaRPr lang="en-US" sz="2000" dirty="0" smtClean="0"/>
          </a:p>
          <a:p>
            <a:pPr>
              <a:buNone/>
            </a:pPr>
            <a:r>
              <a:rPr lang="en-US" sz="2000" b="1" dirty="0" smtClean="0"/>
              <a:t>Died</a:t>
            </a:r>
            <a:r>
              <a:rPr lang="el-GR" sz="2000" dirty="0" smtClean="0"/>
              <a:t>: </a:t>
            </a:r>
            <a:r>
              <a:rPr lang="en-US" sz="2000" dirty="0" smtClean="0"/>
              <a:t>	 </a:t>
            </a:r>
            <a:r>
              <a:rPr lang="en-US" sz="2000" i="1" dirty="0" smtClean="0"/>
              <a:t>370 BC (aged around 90)</a:t>
            </a:r>
          </a:p>
          <a:p>
            <a:pPr>
              <a:buNone/>
            </a:pPr>
            <a:endParaRPr lang="en-US" sz="2000" i="1" dirty="0" smtClean="0"/>
          </a:p>
          <a:p>
            <a:pPr>
              <a:buNone/>
            </a:pPr>
            <a:r>
              <a:rPr lang="en-US" sz="2000" b="1" dirty="0" smtClean="0"/>
              <a:t>Main interests</a:t>
            </a:r>
            <a:r>
              <a:rPr lang="el-GR" sz="2000" dirty="0" smtClean="0"/>
              <a:t>:</a:t>
            </a:r>
            <a:r>
              <a:rPr lang="en-US" sz="2000" dirty="0" smtClean="0"/>
              <a:t> Metaphysics</a:t>
            </a:r>
            <a:r>
              <a:rPr lang="el-GR" sz="2000" dirty="0" smtClean="0"/>
              <a:t>,</a:t>
            </a:r>
            <a:r>
              <a:rPr lang="en-US" sz="2000" dirty="0" smtClean="0"/>
              <a:t> Mathematics</a:t>
            </a:r>
            <a:r>
              <a:rPr lang="el-GR" sz="2000" dirty="0" smtClean="0"/>
              <a:t>,</a:t>
            </a:r>
            <a:r>
              <a:rPr lang="en-US" sz="2000" dirty="0" smtClean="0"/>
              <a:t> Astronomy</a:t>
            </a:r>
          </a:p>
          <a:p>
            <a:pPr>
              <a:buNone/>
            </a:pPr>
            <a:r>
              <a:rPr lang="en-US" sz="2000" dirty="0" smtClean="0"/>
              <a:t>			   </a:t>
            </a:r>
            <a:r>
              <a:rPr lang="el-GR" sz="2000" dirty="0" smtClean="0"/>
              <a:t> (</a:t>
            </a:r>
            <a:r>
              <a:rPr lang="en-US" sz="2000" dirty="0" smtClean="0"/>
              <a:t>as he was an Ancient Greek pre-Socratic philosopher</a:t>
            </a:r>
            <a:r>
              <a:rPr lang="el-GR" sz="2000" dirty="0" smtClean="0"/>
              <a:t>)</a:t>
            </a:r>
          </a:p>
          <a:p>
            <a:pPr>
              <a:buNone/>
            </a:pPr>
            <a:endParaRPr lang="en-US" sz="2000" dirty="0" smtClean="0"/>
          </a:p>
          <a:p>
            <a:pPr>
              <a:buNone/>
            </a:pPr>
            <a:r>
              <a:rPr lang="en-US" sz="2000" b="1" dirty="0" smtClean="0"/>
              <a:t>Notable ideas</a:t>
            </a:r>
            <a:r>
              <a:rPr lang="el-GR" sz="2000" dirty="0" smtClean="0"/>
              <a:t>:</a:t>
            </a:r>
            <a:r>
              <a:rPr lang="en-US" sz="2000" dirty="0" smtClean="0"/>
              <a:t> Atomism, </a:t>
            </a:r>
            <a:r>
              <a:rPr lang="en-US" sz="2000" dirty="0" err="1" smtClean="0"/>
              <a:t>Aetiology</a:t>
            </a:r>
            <a:r>
              <a:rPr lang="en-US" sz="2000" dirty="0" smtClean="0"/>
              <a:t> etc. </a:t>
            </a:r>
          </a:p>
          <a:p>
            <a:pPr>
              <a:buNone/>
            </a:pPr>
            <a:r>
              <a:rPr lang="en-US" sz="2000" i="1" dirty="0" smtClean="0"/>
              <a:t> </a:t>
            </a:r>
          </a:p>
          <a:p>
            <a:pPr algn="ctr">
              <a:buNone/>
            </a:pPr>
            <a:endParaRPr lang="en-US" sz="1600" i="1" dirty="0" smtClean="0">
              <a:solidFill>
                <a:schemeClr val="accent3">
                  <a:lumMod val="50000"/>
                </a:schemeClr>
              </a:solidFill>
            </a:endParaRPr>
          </a:p>
          <a:p>
            <a:pPr algn="ctr">
              <a:buNone/>
            </a:pPr>
            <a:r>
              <a:rPr lang="en-US" sz="1600" i="1" dirty="0" smtClean="0">
                <a:solidFill>
                  <a:schemeClr val="accent3">
                    <a:lumMod val="50000"/>
                  </a:schemeClr>
                </a:solidFill>
              </a:rPr>
              <a:t>“Many consider Democritus to be the "father of modern science".”</a:t>
            </a:r>
            <a:endParaRPr lang="el-GR" sz="1600" i="1" dirty="0">
              <a:solidFill>
                <a:schemeClr val="accent3">
                  <a:lumMod val="50000"/>
                </a:schemeClr>
              </a:solidFill>
            </a:endParaRPr>
          </a:p>
        </p:txBody>
      </p:sp>
      <p:sp>
        <p:nvSpPr>
          <p:cNvPr id="4" name="3 - TextBox"/>
          <p:cNvSpPr txBox="1"/>
          <p:nvPr/>
        </p:nvSpPr>
        <p:spPr>
          <a:xfrm>
            <a:off x="1541340" y="1052736"/>
            <a:ext cx="1739579" cy="369332"/>
          </a:xfrm>
          <a:prstGeom prst="rect">
            <a:avLst/>
          </a:prstGeom>
          <a:noFill/>
        </p:spPr>
        <p:txBody>
          <a:bodyPr wrap="none" rtlCol="0">
            <a:spAutoFit/>
          </a:bodyPr>
          <a:lstStyle/>
          <a:p>
            <a:r>
              <a:rPr lang="en-US" dirty="0" smtClean="0">
                <a:solidFill>
                  <a:schemeClr val="accent3">
                    <a:lumMod val="75000"/>
                  </a:schemeClr>
                </a:solidFill>
              </a:rPr>
              <a:t>~ </a:t>
            </a:r>
            <a:r>
              <a:rPr lang="en-US" i="1" dirty="0" smtClean="0">
                <a:solidFill>
                  <a:schemeClr val="tx1"/>
                </a:solidFill>
              </a:rPr>
              <a:t>About his life</a:t>
            </a:r>
            <a:endParaRPr lang="el-GR" dirty="0"/>
          </a:p>
        </p:txBody>
      </p:sp>
      <p:pic>
        <p:nvPicPr>
          <p:cNvPr id="15362" name="Picture 2" descr="https://upload.wikimedia.org/wikipedia/commons/thumb/2/2b/Thrace_and_present-day_state_borderlines.png/220px-Thrace_and_present-day_state_borderlines.png"/>
          <p:cNvPicPr>
            <a:picLocks noChangeAspect="1" noChangeArrowheads="1"/>
          </p:cNvPicPr>
          <p:nvPr/>
        </p:nvPicPr>
        <p:blipFill>
          <a:blip r:embed="rId3" cstate="print"/>
          <a:srcRect/>
          <a:stretch>
            <a:fillRect/>
          </a:stretch>
        </p:blipFill>
        <p:spPr bwMode="auto">
          <a:xfrm>
            <a:off x="6864456" y="837581"/>
            <a:ext cx="2100032" cy="20873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364" name="Picture 4" descr="Democritus2.jpg"/>
          <p:cNvPicPr>
            <a:picLocks noChangeAspect="1" noChangeArrowheads="1"/>
          </p:cNvPicPr>
          <p:nvPr/>
        </p:nvPicPr>
        <p:blipFill>
          <a:blip r:embed="rId4" cstate="print"/>
          <a:srcRect/>
          <a:stretch>
            <a:fillRect/>
          </a:stretch>
        </p:blipFill>
        <p:spPr bwMode="auto">
          <a:xfrm>
            <a:off x="5004048" y="908720"/>
            <a:ext cx="1584176"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ÎÏÎ¿ÏÎ­Î»ÎµÏÎ¼Î± ÎµÎ¹ÎºÏÎ½Î±Ï Î³Î¹Î± atoms"/>
          <p:cNvPicPr>
            <a:picLocks noChangeAspect="1" noChangeArrowheads="1"/>
          </p:cNvPicPr>
          <p:nvPr/>
        </p:nvPicPr>
        <p:blipFill>
          <a:blip r:embed="rId2" cstate="print"/>
          <a:srcRect/>
          <a:stretch>
            <a:fillRect/>
          </a:stretch>
        </p:blipFill>
        <p:spPr bwMode="auto">
          <a:xfrm>
            <a:off x="6732240" y="548680"/>
            <a:ext cx="2808312" cy="1728192"/>
          </a:xfrm>
          <a:prstGeom prst="rect">
            <a:avLst/>
          </a:prstGeom>
          <a:ln>
            <a:noFill/>
          </a:ln>
          <a:effectLst>
            <a:softEdge rad="112500"/>
          </a:effectLst>
        </p:spPr>
      </p:pic>
      <p:sp>
        <p:nvSpPr>
          <p:cNvPr id="3" name="2 - Θέση περιεχομένου"/>
          <p:cNvSpPr>
            <a:spLocks noGrp="1"/>
          </p:cNvSpPr>
          <p:nvPr>
            <p:ph idx="1"/>
          </p:nvPr>
        </p:nvSpPr>
        <p:spPr>
          <a:xfrm>
            <a:off x="457200" y="1988840"/>
            <a:ext cx="8229600" cy="4325112"/>
          </a:xfrm>
        </p:spPr>
        <p:txBody>
          <a:bodyPr>
            <a:normAutofit/>
          </a:bodyPr>
          <a:lstStyle/>
          <a:p>
            <a:pPr>
              <a:buNone/>
            </a:pPr>
            <a:r>
              <a:rPr lang="en-US" sz="2000" dirty="0" smtClean="0"/>
              <a:t>	</a:t>
            </a:r>
            <a:r>
              <a:rPr lang="en-US" sz="2000" b="1" i="1" dirty="0" smtClean="0"/>
              <a:t>Atomism</a:t>
            </a:r>
            <a:r>
              <a:rPr lang="en-US" sz="2000" dirty="0" smtClean="0"/>
              <a:t> (from Greek</a:t>
            </a:r>
            <a:r>
              <a:rPr lang="en-US" sz="2000" i="1" dirty="0" smtClean="0"/>
              <a:t> </a:t>
            </a:r>
            <a:r>
              <a:rPr lang="en-US" sz="2000" i="1" dirty="0" err="1" smtClean="0"/>
              <a:t>ἄτομον</a:t>
            </a:r>
            <a:r>
              <a:rPr lang="en-US" sz="2000" dirty="0" smtClean="0"/>
              <a:t>) is a natural philosophy that developed in several ancient traditions. The atomists theorized that nature consists of two principles: </a:t>
            </a:r>
          </a:p>
          <a:p>
            <a:pPr>
              <a:buNone/>
            </a:pPr>
            <a:endParaRPr lang="en-US" sz="2000" dirty="0" smtClean="0"/>
          </a:p>
          <a:p>
            <a:pPr algn="ctr">
              <a:buNone/>
            </a:pPr>
            <a:r>
              <a:rPr lang="en-US" sz="2000" i="1" dirty="0" smtClean="0"/>
              <a:t>atom and void. </a:t>
            </a:r>
          </a:p>
          <a:p>
            <a:pPr algn="ctr">
              <a:buNone/>
            </a:pPr>
            <a:endParaRPr lang="en-US" sz="2000" i="1" dirty="0" smtClean="0"/>
          </a:p>
          <a:p>
            <a:pPr>
              <a:buNone/>
            </a:pPr>
            <a:r>
              <a:rPr lang="en-US" sz="2000" dirty="0" smtClean="0"/>
              <a:t>	In atomic theory, atoms come in an infinite </a:t>
            </a:r>
            <a:r>
              <a:rPr lang="en-US" sz="1800" b="1" i="1" dirty="0" smtClean="0"/>
              <a:t>variety of shapes </a:t>
            </a:r>
            <a:r>
              <a:rPr lang="en-US" sz="2000" dirty="0" smtClean="0"/>
              <a:t>and</a:t>
            </a:r>
            <a:r>
              <a:rPr lang="en-US" sz="2000" b="1" i="1" dirty="0" smtClean="0"/>
              <a:t> </a:t>
            </a:r>
            <a:r>
              <a:rPr lang="en-US" sz="1800" b="1" i="1" dirty="0" smtClean="0"/>
              <a:t>sizes</a:t>
            </a:r>
            <a:r>
              <a:rPr lang="en-US" sz="2000" dirty="0" smtClean="0"/>
              <a:t>, each </a:t>
            </a:r>
            <a:r>
              <a:rPr lang="en-US" sz="1800" b="1" i="1" dirty="0" smtClean="0"/>
              <a:t>indestructible</a:t>
            </a:r>
            <a:r>
              <a:rPr lang="en-US" sz="2000" dirty="0" smtClean="0"/>
              <a:t>, </a:t>
            </a:r>
            <a:r>
              <a:rPr lang="en-US" sz="1800" b="1" i="1" dirty="0" smtClean="0"/>
              <a:t>immutable</a:t>
            </a:r>
            <a:r>
              <a:rPr lang="en-US" sz="2000" dirty="0" smtClean="0"/>
              <a:t> and </a:t>
            </a:r>
            <a:r>
              <a:rPr lang="en-US" sz="1800" b="1" i="1" dirty="0" smtClean="0"/>
              <a:t>surrounded by a void </a:t>
            </a:r>
            <a:r>
              <a:rPr lang="en-US" sz="2000" dirty="0" smtClean="0"/>
              <a:t>where they collide with the others or hook together forming a cluster. </a:t>
            </a:r>
          </a:p>
          <a:p>
            <a:pPr>
              <a:buNone/>
            </a:pPr>
            <a:r>
              <a:rPr lang="en-US" sz="2000" dirty="0" smtClean="0"/>
              <a:t>	</a:t>
            </a:r>
          </a:p>
          <a:p>
            <a:pPr>
              <a:buNone/>
            </a:pPr>
            <a:r>
              <a:rPr lang="en-US" sz="2000" dirty="0" smtClean="0"/>
              <a:t>	</a:t>
            </a:r>
            <a:r>
              <a:rPr lang="en-US" sz="1800" b="1" i="1" dirty="0" smtClean="0"/>
              <a:t>Clusters</a:t>
            </a:r>
            <a:r>
              <a:rPr lang="en-US" sz="2000" dirty="0" smtClean="0"/>
              <a:t> of different shapes, arrangements, and positions give rise to the various macroscopic substances in the world.</a:t>
            </a:r>
            <a:endParaRPr lang="el-GR" sz="2000" dirty="0"/>
          </a:p>
        </p:txBody>
      </p:sp>
      <p:sp>
        <p:nvSpPr>
          <p:cNvPr id="4" name="1 - Τίτλος"/>
          <p:cNvSpPr>
            <a:spLocks noGrp="1"/>
          </p:cNvSpPr>
          <p:nvPr>
            <p:ph type="title"/>
          </p:nvPr>
        </p:nvSpPr>
        <p:spPr>
          <a:xfrm>
            <a:off x="0" y="548680"/>
            <a:ext cx="8229600" cy="922784"/>
          </a:xfrm>
        </p:spPr>
        <p:txBody>
          <a:bodyPr>
            <a:normAutofit fontScale="90000"/>
          </a:bodyPr>
          <a:lstStyle/>
          <a:p>
            <a:r>
              <a:rPr lang="en-US" dirty="0" smtClean="0">
                <a:solidFill>
                  <a:schemeClr val="accent3">
                    <a:lumMod val="75000"/>
                  </a:schemeClr>
                </a:solidFill>
              </a:rPr>
              <a:t>Atomism </a:t>
            </a:r>
            <a:r>
              <a:rPr lang="el-GR" dirty="0" smtClean="0">
                <a:solidFill>
                  <a:schemeClr val="accent3">
                    <a:lumMod val="75000"/>
                  </a:schemeClr>
                </a:solidFill>
              </a:rPr>
              <a:t/>
            </a:r>
            <a:br>
              <a:rPr lang="el-GR" dirty="0" smtClean="0">
                <a:solidFill>
                  <a:schemeClr val="accent3">
                    <a:lumMod val="75000"/>
                  </a:schemeClr>
                </a:solidFill>
              </a:rPr>
            </a:br>
            <a:endParaRPr lang="el-GR" sz="2700" i="1" dirty="0">
              <a:solidFill>
                <a:schemeClr val="tx1"/>
              </a:solidFill>
            </a:endParaRPr>
          </a:p>
        </p:txBody>
      </p:sp>
      <p:sp>
        <p:nvSpPr>
          <p:cNvPr id="5" name="4 - TextBox"/>
          <p:cNvSpPr txBox="1"/>
          <p:nvPr/>
        </p:nvSpPr>
        <p:spPr>
          <a:xfrm>
            <a:off x="1043608" y="1052736"/>
            <a:ext cx="2232248" cy="369332"/>
          </a:xfrm>
          <a:prstGeom prst="rect">
            <a:avLst/>
          </a:prstGeom>
          <a:noFill/>
        </p:spPr>
        <p:txBody>
          <a:bodyPr wrap="square" rtlCol="0">
            <a:spAutoFit/>
          </a:bodyPr>
          <a:lstStyle/>
          <a:p>
            <a:r>
              <a:rPr lang="en-US" dirty="0" smtClean="0">
                <a:solidFill>
                  <a:schemeClr val="accent3">
                    <a:lumMod val="75000"/>
                  </a:schemeClr>
                </a:solidFill>
              </a:rPr>
              <a:t>~</a:t>
            </a:r>
            <a:r>
              <a:rPr lang="en-US" i="1" dirty="0" smtClean="0"/>
              <a:t>A Few Words</a:t>
            </a:r>
            <a:endParaRPr lang="el-GR" i="1" dirty="0"/>
          </a:p>
        </p:txBody>
      </p:sp>
      <p:sp>
        <p:nvSpPr>
          <p:cNvPr id="7" name="6 - Αριστερό άγκιστρο"/>
          <p:cNvSpPr/>
          <p:nvPr/>
        </p:nvSpPr>
        <p:spPr>
          <a:xfrm>
            <a:off x="179512" y="1844824"/>
            <a:ext cx="648072" cy="45365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251520" y="1700808"/>
            <a:ext cx="8712968" cy="3672408"/>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l-GR" sz="2000"/>
          </a:p>
        </p:txBody>
      </p:sp>
      <p:sp>
        <p:nvSpPr>
          <p:cNvPr id="3" name="2 - Θέση περιεχομένου"/>
          <p:cNvSpPr>
            <a:spLocks noGrp="1"/>
          </p:cNvSpPr>
          <p:nvPr>
            <p:ph idx="1"/>
          </p:nvPr>
        </p:nvSpPr>
        <p:spPr>
          <a:xfrm>
            <a:off x="827584" y="1916832"/>
            <a:ext cx="7236296" cy="2088232"/>
          </a:xfrm>
        </p:spPr>
        <p:txBody>
          <a:bodyPr>
            <a:noAutofit/>
          </a:bodyPr>
          <a:lstStyle/>
          <a:p>
            <a:pPr algn="ctr">
              <a:buNone/>
            </a:pPr>
            <a:r>
              <a:rPr lang="en-US" sz="700" dirty="0" smtClean="0"/>
              <a:t>	</a:t>
            </a:r>
            <a:r>
              <a:rPr lang="en-US" sz="2000" dirty="0" smtClean="0"/>
              <a:t>The theory of Democritus held that everything is composed of "atoms", which are</a:t>
            </a:r>
            <a:r>
              <a:rPr lang="el-GR" sz="2000" dirty="0" smtClean="0"/>
              <a:t>: </a:t>
            </a:r>
          </a:p>
          <a:p>
            <a:pPr>
              <a:buClr>
                <a:schemeClr val="accent1">
                  <a:lumMod val="75000"/>
                </a:schemeClr>
              </a:buClr>
              <a:buFont typeface="Wingdings" pitchFamily="2" charset="2"/>
              <a:buChar char="§"/>
            </a:pPr>
            <a:r>
              <a:rPr lang="en-US" sz="2000" i="1" dirty="0" smtClean="0"/>
              <a:t>Physically</a:t>
            </a:r>
            <a:r>
              <a:rPr lang="el-GR" sz="2000" i="1" dirty="0" smtClean="0"/>
              <a:t> </a:t>
            </a:r>
          </a:p>
          <a:p>
            <a:pPr>
              <a:buClr>
                <a:schemeClr val="accent1">
                  <a:lumMod val="75000"/>
                </a:schemeClr>
              </a:buClr>
              <a:buFont typeface="Wingdings" pitchFamily="2" charset="2"/>
              <a:buChar char="§"/>
            </a:pPr>
            <a:r>
              <a:rPr lang="en-US" sz="2000" i="1" dirty="0" smtClean="0"/>
              <a:t>Not geometrically </a:t>
            </a:r>
            <a:endParaRPr lang="el-GR" sz="2000" i="1" dirty="0" smtClean="0"/>
          </a:p>
          <a:p>
            <a:pPr>
              <a:buClr>
                <a:schemeClr val="accent1">
                  <a:lumMod val="75000"/>
                </a:schemeClr>
              </a:buClr>
              <a:buFont typeface="Wingdings" pitchFamily="2" charset="2"/>
              <a:buChar char="§"/>
            </a:pPr>
            <a:r>
              <a:rPr lang="en-US" sz="2000" i="1" dirty="0" smtClean="0"/>
              <a:t>Indivisible</a:t>
            </a:r>
          </a:p>
          <a:p>
            <a:pPr algn="ctr">
              <a:buClr>
                <a:schemeClr val="accent1">
                  <a:lumMod val="75000"/>
                </a:schemeClr>
              </a:buClr>
              <a:buNone/>
            </a:pPr>
            <a:endParaRPr lang="en-US" sz="2000" i="1" dirty="0" smtClean="0"/>
          </a:p>
          <a:p>
            <a:pPr algn="ctr">
              <a:buClr>
                <a:schemeClr val="accent1">
                  <a:lumMod val="75000"/>
                </a:schemeClr>
              </a:buClr>
              <a:buNone/>
            </a:pPr>
            <a:r>
              <a:rPr lang="en-US" sz="2000" dirty="0" smtClean="0"/>
              <a:t>Between atoms, there is empty space.</a:t>
            </a:r>
          </a:p>
          <a:p>
            <a:pPr algn="ctr">
              <a:buClr>
                <a:schemeClr val="accent1">
                  <a:lumMod val="75000"/>
                </a:schemeClr>
              </a:buClr>
              <a:buNone/>
            </a:pPr>
            <a:r>
              <a:rPr lang="en-US" sz="2000" dirty="0" smtClean="0"/>
              <a:t> These atoms are </a:t>
            </a:r>
            <a:r>
              <a:rPr lang="en-US" sz="1800" b="1" i="1" dirty="0" smtClean="0"/>
              <a:t>indestructible</a:t>
            </a:r>
            <a:r>
              <a:rPr lang="en-US" sz="2000" dirty="0" smtClean="0"/>
              <a:t>, and have always been and always </a:t>
            </a:r>
            <a:r>
              <a:rPr lang="en-US" sz="1800" b="1" i="1" dirty="0" smtClean="0"/>
              <a:t>will be in motion</a:t>
            </a:r>
            <a:r>
              <a:rPr lang="en-US" sz="2000" dirty="0" smtClean="0"/>
              <a:t>. Moreover, the atoms differ in shape and size. </a:t>
            </a:r>
            <a:endParaRPr lang="en-US" sz="2000" i="1" dirty="0" smtClean="0"/>
          </a:p>
          <a:p>
            <a:pPr algn="just">
              <a:buClr>
                <a:schemeClr val="accent1">
                  <a:lumMod val="75000"/>
                </a:schemeClr>
              </a:buClr>
              <a:buNone/>
            </a:pPr>
            <a:endParaRPr lang="el-GR" sz="700" i="1" dirty="0"/>
          </a:p>
        </p:txBody>
      </p:sp>
      <p:sp>
        <p:nvSpPr>
          <p:cNvPr id="4" name="1 - Τίτλος"/>
          <p:cNvSpPr>
            <a:spLocks noGrp="1"/>
          </p:cNvSpPr>
          <p:nvPr>
            <p:ph type="title"/>
          </p:nvPr>
        </p:nvSpPr>
        <p:spPr>
          <a:xfrm>
            <a:off x="0" y="548680"/>
            <a:ext cx="8229600" cy="922784"/>
          </a:xfrm>
        </p:spPr>
        <p:txBody>
          <a:bodyPr>
            <a:normAutofit fontScale="90000"/>
          </a:bodyPr>
          <a:lstStyle/>
          <a:p>
            <a:r>
              <a:rPr lang="en-US" dirty="0" smtClean="0">
                <a:solidFill>
                  <a:schemeClr val="accent3">
                    <a:lumMod val="75000"/>
                  </a:schemeClr>
                </a:solidFill>
              </a:rPr>
              <a:t>Democritus </a:t>
            </a:r>
            <a:r>
              <a:rPr lang="el-GR" dirty="0" smtClean="0">
                <a:solidFill>
                  <a:schemeClr val="accent3">
                    <a:lumMod val="75000"/>
                  </a:schemeClr>
                </a:solidFill>
              </a:rPr>
              <a:t/>
            </a:r>
            <a:br>
              <a:rPr lang="el-GR" dirty="0" smtClean="0">
                <a:solidFill>
                  <a:schemeClr val="accent3">
                    <a:lumMod val="75000"/>
                  </a:schemeClr>
                </a:solidFill>
              </a:rPr>
            </a:br>
            <a:endParaRPr lang="el-GR" sz="2700" i="1" dirty="0">
              <a:solidFill>
                <a:schemeClr val="tx1"/>
              </a:solidFill>
            </a:endParaRPr>
          </a:p>
        </p:txBody>
      </p:sp>
      <p:sp>
        <p:nvSpPr>
          <p:cNvPr id="5" name="4 - TextBox"/>
          <p:cNvSpPr txBox="1"/>
          <p:nvPr/>
        </p:nvSpPr>
        <p:spPr>
          <a:xfrm>
            <a:off x="1187624" y="1052736"/>
            <a:ext cx="2232248" cy="369332"/>
          </a:xfrm>
          <a:prstGeom prst="rect">
            <a:avLst/>
          </a:prstGeom>
          <a:noFill/>
        </p:spPr>
        <p:txBody>
          <a:bodyPr wrap="square" rtlCol="0">
            <a:spAutoFit/>
          </a:bodyPr>
          <a:lstStyle/>
          <a:p>
            <a:r>
              <a:rPr lang="en-US" dirty="0" smtClean="0">
                <a:solidFill>
                  <a:schemeClr val="accent3">
                    <a:lumMod val="75000"/>
                  </a:schemeClr>
                </a:solidFill>
              </a:rPr>
              <a:t>~</a:t>
            </a:r>
            <a:r>
              <a:rPr lang="en-US" i="1" dirty="0" smtClean="0"/>
              <a:t>Atomic hypothesis</a:t>
            </a:r>
            <a:endParaRPr lang="el-GR" i="1" dirty="0"/>
          </a:p>
        </p:txBody>
      </p:sp>
      <p:sp>
        <p:nvSpPr>
          <p:cNvPr id="8" name="7 - TextBox"/>
          <p:cNvSpPr txBox="1"/>
          <p:nvPr/>
        </p:nvSpPr>
        <p:spPr>
          <a:xfrm>
            <a:off x="107504" y="5661248"/>
            <a:ext cx="8856984" cy="646331"/>
          </a:xfrm>
          <a:prstGeom prst="rect">
            <a:avLst/>
          </a:prstGeom>
          <a:noFill/>
        </p:spPr>
        <p:txBody>
          <a:bodyPr wrap="square" rtlCol="0">
            <a:spAutoFit/>
          </a:bodyPr>
          <a:lstStyle/>
          <a:p>
            <a:pPr algn="ctr"/>
            <a:r>
              <a:rPr lang="en-US" i="1" dirty="0" smtClean="0">
                <a:solidFill>
                  <a:schemeClr val="accent3">
                    <a:lumMod val="50000"/>
                  </a:schemeClr>
                </a:solidFill>
              </a:rPr>
              <a:t>"</a:t>
            </a:r>
            <a:r>
              <a:rPr lang="en-US" i="1" dirty="0">
                <a:solidFill>
                  <a:schemeClr val="accent3">
                    <a:lumMod val="50000"/>
                  </a:schemeClr>
                </a:solidFill>
              </a:rPr>
              <a:t>The more any indivisible exceeds, the heavier it is</a:t>
            </a:r>
            <a:r>
              <a:rPr lang="en-US" i="1" dirty="0" smtClean="0">
                <a:solidFill>
                  <a:schemeClr val="accent3">
                    <a:lumMod val="50000"/>
                  </a:schemeClr>
                </a:solidFill>
              </a:rPr>
              <a:t>"</a:t>
            </a:r>
            <a:r>
              <a:rPr lang="en-US" dirty="0" smtClean="0"/>
              <a:t>.</a:t>
            </a:r>
          </a:p>
          <a:p>
            <a:pPr algn="ctr"/>
            <a:r>
              <a:rPr lang="en-US" i="1" dirty="0" smtClean="0"/>
              <a:t> </a:t>
            </a:r>
            <a:r>
              <a:rPr lang="en-US" dirty="0"/>
              <a:t>But his exact position on atomic weight is disputed.</a:t>
            </a:r>
            <a:endParaRPr lang="el-GR" dirty="0"/>
          </a:p>
        </p:txBody>
      </p:sp>
      <p:pic>
        <p:nvPicPr>
          <p:cNvPr id="17412" name="Picture 4" descr="ÎÏÎ¿ÏÎ­Î»ÎµÏÎ¼Î± ÎµÎ¹ÎºÏÎ½Î±Ï Î³Î¹Î± atom"/>
          <p:cNvPicPr>
            <a:picLocks noChangeAspect="1" noChangeArrowheads="1"/>
          </p:cNvPicPr>
          <p:nvPr/>
        </p:nvPicPr>
        <p:blipFill>
          <a:blip r:embed="rId2" cstate="print"/>
          <a:srcRect/>
          <a:stretch>
            <a:fillRect/>
          </a:stretch>
        </p:blipFill>
        <p:spPr bwMode="auto">
          <a:xfrm>
            <a:off x="6588224" y="2420888"/>
            <a:ext cx="1887445" cy="1728192"/>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2204864"/>
            <a:ext cx="8229600" cy="4325112"/>
          </a:xfrm>
        </p:spPr>
        <p:txBody>
          <a:bodyPr>
            <a:normAutofit/>
          </a:bodyPr>
          <a:lstStyle/>
          <a:p>
            <a:pPr algn="ctr">
              <a:buNone/>
            </a:pPr>
            <a:r>
              <a:rPr lang="el-GR" sz="2000" dirty="0" smtClean="0"/>
              <a:t>	</a:t>
            </a:r>
            <a:r>
              <a:rPr lang="en-US" sz="2000" dirty="0" smtClean="0"/>
              <a:t>Democritus, along with Leucippus and Epicurus, proposed the earliest views on the shapes and connectivity of atoms. They reasoned that the solidness of the material corresponded to the shape of the atoms involved.  Thus,</a:t>
            </a:r>
          </a:p>
          <a:p>
            <a:pPr>
              <a:buNone/>
            </a:pPr>
            <a:endParaRPr lang="el-GR" sz="2000" dirty="0" smtClean="0"/>
          </a:p>
          <a:p>
            <a:pPr>
              <a:buClr>
                <a:schemeClr val="accent3">
                  <a:lumMod val="50000"/>
                </a:schemeClr>
              </a:buClr>
              <a:buFont typeface="Wingdings" pitchFamily="2" charset="2"/>
              <a:buChar char="§"/>
            </a:pPr>
            <a:r>
              <a:rPr lang="en-US" sz="2000" dirty="0" smtClean="0"/>
              <a:t> </a:t>
            </a:r>
            <a:r>
              <a:rPr lang="en-US" sz="1800" b="1" dirty="0" smtClean="0"/>
              <a:t>Iron</a:t>
            </a:r>
            <a:r>
              <a:rPr lang="en-US" sz="2000" dirty="0" smtClean="0"/>
              <a:t> atoms are solid and strong </a:t>
            </a:r>
          </a:p>
          <a:p>
            <a:pPr>
              <a:buClr>
                <a:schemeClr val="accent3">
                  <a:lumMod val="50000"/>
                </a:schemeClr>
              </a:buClr>
              <a:buFont typeface="Wingdings" pitchFamily="2" charset="2"/>
              <a:buChar char="§"/>
            </a:pPr>
            <a:r>
              <a:rPr lang="en-US" sz="1800" b="1" dirty="0" smtClean="0"/>
              <a:t>Water</a:t>
            </a:r>
            <a:r>
              <a:rPr lang="en-US" sz="2000" dirty="0" smtClean="0"/>
              <a:t> atoms are smooth and slippery</a:t>
            </a:r>
          </a:p>
          <a:p>
            <a:pPr>
              <a:buClr>
                <a:schemeClr val="accent3">
                  <a:lumMod val="50000"/>
                </a:schemeClr>
              </a:buClr>
              <a:buFont typeface="Wingdings" pitchFamily="2" charset="2"/>
              <a:buChar char="§"/>
            </a:pPr>
            <a:r>
              <a:rPr lang="en-US" sz="2000" dirty="0" smtClean="0"/>
              <a:t> </a:t>
            </a:r>
            <a:r>
              <a:rPr lang="en-US" sz="1800" b="1" dirty="0" smtClean="0"/>
              <a:t>Salt</a:t>
            </a:r>
            <a:r>
              <a:rPr lang="en-US" sz="2000" dirty="0" smtClean="0"/>
              <a:t> atoms, because of their taste, are sharp and pointed  </a:t>
            </a:r>
          </a:p>
          <a:p>
            <a:pPr>
              <a:buClr>
                <a:schemeClr val="accent3">
                  <a:lumMod val="50000"/>
                </a:schemeClr>
              </a:buClr>
              <a:buFont typeface="Wingdings" pitchFamily="2" charset="2"/>
              <a:buChar char="§"/>
            </a:pPr>
            <a:r>
              <a:rPr lang="en-US" sz="1800" b="1" dirty="0" smtClean="0"/>
              <a:t>Air</a:t>
            </a:r>
            <a:r>
              <a:rPr lang="en-US" sz="2000" dirty="0" smtClean="0"/>
              <a:t> atoms are light and whirling (pervading all other materials).</a:t>
            </a:r>
            <a:r>
              <a:rPr lang="el-GR" sz="2000" dirty="0" smtClean="0"/>
              <a:t> </a:t>
            </a:r>
            <a:endParaRPr lang="el-GR" sz="2000" dirty="0"/>
          </a:p>
        </p:txBody>
      </p:sp>
      <p:sp>
        <p:nvSpPr>
          <p:cNvPr id="4" name="1 - Τίτλος"/>
          <p:cNvSpPr>
            <a:spLocks noGrp="1"/>
          </p:cNvSpPr>
          <p:nvPr>
            <p:ph type="title"/>
          </p:nvPr>
        </p:nvSpPr>
        <p:spPr>
          <a:xfrm>
            <a:off x="0" y="548680"/>
            <a:ext cx="8229600" cy="922784"/>
          </a:xfrm>
        </p:spPr>
        <p:txBody>
          <a:bodyPr>
            <a:normAutofit fontScale="90000"/>
          </a:bodyPr>
          <a:lstStyle/>
          <a:p>
            <a:r>
              <a:rPr lang="en-US" dirty="0" smtClean="0">
                <a:solidFill>
                  <a:schemeClr val="accent3">
                    <a:lumMod val="75000"/>
                  </a:schemeClr>
                </a:solidFill>
              </a:rPr>
              <a:t>Democritus</a:t>
            </a:r>
            <a:r>
              <a:rPr lang="el-GR" dirty="0" smtClean="0">
                <a:solidFill>
                  <a:schemeClr val="accent3">
                    <a:lumMod val="75000"/>
                  </a:schemeClr>
                </a:solidFill>
              </a:rPr>
              <a:t/>
            </a:r>
            <a:br>
              <a:rPr lang="el-GR" dirty="0" smtClean="0">
                <a:solidFill>
                  <a:schemeClr val="accent3">
                    <a:lumMod val="75000"/>
                  </a:schemeClr>
                </a:solidFill>
              </a:rPr>
            </a:br>
            <a:endParaRPr lang="el-GR" sz="2700" i="1" dirty="0">
              <a:solidFill>
                <a:schemeClr val="tx1"/>
              </a:solidFill>
            </a:endParaRPr>
          </a:p>
        </p:txBody>
      </p:sp>
      <p:sp>
        <p:nvSpPr>
          <p:cNvPr id="6" name="5 - Μισό πλαίσιο"/>
          <p:cNvSpPr/>
          <p:nvPr/>
        </p:nvSpPr>
        <p:spPr>
          <a:xfrm>
            <a:off x="539552" y="3717032"/>
            <a:ext cx="288032" cy="720080"/>
          </a:xfrm>
          <a:prstGeom prst="halfFram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l-GR">
              <a:solidFill>
                <a:schemeClr val="tx1"/>
              </a:solidFill>
            </a:endParaRPr>
          </a:p>
        </p:txBody>
      </p:sp>
      <p:sp>
        <p:nvSpPr>
          <p:cNvPr id="7" name="6 - Μισό πλαίσιο"/>
          <p:cNvSpPr/>
          <p:nvPr/>
        </p:nvSpPr>
        <p:spPr>
          <a:xfrm rot="10800000">
            <a:off x="8100392" y="4797152"/>
            <a:ext cx="288032" cy="696111"/>
          </a:xfrm>
          <a:prstGeom prst="halfFram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l-GR">
              <a:solidFill>
                <a:schemeClr val="tx1"/>
              </a:solidFill>
            </a:endParaRPr>
          </a:p>
        </p:txBody>
      </p:sp>
      <p:sp>
        <p:nvSpPr>
          <p:cNvPr id="12" name="11 - TextBox"/>
          <p:cNvSpPr txBox="1"/>
          <p:nvPr/>
        </p:nvSpPr>
        <p:spPr>
          <a:xfrm>
            <a:off x="1187624" y="1052736"/>
            <a:ext cx="2232248" cy="369332"/>
          </a:xfrm>
          <a:prstGeom prst="rect">
            <a:avLst/>
          </a:prstGeom>
          <a:noFill/>
        </p:spPr>
        <p:txBody>
          <a:bodyPr wrap="square" rtlCol="0">
            <a:spAutoFit/>
          </a:bodyPr>
          <a:lstStyle/>
          <a:p>
            <a:r>
              <a:rPr lang="en-US" dirty="0" smtClean="0">
                <a:solidFill>
                  <a:schemeClr val="accent3">
                    <a:lumMod val="75000"/>
                  </a:schemeClr>
                </a:solidFill>
              </a:rPr>
              <a:t>~</a:t>
            </a:r>
            <a:r>
              <a:rPr lang="en-US" i="1" dirty="0" smtClean="0"/>
              <a:t>Atomic hypothesis</a:t>
            </a:r>
            <a:endParaRPr lang="el-GR" i="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ÎÏÎ¿ÏÎ­Î»ÎµÏÎ¼Î± ÎµÎ¹ÎºÏÎ½Î±Ï Î³Î¹Î± atoms"/>
          <p:cNvPicPr>
            <a:picLocks noChangeAspect="1" noChangeArrowheads="1"/>
          </p:cNvPicPr>
          <p:nvPr/>
        </p:nvPicPr>
        <p:blipFill>
          <a:blip r:embed="rId2" cstate="print"/>
          <a:srcRect/>
          <a:stretch>
            <a:fillRect/>
          </a:stretch>
        </p:blipFill>
        <p:spPr bwMode="auto">
          <a:xfrm>
            <a:off x="1979712" y="3861048"/>
            <a:ext cx="5239826" cy="2808312"/>
          </a:xfrm>
          <a:prstGeom prst="rect">
            <a:avLst/>
          </a:prstGeom>
          <a:noFill/>
        </p:spPr>
      </p:pic>
      <p:sp>
        <p:nvSpPr>
          <p:cNvPr id="3" name="2 - Θέση περιεχομένου"/>
          <p:cNvSpPr>
            <a:spLocks noGrp="1"/>
          </p:cNvSpPr>
          <p:nvPr>
            <p:ph idx="1"/>
          </p:nvPr>
        </p:nvSpPr>
        <p:spPr>
          <a:xfrm>
            <a:off x="395536" y="1700808"/>
            <a:ext cx="8229600" cy="2520280"/>
          </a:xfrm>
        </p:spPr>
        <p:txBody>
          <a:bodyPr>
            <a:normAutofit/>
          </a:bodyPr>
          <a:lstStyle/>
          <a:p>
            <a:pPr>
              <a:buNone/>
            </a:pPr>
            <a:r>
              <a:rPr lang="en-US" sz="2200" i="1" dirty="0" smtClean="0"/>
              <a:t>Although scientists now believe that</a:t>
            </a:r>
            <a:r>
              <a:rPr lang="el-GR" sz="2200" i="1" dirty="0" smtClean="0"/>
              <a:t>:</a:t>
            </a:r>
            <a:endParaRPr lang="en-US" sz="2200" i="1" dirty="0" smtClean="0"/>
          </a:p>
          <a:p>
            <a:pPr>
              <a:buNone/>
            </a:pPr>
            <a:endParaRPr lang="en-US" sz="2000" dirty="0" smtClean="0"/>
          </a:p>
          <a:p>
            <a:pPr>
              <a:buClr>
                <a:schemeClr val="accent3">
                  <a:lumMod val="50000"/>
                </a:schemeClr>
              </a:buClr>
              <a:buFont typeface="Wingdings" pitchFamily="2" charset="2"/>
              <a:buChar char="§"/>
            </a:pPr>
            <a:r>
              <a:rPr lang="en-US" sz="2000" dirty="0" smtClean="0"/>
              <a:t>Atom is the smallest particle that can be called an element. </a:t>
            </a:r>
          </a:p>
          <a:p>
            <a:pPr>
              <a:buClr>
                <a:schemeClr val="accent3">
                  <a:lumMod val="50000"/>
                </a:schemeClr>
              </a:buClr>
              <a:buFont typeface="Wingdings" pitchFamily="2" charset="2"/>
              <a:buChar char="§"/>
            </a:pPr>
            <a:r>
              <a:rPr lang="en-US" sz="2000" dirty="0" smtClean="0"/>
              <a:t>All materials are made up of atoms.</a:t>
            </a:r>
          </a:p>
          <a:p>
            <a:pPr>
              <a:buClr>
                <a:schemeClr val="accent3">
                  <a:lumMod val="50000"/>
                </a:schemeClr>
              </a:buClr>
              <a:buFont typeface="Wingdings" pitchFamily="2" charset="2"/>
              <a:buChar char="§"/>
            </a:pPr>
            <a:r>
              <a:rPr lang="en-US" sz="2000" dirty="0" smtClean="0"/>
              <a:t> An atom is made of Protons (</a:t>
            </a:r>
            <a:r>
              <a:rPr lang="en-US" sz="2000" baseline="30000" dirty="0" smtClean="0"/>
              <a:t>+</a:t>
            </a:r>
            <a:r>
              <a:rPr lang="en-US" sz="2000" dirty="0" smtClean="0"/>
              <a:t>), Neutrons (0) and Electrons (</a:t>
            </a:r>
            <a:r>
              <a:rPr lang="en-US" sz="2000" baseline="30000" dirty="0" smtClean="0"/>
              <a:t>-</a:t>
            </a:r>
            <a:r>
              <a:rPr lang="en-US" sz="2000" dirty="0" smtClean="0"/>
              <a:t>).</a:t>
            </a:r>
            <a:endParaRPr lang="el-GR" sz="2000" baseline="30000" dirty="0"/>
          </a:p>
        </p:txBody>
      </p:sp>
      <p:sp>
        <p:nvSpPr>
          <p:cNvPr id="4" name="1 - Τίτλος"/>
          <p:cNvSpPr>
            <a:spLocks noGrp="1"/>
          </p:cNvSpPr>
          <p:nvPr>
            <p:ph type="title"/>
          </p:nvPr>
        </p:nvSpPr>
        <p:spPr>
          <a:xfrm>
            <a:off x="0" y="548680"/>
            <a:ext cx="8229600" cy="922784"/>
          </a:xfrm>
        </p:spPr>
        <p:txBody>
          <a:bodyPr>
            <a:normAutofit fontScale="90000"/>
          </a:bodyPr>
          <a:lstStyle/>
          <a:p>
            <a:r>
              <a:rPr lang="en-US" dirty="0" smtClean="0">
                <a:solidFill>
                  <a:schemeClr val="accent3">
                    <a:lumMod val="75000"/>
                  </a:schemeClr>
                </a:solidFill>
              </a:rPr>
              <a:t> </a:t>
            </a:r>
            <a:r>
              <a:rPr lang="el-GR" dirty="0" smtClean="0">
                <a:solidFill>
                  <a:schemeClr val="accent3">
                    <a:lumMod val="75000"/>
                  </a:schemeClr>
                </a:solidFill>
              </a:rPr>
              <a:t/>
            </a:r>
            <a:br>
              <a:rPr lang="el-GR" dirty="0" smtClean="0">
                <a:solidFill>
                  <a:schemeClr val="accent3">
                    <a:lumMod val="75000"/>
                  </a:schemeClr>
                </a:solidFill>
              </a:rPr>
            </a:br>
            <a:endParaRPr lang="el-GR" sz="2700" i="1" dirty="0">
              <a:solidFill>
                <a:schemeClr val="tx1"/>
              </a:solidFill>
            </a:endParaRPr>
          </a:p>
        </p:txBody>
      </p:sp>
      <p:sp>
        <p:nvSpPr>
          <p:cNvPr id="5" name="4 - TextBox"/>
          <p:cNvSpPr txBox="1"/>
          <p:nvPr/>
        </p:nvSpPr>
        <p:spPr>
          <a:xfrm>
            <a:off x="2051720" y="1187460"/>
            <a:ext cx="2232248" cy="369332"/>
          </a:xfrm>
          <a:prstGeom prst="rect">
            <a:avLst/>
          </a:prstGeom>
          <a:noFill/>
        </p:spPr>
        <p:txBody>
          <a:bodyPr wrap="square" rtlCol="0">
            <a:spAutoFit/>
          </a:bodyPr>
          <a:lstStyle/>
          <a:p>
            <a:r>
              <a:rPr lang="en-US" dirty="0" smtClean="0">
                <a:solidFill>
                  <a:schemeClr val="accent3">
                    <a:lumMod val="75000"/>
                  </a:schemeClr>
                </a:solidFill>
              </a:rPr>
              <a:t>~</a:t>
            </a:r>
            <a:r>
              <a:rPr lang="en-US" i="1" dirty="0" smtClean="0"/>
              <a:t>Today’s Fact</a:t>
            </a:r>
            <a:endParaRPr lang="el-GR" i="1" dirty="0"/>
          </a:p>
        </p:txBody>
      </p:sp>
      <p:sp>
        <p:nvSpPr>
          <p:cNvPr id="6" name="1 - Τίτλος"/>
          <p:cNvSpPr txBox="1">
            <a:spLocks/>
          </p:cNvSpPr>
          <p:nvPr/>
        </p:nvSpPr>
        <p:spPr>
          <a:xfrm>
            <a:off x="152400" y="701080"/>
            <a:ext cx="8229600" cy="922784"/>
          </a:xfrm>
          <a:prstGeom prst="rect">
            <a:avLst/>
          </a:prstGeom>
        </p:spPr>
        <p:txBody>
          <a:bodyPr vert="horz"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smtClean="0">
                <a:solidFill>
                  <a:schemeClr val="accent3">
                    <a:lumMod val="75000"/>
                  </a:schemeClr>
                </a:solidFill>
                <a:latin typeface="+mj-lt"/>
                <a:ea typeface="+mj-ea"/>
                <a:cs typeface="+mj-cs"/>
              </a:rPr>
              <a:t>Atomic Theory</a:t>
            </a:r>
            <a:r>
              <a:rPr kumimoji="0" lang="el-GR" sz="4000" b="0" i="0" u="none" strike="noStrike" kern="1200" cap="none" spc="0" normalizeH="0" baseline="0" noProof="0" dirty="0" smtClean="0">
                <a:ln>
                  <a:noFill/>
                </a:ln>
                <a:solidFill>
                  <a:schemeClr val="accent3">
                    <a:lumMod val="75000"/>
                  </a:schemeClr>
                </a:solidFill>
                <a:effectLst/>
                <a:uLnTx/>
                <a:uFillTx/>
                <a:latin typeface="+mj-lt"/>
                <a:ea typeface="+mj-ea"/>
                <a:cs typeface="+mj-cs"/>
              </a:rPr>
              <a:t/>
            </a:r>
            <a:br>
              <a:rPr kumimoji="0" lang="el-GR" sz="4000" b="0" i="0" u="none" strike="noStrike" kern="1200" cap="none" spc="0" normalizeH="0" baseline="0" noProof="0" dirty="0" smtClean="0">
                <a:ln>
                  <a:noFill/>
                </a:ln>
                <a:solidFill>
                  <a:schemeClr val="accent3">
                    <a:lumMod val="75000"/>
                  </a:schemeClr>
                </a:solidFill>
                <a:effectLst/>
                <a:uLnTx/>
                <a:uFillTx/>
                <a:latin typeface="+mj-lt"/>
                <a:ea typeface="+mj-ea"/>
                <a:cs typeface="+mj-cs"/>
              </a:rPr>
            </a:br>
            <a:endParaRPr kumimoji="0" lang="el-GR" sz="27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844824"/>
            <a:ext cx="8229600" cy="4325112"/>
          </a:xfrm>
        </p:spPr>
        <p:txBody>
          <a:bodyPr/>
          <a:lstStyle/>
          <a:p>
            <a:r>
              <a:rPr lang="en-US" dirty="0" smtClean="0">
                <a:hlinkClick r:id="rId2"/>
              </a:rPr>
              <a:t>https://en.wikipedia.org/wiki/Democritus</a:t>
            </a:r>
            <a:r>
              <a:rPr lang="en-US" dirty="0" smtClean="0"/>
              <a:t> </a:t>
            </a:r>
          </a:p>
          <a:p>
            <a:r>
              <a:rPr lang="en-US" dirty="0" smtClean="0">
                <a:hlinkClick r:id="rId3"/>
              </a:rPr>
              <a:t>https://en.wikipedia.org/wiki/Atomism</a:t>
            </a:r>
            <a:r>
              <a:rPr lang="en-US" dirty="0" smtClean="0"/>
              <a:t> </a:t>
            </a:r>
          </a:p>
          <a:p>
            <a:r>
              <a:rPr lang="en-US" dirty="0" smtClean="0">
                <a:solidFill>
                  <a:schemeClr val="accent6">
                    <a:lumMod val="75000"/>
                  </a:schemeClr>
                </a:solidFill>
              </a:rPr>
              <a:t>Google pictures</a:t>
            </a:r>
            <a:endParaRPr lang="el-GR" dirty="0">
              <a:solidFill>
                <a:schemeClr val="accent6">
                  <a:lumMod val="75000"/>
                </a:schemeClr>
              </a:solidFill>
            </a:endParaRPr>
          </a:p>
        </p:txBody>
      </p:sp>
      <p:sp>
        <p:nvSpPr>
          <p:cNvPr id="4" name="1 - Τίτλος"/>
          <p:cNvSpPr txBox="1">
            <a:spLocks/>
          </p:cNvSpPr>
          <p:nvPr/>
        </p:nvSpPr>
        <p:spPr>
          <a:xfrm>
            <a:off x="158824" y="548680"/>
            <a:ext cx="8229600" cy="922784"/>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accent3">
                    <a:lumMod val="75000"/>
                  </a:schemeClr>
                </a:solidFill>
                <a:latin typeface="+mj-lt"/>
                <a:ea typeface="+mj-ea"/>
                <a:cs typeface="+mj-cs"/>
              </a:rPr>
              <a:t>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Î£ÏÎµÏÎ¹ÎºÎ® ÎµÎ¹ÎºÏÎ½Î±"/>
          <p:cNvPicPr>
            <a:picLocks noChangeAspect="1" noChangeArrowheads="1"/>
          </p:cNvPicPr>
          <p:nvPr/>
        </p:nvPicPr>
        <p:blipFill>
          <a:blip r:embed="rId2" cstate="print"/>
          <a:srcRect/>
          <a:stretch>
            <a:fillRect/>
          </a:stretch>
        </p:blipFill>
        <p:spPr bwMode="auto">
          <a:xfrm>
            <a:off x="-73024" y="0"/>
            <a:ext cx="9217024" cy="6858000"/>
          </a:xfrm>
          <a:prstGeom prst="rect">
            <a:avLst/>
          </a:prstGeom>
          <a:noFill/>
        </p:spPr>
      </p:pic>
      <p:sp>
        <p:nvSpPr>
          <p:cNvPr id="6" name="5 - Ορθογώνιο"/>
          <p:cNvSpPr/>
          <p:nvPr/>
        </p:nvSpPr>
        <p:spPr>
          <a:xfrm>
            <a:off x="1259632" y="4941168"/>
            <a:ext cx="6912768"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7" name="6 - TextBox"/>
          <p:cNvSpPr txBox="1"/>
          <p:nvPr/>
        </p:nvSpPr>
        <p:spPr>
          <a:xfrm>
            <a:off x="2411760" y="5148481"/>
            <a:ext cx="4752528" cy="584775"/>
          </a:xfrm>
          <a:prstGeom prst="rect">
            <a:avLst/>
          </a:prstGeom>
          <a:noFill/>
        </p:spPr>
        <p:txBody>
          <a:bodyPr wrap="square" rtlCol="0">
            <a:spAutoFit/>
          </a:bodyPr>
          <a:lstStyle/>
          <a:p>
            <a:r>
              <a:rPr lang="en-US" sz="3200" dirty="0" smtClean="0">
                <a:solidFill>
                  <a:schemeClr val="accent3">
                    <a:lumMod val="50000"/>
                  </a:schemeClr>
                </a:solidFill>
              </a:rPr>
              <a:t>Thank you very much!</a:t>
            </a:r>
            <a:endParaRPr lang="el-GR" sz="3200" dirty="0">
              <a:solidFill>
                <a:schemeClr val="accent3">
                  <a:lumMod val="50000"/>
                </a:schemeClr>
              </a:solidFill>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139</TotalTime>
  <Words>131</Words>
  <Application>Microsoft Office PowerPoint</Application>
  <PresentationFormat>Προβολή στην οθόνη (4:3)</PresentationFormat>
  <Paragraphs>59</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Αστικό</vt:lpstr>
      <vt:lpstr>"Inventors and innovators: our heritage and our future" </vt:lpstr>
      <vt:lpstr>Democritus  </vt:lpstr>
      <vt:lpstr>Atomism  </vt:lpstr>
      <vt:lpstr>Democritus  </vt:lpstr>
      <vt:lpstr>Democritus </vt:lpstr>
      <vt:lpstr>  </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2017~2018 “Inventors and Innovators” </dc:title>
  <dc:creator>Markos</dc:creator>
  <cp:lastModifiedBy>user</cp:lastModifiedBy>
  <cp:revision>3</cp:revision>
  <dcterms:created xsi:type="dcterms:W3CDTF">2018-04-29T15:45:25Z</dcterms:created>
  <dcterms:modified xsi:type="dcterms:W3CDTF">2018-08-23T22:07:23Z</dcterms:modified>
</cp:coreProperties>
</file>