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7" r:id="rId5"/>
    <p:sldId id="260" r:id="rId6"/>
    <p:sldId id="266" r:id="rId7"/>
    <p:sldId id="268" r:id="rId8"/>
    <p:sldId id="264" r:id="rId9"/>
    <p:sldId id="259" r:id="rId10"/>
    <p:sldId id="261" r:id="rId11"/>
    <p:sldId id="265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BCC0-F16F-4FE0-BE00-90D0DC185654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8938-CC4F-4D0A-AE8E-7046058C1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- Εικόνα" descr="Hippocrates.jpg"/>
          <p:cNvPicPr/>
          <p:nvPr/>
        </p:nvPicPr>
        <p:blipFill>
          <a:blip r:embed="rId2" cstate="print"/>
          <a:srcRect l="5551"/>
          <a:stretch>
            <a:fillRect/>
          </a:stretch>
        </p:blipFill>
        <p:spPr>
          <a:xfrm>
            <a:off x="2897874" y="3322340"/>
            <a:ext cx="3482549" cy="3154837"/>
          </a:xfrm>
          <a:prstGeom prst="rect">
            <a:avLst/>
          </a:prstGeom>
        </p:spPr>
      </p:pic>
      <p:pic>
        <p:nvPicPr>
          <p:cNvPr id="5" name="4 - Εικόνα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572000"/>
            <a:ext cx="1638300" cy="914400"/>
          </a:xfrm>
          <a:prstGeom prst="rect">
            <a:avLst/>
          </a:prstGeom>
        </p:spPr>
      </p:pic>
      <p:pic>
        <p:nvPicPr>
          <p:cNvPr id="6" name="5 - Εικόνα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1676400" cy="1676400"/>
          </a:xfrm>
          <a:prstGeom prst="rect">
            <a:avLst/>
          </a:prstGeom>
        </p:spPr>
      </p:pic>
      <p:pic>
        <p:nvPicPr>
          <p:cNvPr id="8" name="6 - Εικόνα" descr="Capture.JPG"/>
          <p:cNvPicPr/>
          <p:nvPr/>
        </p:nvPicPr>
        <p:blipFill>
          <a:blip r:embed="rId5" cstate="print"/>
          <a:srcRect l="5445" r="12879"/>
          <a:stretch>
            <a:fillRect/>
          </a:stretch>
        </p:blipFill>
        <p:spPr>
          <a:xfrm>
            <a:off x="304800" y="4114800"/>
            <a:ext cx="1600200" cy="1676400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6372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Segoe Script" pitchFamily="34" charset="0"/>
                <a:cs typeface="Arial" pitchFamily="34" charset="0"/>
              </a:rPr>
              <a:t>"Inventors and innovators: our heritage and our future"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686800" cy="13716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HIPPOCRATES</a:t>
            </a:r>
            <a:br>
              <a:rPr lang="en-US" sz="4800" dirty="0" smtClean="0"/>
            </a:br>
            <a:r>
              <a:rPr lang="en-US" sz="4800" dirty="0" smtClean="0"/>
              <a:t>              THE FATHER OF MEDICINE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1027" name="Πλαίσιο κειμένου 2"/>
          <p:cNvSpPr txBox="1">
            <a:spLocks noChangeArrowheads="1"/>
          </p:cNvSpPr>
          <p:nvPr/>
        </p:nvSpPr>
        <p:spPr bwMode="auto">
          <a:xfrm>
            <a:off x="6445250" y="6505575"/>
            <a:ext cx="2698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Arsenios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Kleon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Chriskos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HIPPOCRATE  AS  A TEACHER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David" pitchFamily="34" charset="-79"/>
                <a:cs typeface="David" pitchFamily="34" charset="-79"/>
              </a:rPr>
              <a:t>Hippocrates taught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Medicine.</a:t>
            </a:r>
          </a:p>
          <a:p>
            <a:pPr lvl="0"/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dirty="0">
                <a:latin typeface="David" pitchFamily="34" charset="-79"/>
                <a:cs typeface="David" pitchFamily="34" charset="-79"/>
              </a:rPr>
              <a:t>First of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all he </a:t>
            </a:r>
            <a:r>
              <a:rPr lang="en-US" dirty="0">
                <a:latin typeface="David" pitchFamily="34" charset="-79"/>
                <a:cs typeface="David" pitchFamily="34" charset="-79"/>
              </a:rPr>
              <a:t>taught it to his sons. 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lvl="0"/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en-US" dirty="0" smtClean="0">
                <a:latin typeface="David" pitchFamily="34" charset="-79"/>
                <a:cs typeface="David" pitchFamily="34" charset="-79"/>
              </a:rPr>
              <a:t>After </a:t>
            </a:r>
            <a:r>
              <a:rPr lang="en-US" dirty="0">
                <a:latin typeface="David" pitchFamily="34" charset="-79"/>
                <a:cs typeface="David" pitchFamily="34" charset="-79"/>
              </a:rPr>
              <a:t>that, he was the first to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pass                       </a:t>
            </a:r>
            <a:r>
              <a:rPr lang="en-US" dirty="0">
                <a:latin typeface="David" pitchFamily="34" charset="-79"/>
                <a:cs typeface="David" pitchFamily="34" charset="-79"/>
              </a:rPr>
              <a:t>on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the knowledge </a:t>
            </a:r>
            <a:r>
              <a:rPr lang="en-US" dirty="0">
                <a:latin typeface="David" pitchFamily="34" charset="-79"/>
                <a:cs typeface="David" pitchFamily="34" charset="-79"/>
              </a:rPr>
              <a:t>of medicine as a school subject. 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lvl="0"/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en-US" dirty="0" smtClean="0">
                <a:latin typeface="David" pitchFamily="34" charset="-79"/>
                <a:cs typeface="David" pitchFamily="34" charset="-79"/>
              </a:rPr>
              <a:t>Thanks </a:t>
            </a:r>
            <a:r>
              <a:rPr lang="en-US" dirty="0">
                <a:latin typeface="David" pitchFamily="34" charset="-79"/>
                <a:cs typeface="David" pitchFamily="34" charset="-79"/>
              </a:rPr>
              <a:t>to him the science of medicine spread all over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Greece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endParaRPr lang="en-US" dirty="0"/>
          </a:p>
        </p:txBody>
      </p:sp>
      <p:pic>
        <p:nvPicPr>
          <p:cNvPr id="4" name="3 - Εικόνα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600200"/>
            <a:ext cx="2057400" cy="241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WISE WORDS FROM A WISE SCIENTIST</a:t>
            </a:r>
            <a:endParaRPr lang="el-GR" dirty="0"/>
          </a:p>
        </p:txBody>
      </p:sp>
      <p:pic>
        <p:nvPicPr>
          <p:cNvPr id="4" name="3 - Θέση περιεχομένου" descr="ippokrati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avid" pitchFamily="34" charset="-79"/>
                <a:cs typeface="David" pitchFamily="34" charset="-79"/>
              </a:rPr>
              <a:t>WISE WORDS FROM A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WISE SCIENTIST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David" pitchFamily="34" charset="-79"/>
                <a:cs typeface="David" pitchFamily="34" charset="-79"/>
              </a:rPr>
              <a:t>“</a:t>
            </a:r>
            <a:r>
              <a:rPr lang="en-US" sz="3600" dirty="0">
                <a:latin typeface="David" pitchFamily="34" charset="-79"/>
                <a:cs typeface="David" pitchFamily="34" charset="-79"/>
              </a:rPr>
              <a:t>The natural healing force within each of us</a:t>
            </a:r>
            <a:r>
              <a:rPr lang="en-US" sz="3600" dirty="0" smtClean="0">
                <a:latin typeface="David" pitchFamily="34" charset="-79"/>
                <a:cs typeface="David" pitchFamily="34" charset="-79"/>
              </a:rPr>
              <a:t>,  </a:t>
            </a:r>
            <a:r>
              <a:rPr lang="en-US" sz="3600" dirty="0">
                <a:latin typeface="David" pitchFamily="34" charset="-79"/>
                <a:cs typeface="David" pitchFamily="34" charset="-79"/>
              </a:rPr>
              <a:t>is the greatest force in getting well”</a:t>
            </a:r>
          </a:p>
          <a:p>
            <a:endParaRPr lang="en-US" dirty="0" smtClean="0"/>
          </a:p>
          <a:p>
            <a:r>
              <a:rPr lang="en-US" sz="3600" dirty="0" smtClean="0">
                <a:latin typeface="David" pitchFamily="34" charset="-79"/>
                <a:cs typeface="David" pitchFamily="34" charset="-79"/>
              </a:rPr>
              <a:t>“</a:t>
            </a:r>
            <a:r>
              <a:rPr lang="en-US" sz="3600" dirty="0">
                <a:latin typeface="David" pitchFamily="34" charset="-79"/>
                <a:cs typeface="David" pitchFamily="34" charset="-79"/>
              </a:rPr>
              <a:t>Wherever the art of Medicine is loved, there is also love for Humanity”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5562600" y="608855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Brush Script MT" pitchFamily="66" charset="0"/>
              </a:rPr>
              <a:t>~Hippocrates </a:t>
            </a:r>
            <a:endParaRPr lang="en-US" sz="4400" dirty="0">
              <a:latin typeface="Brush Script MT" pitchFamily="66" charset="0"/>
            </a:endParaRPr>
          </a:p>
        </p:txBody>
      </p:sp>
      <p:pic>
        <p:nvPicPr>
          <p:cNvPr id="5" name="4 - Εικόνα" descr="C:\Users\Nick\AppData\Local\Microsoft\Windows\INetCache\IE\0RVO4P8B\400px-P_medicine.svg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1981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David" pitchFamily="34" charset="-79"/>
                <a:cs typeface="David" pitchFamily="34" charset="-79"/>
              </a:rPr>
              <a:t>Resources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David" pitchFamily="34" charset="-79"/>
                <a:cs typeface="David" pitchFamily="34" charset="-79"/>
              </a:rPr>
              <a:t>Resources: 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Lipourlis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Dimitrios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(Hippocratic Medicine, 1983), 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Paratiritis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Editions</a:t>
            </a:r>
          </a:p>
          <a:p>
            <a:r>
              <a:rPr lang="en-US" sz="24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Lipourlis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Dimitrios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(Ancient Authors, 2000),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Zitros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Editions, Thessaloniki,</a:t>
            </a:r>
          </a:p>
          <a:p>
            <a:r>
              <a:rPr lang="en-US" sz="2400" dirty="0" err="1">
                <a:latin typeface="David" pitchFamily="34" charset="-79"/>
                <a:cs typeface="David" pitchFamily="34" charset="-79"/>
              </a:rPr>
              <a:t>Jouanna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J. (Hippocrates, 1998) 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Kardamitsas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 Edition </a:t>
            </a:r>
            <a:r>
              <a:rPr lang="en-US" sz="2400" dirty="0" smtClean="0">
                <a:latin typeface="David" pitchFamily="34" charset="-79"/>
                <a:cs typeface="David" pitchFamily="34" charset="-79"/>
              </a:rPr>
              <a:t>Athens,</a:t>
            </a:r>
          </a:p>
          <a:p>
            <a:r>
              <a:rPr lang="en-US" sz="2400" dirty="0" err="1" smtClean="0">
                <a:latin typeface="David" pitchFamily="34" charset="-79"/>
                <a:cs typeface="David" pitchFamily="34" charset="-79"/>
              </a:rPr>
              <a:t>Maniatis</a:t>
            </a:r>
            <a:r>
              <a:rPr lang="en-US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St. (History of medicine, 2002) “</a:t>
            </a:r>
            <a:r>
              <a:rPr lang="en-US" sz="2400" dirty="0" err="1">
                <a:latin typeface="David" pitchFamily="34" charset="-79"/>
                <a:cs typeface="David" pitchFamily="34" charset="-79"/>
              </a:rPr>
              <a:t>Entos</a:t>
            </a:r>
            <a:r>
              <a:rPr lang="en-US" sz="2400" dirty="0">
                <a:latin typeface="David" pitchFamily="34" charset="-79"/>
                <a:cs typeface="David" pitchFamily="34" charset="-79"/>
              </a:rPr>
              <a:t>” Editions</a:t>
            </a:r>
          </a:p>
          <a:p>
            <a:endParaRPr lang="en-US" dirty="0"/>
          </a:p>
        </p:txBody>
      </p:sp>
      <p:pic>
        <p:nvPicPr>
          <p:cNvPr id="4098" name="Picture 2" descr="C:\Users\Nick\AppData\Local\Microsoft\Windows\Temporary Internet Files\Content.IE5\BM4H3N84\1024px-Hyperlink-internet-search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419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David" pitchFamily="34" charset="-79"/>
                <a:cs typeface="David" pitchFamily="34" charset="-79"/>
              </a:rPr>
              <a:t>EARLY </a:t>
            </a:r>
            <a:r>
              <a:rPr lang="en-US" sz="4000" dirty="0" smtClean="0">
                <a:latin typeface="David" pitchFamily="34" charset="-79"/>
                <a:cs typeface="David" pitchFamily="34" charset="-79"/>
              </a:rPr>
              <a:t>LIFE</a:t>
            </a:r>
            <a:endParaRPr lang="en-US" sz="4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7000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   His formal name was Hippocrates </a:t>
            </a:r>
            <a:r>
              <a:rPr lang="en-US" sz="11200" dirty="0" err="1" smtClean="0">
                <a:latin typeface="David" pitchFamily="34" charset="-79"/>
                <a:cs typeface="David" pitchFamily="34" charset="-79"/>
              </a:rPr>
              <a:t>Asclepiades</a:t>
            </a:r>
            <a:r>
              <a:rPr lang="en-US" sz="11200" dirty="0" smtClean="0">
                <a:latin typeface="David" pitchFamily="34" charset="-79"/>
                <a:cs typeface="David" pitchFamily="34" charset="-79"/>
              </a:rPr>
              <a:t>, meaning "descendant of  (the doctor-god) </a:t>
            </a:r>
            <a:r>
              <a:rPr lang="en-US" sz="11200" dirty="0" err="1" smtClean="0">
                <a:latin typeface="David" pitchFamily="34" charset="-79"/>
                <a:cs typeface="David" pitchFamily="34" charset="-79"/>
              </a:rPr>
              <a:t>Asclepios</a:t>
            </a:r>
            <a:r>
              <a:rPr lang="en-US" sz="11200" dirty="0" smtClean="0">
                <a:latin typeface="David" pitchFamily="34" charset="-79"/>
                <a:cs typeface="David" pitchFamily="34" charset="-79"/>
              </a:rPr>
              <a:t>.“</a:t>
            </a: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      Born on the Aegean island of Cos</a:t>
            </a: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      around 460 B.C.  he lived during</a:t>
            </a: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      the age of Pericles</a:t>
            </a:r>
          </a:p>
          <a:p>
            <a:pPr>
              <a:buNone/>
            </a:pPr>
            <a:r>
              <a:rPr lang="en-US" sz="11200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  His </a:t>
            </a:r>
            <a:r>
              <a:rPr lang="en-US" sz="11200" dirty="0">
                <a:latin typeface="David" pitchFamily="34" charset="-79"/>
                <a:cs typeface="David" pitchFamily="34" charset="-79"/>
              </a:rPr>
              <a:t>father was a </a:t>
            </a:r>
            <a:r>
              <a:rPr lang="en-US" sz="11200" dirty="0" smtClean="0">
                <a:latin typeface="David" pitchFamily="34" charset="-79"/>
                <a:cs typeface="David" pitchFamily="34" charset="-79"/>
              </a:rPr>
              <a:t>physician-priest</a:t>
            </a: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in the </a:t>
            </a:r>
            <a:r>
              <a:rPr lang="en-US" sz="11200" dirty="0" err="1" smtClean="0">
                <a:latin typeface="David" pitchFamily="34" charset="-79"/>
                <a:cs typeface="David" pitchFamily="34" charset="-79"/>
              </a:rPr>
              <a:t>Asclepion</a:t>
            </a: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at Cos  and his</a:t>
            </a: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family could trace its lineage back</a:t>
            </a: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to the legendary </a:t>
            </a:r>
            <a:r>
              <a:rPr lang="en-US" sz="11200" dirty="0" err="1" smtClean="0">
                <a:latin typeface="David" pitchFamily="34" charset="-79"/>
                <a:cs typeface="David" pitchFamily="34" charset="-79"/>
              </a:rPr>
              <a:t>Asclepios</a:t>
            </a:r>
            <a:r>
              <a:rPr lang="en-US" sz="11200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>
              <a:buNone/>
            </a:pPr>
            <a:r>
              <a:rPr lang="en-US" sz="11200" dirty="0" smtClean="0">
                <a:latin typeface="David" pitchFamily="34" charset="-79"/>
                <a:cs typeface="David" pitchFamily="34" charset="-79"/>
              </a:rPr>
              <a:t>     Hippocrates </a:t>
            </a:r>
            <a:r>
              <a:rPr lang="en-US" sz="11200" dirty="0">
                <a:latin typeface="David" pitchFamily="34" charset="-79"/>
                <a:cs typeface="David" pitchFamily="34" charset="-79"/>
              </a:rPr>
              <a:t>lived a very long life and died at a ripe old age (90 years old!) in the town of </a:t>
            </a:r>
            <a:r>
              <a:rPr lang="en-US" sz="11200" dirty="0" smtClean="0">
                <a:latin typeface="David" pitchFamily="34" charset="-79"/>
                <a:cs typeface="David" pitchFamily="34" charset="-79"/>
              </a:rPr>
              <a:t>Larissa (370 B.C.) </a:t>
            </a:r>
            <a:endParaRPr lang="en-US" sz="11200" dirty="0">
              <a:latin typeface="David" pitchFamily="34" charset="-79"/>
              <a:cs typeface="David" pitchFamily="34" charset="-79"/>
            </a:endParaRPr>
          </a:p>
          <a:p>
            <a:endParaRPr lang="en-US" dirty="0"/>
          </a:p>
        </p:txBody>
      </p:sp>
      <p:pic>
        <p:nvPicPr>
          <p:cNvPr id="4" name="2 - Εικόνα" descr="dodecanese-map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2743200"/>
            <a:ext cx="1905000" cy="2019300"/>
          </a:xfrm>
          <a:prstGeom prst="rect">
            <a:avLst/>
          </a:prstGeom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5943600" y="2743200"/>
            <a:ext cx="1524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David" pitchFamily="34" charset="-79"/>
                <a:cs typeface="David" pitchFamily="34" charset="-79"/>
              </a:rPr>
              <a:t>A</a:t>
            </a:r>
            <a:r>
              <a:rPr lang="en-US" dirty="0">
                <a:latin typeface="David" pitchFamily="34" charset="-79"/>
                <a:cs typeface="David" pitchFamily="34" charset="-79"/>
              </a:rPr>
              <a:t> </a:t>
            </a:r>
            <a:r>
              <a:rPr lang="en-US" sz="4000" dirty="0">
                <a:latin typeface="David" pitchFamily="34" charset="-79"/>
                <a:cs typeface="David" pitchFamily="34" charset="-79"/>
              </a:rPr>
              <a:t>PIONEER IN ANCIENT </a:t>
            </a:r>
            <a:r>
              <a:rPr lang="en-US" sz="4000" dirty="0" smtClean="0">
                <a:latin typeface="David" pitchFamily="34" charset="-79"/>
                <a:cs typeface="David" pitchFamily="34" charset="-79"/>
              </a:rPr>
              <a:t>TIMES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David" pitchFamily="34" charset="-79"/>
                <a:cs typeface="David" pitchFamily="34" charset="-79"/>
              </a:rPr>
              <a:t>The first </a:t>
            </a:r>
            <a:r>
              <a:rPr lang="en-US" sz="2600" dirty="0">
                <a:latin typeface="David" pitchFamily="34" charset="-79"/>
                <a:cs typeface="David" pitchFamily="34" charset="-79"/>
              </a:rPr>
              <a:t>physician to systematically classify diseases based on points of similarity and contrast between them</a:t>
            </a:r>
            <a:r>
              <a:rPr lang="en-US" sz="2600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sz="26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2600" dirty="0">
                <a:latin typeface="David" pitchFamily="34" charset="-79"/>
                <a:cs typeface="David" pitchFamily="34" charset="-79"/>
              </a:rPr>
              <a:t>He virtually originated the disciplines </a:t>
            </a:r>
            <a:r>
              <a:rPr lang="en-US" sz="2600" dirty="0" smtClean="0">
                <a:latin typeface="David" pitchFamily="34" charset="-79"/>
                <a:cs typeface="David" pitchFamily="34" charset="-79"/>
              </a:rPr>
              <a:t>                                 of </a:t>
            </a:r>
            <a:r>
              <a:rPr lang="en-US" sz="2600" dirty="0">
                <a:latin typeface="David" pitchFamily="34" charset="-79"/>
                <a:cs typeface="David" pitchFamily="34" charset="-79"/>
              </a:rPr>
              <a:t>etiology and pathology. </a:t>
            </a:r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sz="2800" dirty="0" smtClean="0">
                <a:latin typeface="David" pitchFamily="34" charset="-79"/>
                <a:cs typeface="David" pitchFamily="34" charset="-79"/>
              </a:rPr>
              <a:t>Hippocrates  freed medicine from the shackles of magic, superstition, and the supernatural.</a:t>
            </a:r>
            <a:endParaRPr lang="en-US" sz="2600" dirty="0" smtClean="0">
              <a:latin typeface="David" pitchFamily="34" charset="-79"/>
              <a:cs typeface="David" pitchFamily="34" charset="-79"/>
            </a:endParaRPr>
          </a:p>
          <a:p>
            <a:endParaRPr lang="en-US" sz="2600" dirty="0" smtClean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5 - Εικόνα" descr="ipokratis-620x4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667000"/>
            <a:ext cx="2495550" cy="161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The Hippocratic Revolution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Hippocrates collected data and </a:t>
            </a:r>
          </a:p>
          <a:p>
            <a:pPr>
              <a:buNone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    conducted experiments to show </a:t>
            </a:r>
          </a:p>
          <a:p>
            <a:pPr>
              <a:buNone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    that disease was a natural process;</a:t>
            </a:r>
          </a:p>
          <a:p>
            <a:pPr>
              <a:buNone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    that the signs and symptoms of a disease were caused by the natural reactions of the body to the disease process; and that the chief role of the physician was to aid the natural resistance of the body to overcome the metabolic imbalance and restore health and harmony to the organism.</a:t>
            </a:r>
            <a:endParaRPr lang="el-GR" dirty="0">
              <a:cs typeface="David" pitchFamily="34" charset="-79"/>
            </a:endParaRPr>
          </a:p>
        </p:txBody>
      </p:sp>
      <p:pic>
        <p:nvPicPr>
          <p:cNvPr id="2050" name="Picture 2" descr="C:\Users\Public\Documents\Documents\ΕΡΑΣΜUS PROJECT KA2\IPPOKRATES\PHOTOS IPPO\Malaksi-Ippokrati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19200"/>
            <a:ext cx="1752600" cy="192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Hippocratic Medicine</a:t>
            </a:r>
            <a:r>
              <a:rPr lang="el-GR" dirty="0" smtClean="0">
                <a:cs typeface="David" pitchFamily="34" charset="-79"/>
              </a:rPr>
              <a:t/>
            </a:r>
            <a:br>
              <a:rPr lang="el-GR" dirty="0" smtClean="0">
                <a:cs typeface="David" pitchFamily="34" charset="-79"/>
              </a:rPr>
            </a:b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>
                <a:latin typeface="David" pitchFamily="34" charset="-79"/>
                <a:cs typeface="David" pitchFamily="34" charset="-79"/>
              </a:rPr>
              <a:t>He claimed that there are three substances in the human body that he called blood, mucus, yellow or black bile. 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lvl="0"/>
            <a:r>
              <a:rPr lang="en-US" dirty="0">
                <a:latin typeface="David" pitchFamily="34" charset="-79"/>
                <a:cs typeface="David" pitchFamily="34" charset="-79"/>
              </a:rPr>
              <a:t>The human health depends on the balance of these substances. 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Balance of substances = healthy man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Unbalance of substances = mentally                      and physically ill man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endParaRPr lang="en-US" dirty="0"/>
          </a:p>
        </p:txBody>
      </p:sp>
      <p:pic>
        <p:nvPicPr>
          <p:cNvPr id="3077" name="Picture 5" descr="C:\Users\Nick\AppData\Local\Microsoft\Windows\Temporary Internet Files\Content.IE5\BM4H3N84\health-ma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1905000" cy="1370469"/>
          </a:xfrm>
          <a:prstGeom prst="rect">
            <a:avLst/>
          </a:prstGeom>
          <a:noFill/>
        </p:spPr>
      </p:pic>
      <p:pic>
        <p:nvPicPr>
          <p:cNvPr id="7" name="6 - Εικόνα" descr="ipocrate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990600"/>
            <a:ext cx="2438400" cy="128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The Hippocratic Corpus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By systematically classifying diseases, Hippocrates placed their diagnosis and treatment on a sounder footing. Much of what is known about these methods comes from a collection of more than 60 medical books known as 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the Hippocratic Corpus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, considered the oldest writings on medicine.</a:t>
            </a:r>
            <a:endParaRPr lang="el-GR" dirty="0">
              <a:cs typeface="David" pitchFamily="34" charset="-79"/>
            </a:endParaRPr>
          </a:p>
        </p:txBody>
      </p:sp>
      <p:pic>
        <p:nvPicPr>
          <p:cNvPr id="1026" name="Picture 2" descr="C:\Users\Public\Documents\Documents\ΕΡΑΣΜUS PROJECT KA2\IPPOKRATES\PHOTOS IPPO\02360720013674765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1436328"/>
            <a:ext cx="1904999" cy="1430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David" pitchFamily="34" charset="-79"/>
                <a:cs typeface="David" pitchFamily="34" charset="-79"/>
              </a:rPr>
              <a:t>The Hippocratic Corpus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According to the Corpus, Hippocratic medicine recommended a healthy diet and physical exercise as a remedy for most ailments. If this did not reduce sickness, some type of medication was recommended. Plants were processed for their medicinal elements. </a:t>
            </a:r>
          </a:p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The Corpus also describes how joints could be repositioned, the importance of  keeping records of case histories and treatments, and the relationship between the weather and some illnesses.</a:t>
            </a:r>
            <a:endParaRPr lang="el-GR" dirty="0"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THE HIPPOCRATIC  OATH</a:t>
            </a:r>
            <a:endParaRPr lang="el-GR" dirty="0">
              <a:cs typeface="David" pitchFamily="34" charset="-79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  </a:t>
            </a:r>
          </a:p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    Hippocrates was the personification of the ideal physician - wise, caring, compassionate and honest.  He is most remembered today for his famous 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Oath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, which set high ethical standards for the practice of medicine.  His exemplary life has been a constant and enduring source of inspiration for doctors and healers down through the ages. </a:t>
            </a:r>
            <a:endParaRPr lang="el-GR" dirty="0" smtClean="0">
              <a:cs typeface="David" pitchFamily="34" charset="-79"/>
            </a:endParaRPr>
          </a:p>
          <a:p>
            <a:endParaRPr lang="el-GR" dirty="0"/>
          </a:p>
        </p:txBody>
      </p:sp>
      <p:pic>
        <p:nvPicPr>
          <p:cNvPr id="5" name="4 - Εικόνα" descr="Hippocrates_ptisani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295400"/>
            <a:ext cx="1143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David" pitchFamily="34" charset="-79"/>
                <a:cs typeface="David" pitchFamily="34" charset="-79"/>
              </a:rPr>
              <a:t>HIPPOCRATE’S GREATEST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INNOVATIONS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avid" pitchFamily="34" charset="-79"/>
                <a:cs typeface="David" pitchFamily="34" charset="-79"/>
              </a:rPr>
              <a:t>Hippocrates was the first to develop medicine and strictly define its limits from philosophy. </a:t>
            </a:r>
            <a:endParaRPr lang="en-US" dirty="0" smtClean="0">
              <a:latin typeface="David" pitchFamily="34" charset="-79"/>
              <a:cs typeface="David" pitchFamily="34" charset="-79"/>
            </a:endParaRPr>
          </a:p>
          <a:p>
            <a:endParaRPr lang="en-US" dirty="0">
              <a:latin typeface="David" pitchFamily="34" charset="-79"/>
              <a:cs typeface="David" pitchFamily="34" charset="-79"/>
            </a:endParaRPr>
          </a:p>
          <a:p>
            <a:r>
              <a:rPr lang="en-US" dirty="0">
                <a:latin typeface="David" pitchFamily="34" charset="-79"/>
                <a:cs typeface="David" pitchFamily="34" charset="-79"/>
              </a:rPr>
              <a:t>According to Hippocrates, a “good” doctor ought to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David" pitchFamily="34" charset="-79"/>
                <a:cs typeface="David" pitchFamily="34" charset="-79"/>
              </a:rPr>
              <a:t>reject </a:t>
            </a:r>
            <a:r>
              <a:rPr lang="en-US" dirty="0">
                <a:latin typeface="David" pitchFamily="34" charset="-79"/>
                <a:cs typeface="David" pitchFamily="34" charset="-79"/>
              </a:rPr>
              <a:t>all kind of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superstition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David" pitchFamily="34" charset="-79"/>
                <a:cs typeface="David" pitchFamily="34" charset="-79"/>
              </a:rPr>
              <a:t>(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most </a:t>
            </a:r>
            <a:r>
              <a:rPr lang="en-US" dirty="0">
                <a:latin typeface="David" pitchFamily="34" charset="-79"/>
                <a:cs typeface="David" pitchFamily="34" charset="-79"/>
              </a:rPr>
              <a:t>important of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all) </a:t>
            </a:r>
            <a:r>
              <a:rPr lang="en-US" dirty="0">
                <a:latin typeface="David" pitchFamily="34" charset="-79"/>
                <a:cs typeface="David" pitchFamily="34" charset="-79"/>
              </a:rPr>
              <a:t>be moral.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7 - Εικόνα" descr="ippocrat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267200"/>
            <a:ext cx="2542032" cy="204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οσαρμοσμένος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546</Words>
  <Application>Microsoft Office PowerPoint</Application>
  <PresentationFormat>Προβολή στην οθόνη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HIPPOCRATES               THE FATHER OF MEDICINE </vt:lpstr>
      <vt:lpstr>EARLY LIFE</vt:lpstr>
      <vt:lpstr>A PIONEER IN ANCIENT TIMES</vt:lpstr>
      <vt:lpstr> The Hippocratic Revolution  </vt:lpstr>
      <vt:lpstr>Hippocratic Medicine </vt:lpstr>
      <vt:lpstr> The Hippocratic Corpus 1</vt:lpstr>
      <vt:lpstr>The Hippocratic Corpus 2</vt:lpstr>
      <vt:lpstr>THE HIPPOCRATIC  OATH</vt:lpstr>
      <vt:lpstr>HIPPOCRATE’S GREATEST INNOVATIONS</vt:lpstr>
      <vt:lpstr>HIPPOCRATE  AS  A TEACHER</vt:lpstr>
      <vt:lpstr>WISE WORDS FROM A WISE SCIENTIST</vt:lpstr>
      <vt:lpstr>WISE WORDS FROM A WISE SCIENTIST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HIPPOCRATES               THE FATHER OF MEDICINE</dc:title>
  <dc:creator>Nick</dc:creator>
  <cp:lastModifiedBy>user</cp:lastModifiedBy>
  <cp:revision>21</cp:revision>
  <dcterms:created xsi:type="dcterms:W3CDTF">2018-01-27T11:33:00Z</dcterms:created>
  <dcterms:modified xsi:type="dcterms:W3CDTF">2018-08-23T21:45:50Z</dcterms:modified>
</cp:coreProperties>
</file>