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4" r:id="rId6"/>
    <p:sldId id="265" r:id="rId7"/>
    <p:sldId id="261" r:id="rId8"/>
    <p:sldId id="262" r:id="rId9"/>
    <p:sldId id="25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7E5DCE4-61AF-490B-A859-6931F2646CD8}" type="datetimeFigureOut">
              <a:rPr lang="el-GR" smtClean="0"/>
              <a:pPr/>
              <a:t>24/8/2018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32954D2-D541-44AC-A6D0-C8438BA52875}"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7E5DCE4-61AF-490B-A859-6931F2646CD8}" type="datetimeFigureOut">
              <a:rPr lang="el-GR" smtClean="0"/>
              <a:pPr/>
              <a:t>24/8/2018</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32954D2-D541-44AC-A6D0-C8438BA5287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lanetmath.org/intercepttheorem" TargetMode="External"/><Relationship Id="rId2" Type="http://schemas.openxmlformats.org/officeDocument/2006/relationships/hyperlink" Target="https://en.wikipedia.org/wiki/Thales_of_Miletus" TargetMode="External"/><Relationship Id="rId1" Type="http://schemas.openxmlformats.org/officeDocument/2006/relationships/slideLayout" Target="../slideLayouts/slideLayout2.xml"/><Relationship Id="rId4" Type="http://schemas.openxmlformats.org/officeDocument/2006/relationships/hyperlink" Target="https://en.wikipedia.org/wiki/Thales's_theor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4414" y="3429000"/>
            <a:ext cx="6858000" cy="990600"/>
          </a:xfrm>
        </p:spPr>
        <p:txBody>
          <a:bodyPr>
            <a:normAutofit/>
          </a:bodyPr>
          <a:lstStyle/>
          <a:p>
            <a:r>
              <a:rPr lang="en-US" sz="4500" dirty="0" smtClean="0">
                <a:latin typeface="Times New Roman" pitchFamily="18" charset="0"/>
                <a:cs typeface="Times New Roman" pitchFamily="18" charset="0"/>
              </a:rPr>
              <a:t>Thales of Miletus </a:t>
            </a:r>
            <a:endParaRPr lang="el-GR" sz="4500"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214414" y="4714884"/>
            <a:ext cx="6858000" cy="533400"/>
          </a:xfrm>
        </p:spPr>
        <p:txBody>
          <a:bodyPr>
            <a:normAutofit/>
          </a:bodyPr>
          <a:lstStyle/>
          <a:p>
            <a:r>
              <a:rPr lang="en-US" sz="2200" dirty="0" smtClean="0">
                <a:latin typeface="Times New Roman" pitchFamily="18" charset="0"/>
                <a:cs typeface="Times New Roman" pitchFamily="18" charset="0"/>
              </a:rPr>
              <a:t>Made by: Irene </a:t>
            </a:r>
            <a:r>
              <a:rPr lang="en-US" sz="2200" dirty="0" err="1" smtClean="0">
                <a:latin typeface="Times New Roman" pitchFamily="18" charset="0"/>
                <a:cs typeface="Times New Roman" pitchFamily="18" charset="0"/>
              </a:rPr>
              <a:t>Palaiopoulou</a:t>
            </a:r>
            <a:endParaRPr lang="el-GR" sz="2200" dirty="0">
              <a:latin typeface="Times New Roman" pitchFamily="18" charset="0"/>
              <a:cs typeface="Times New Roman" pitchFamily="18" charset="0"/>
            </a:endParaRPr>
          </a:p>
        </p:txBody>
      </p:sp>
      <p:sp>
        <p:nvSpPr>
          <p:cNvPr id="4" name="3 - TextBox"/>
          <p:cNvSpPr txBox="1"/>
          <p:nvPr/>
        </p:nvSpPr>
        <p:spPr>
          <a:xfrm>
            <a:off x="2714612" y="6143644"/>
            <a:ext cx="614366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Experimental Lyceum of Thessaloniki “</a:t>
            </a:r>
            <a:r>
              <a:rPr lang="en-US" dirty="0" err="1" smtClean="0">
                <a:latin typeface="Times New Roman" pitchFamily="18" charset="0"/>
                <a:cs typeface="Times New Roman" pitchFamily="18" charset="0"/>
              </a:rPr>
              <a:t>Manolis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Andronikos</a:t>
            </a:r>
            <a:r>
              <a:rPr lang="en-US"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pic>
        <p:nvPicPr>
          <p:cNvPr id="14338" name="Picture 2" descr="Illustrerad Verldshistoria band I Ill 107.jpg"/>
          <p:cNvPicPr>
            <a:picLocks noChangeAspect="1" noChangeArrowheads="1"/>
          </p:cNvPicPr>
          <p:nvPr/>
        </p:nvPicPr>
        <p:blipFill>
          <a:blip r:embed="rId2"/>
          <a:srcRect/>
          <a:stretch>
            <a:fillRect/>
          </a:stretch>
        </p:blipFill>
        <p:spPr bwMode="auto">
          <a:xfrm>
            <a:off x="571472" y="3572974"/>
            <a:ext cx="1928826" cy="2937077"/>
          </a:xfrm>
          <a:prstGeom prst="rect">
            <a:avLst/>
          </a:prstGeom>
          <a:noFill/>
        </p:spPr>
      </p:pic>
      <p:pic>
        <p:nvPicPr>
          <p:cNvPr id="2050" name="Picture 2" descr="C:\Users\user\Desktop\ΕΥΡΩΠΑΪΚΑ ΠΡΟΓΡΑΜΜΑΤΑ\IKY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501" y="1985628"/>
            <a:ext cx="971550" cy="8667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61" y="692696"/>
            <a:ext cx="3497600" cy="70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681112"/>
            <a:ext cx="2341563"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620157"/>
            <a:ext cx="1828800"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428604"/>
            <a:ext cx="5429288" cy="837270"/>
          </a:xfrm>
        </p:spPr>
        <p:txBody>
          <a:bodyPr/>
          <a:lstStyle/>
          <a:p>
            <a:r>
              <a:rPr lang="en-US" dirty="0" smtClean="0">
                <a:latin typeface="Times New Roman" pitchFamily="18" charset="0"/>
                <a:cs typeface="Times New Roman" pitchFamily="18" charset="0"/>
              </a:rPr>
              <a:t>Brief biography </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1428736"/>
            <a:ext cx="8183880" cy="4187952"/>
          </a:xfrm>
        </p:spPr>
        <p:txBody>
          <a:bodyPr>
            <a:normAutofit/>
          </a:bodyPr>
          <a:lstStyle/>
          <a:p>
            <a:pPr algn="just">
              <a:lnSpc>
                <a:spcPct val="150000"/>
              </a:lnSpc>
            </a:pPr>
            <a:r>
              <a:rPr lang="en-US" sz="2300" dirty="0" smtClean="0">
                <a:latin typeface="Times New Roman" pitchFamily="18" charset="0"/>
                <a:cs typeface="Times New Roman" pitchFamily="18" charset="0"/>
              </a:rPr>
              <a:t>Born: c. 624 B.C. in Miletus, in Asia Minor</a:t>
            </a:r>
          </a:p>
          <a:p>
            <a:pPr algn="just">
              <a:lnSpc>
                <a:spcPct val="150000"/>
              </a:lnSpc>
            </a:pPr>
            <a:r>
              <a:rPr lang="en-US" sz="2300" dirty="0" smtClean="0">
                <a:latin typeface="Times New Roman" pitchFamily="18" charset="0"/>
                <a:cs typeface="Times New Roman" pitchFamily="18" charset="0"/>
              </a:rPr>
              <a:t>Died: c. 546 B.C. (aged c. 78)</a:t>
            </a:r>
          </a:p>
          <a:p>
            <a:pPr algn="just">
              <a:lnSpc>
                <a:spcPct val="150000"/>
              </a:lnSpc>
            </a:pPr>
            <a:r>
              <a:rPr lang="en-US" sz="2300" dirty="0" smtClean="0">
                <a:latin typeface="Times New Roman" pitchFamily="18" charset="0"/>
                <a:cs typeface="Times New Roman" pitchFamily="18" charset="0"/>
              </a:rPr>
              <a:t>He was a Greek philosopher (the first of the </a:t>
            </a:r>
            <a:r>
              <a:rPr lang="en-US" sz="2300" b="1" dirty="0" smtClean="0">
                <a:latin typeface="Times New Roman" pitchFamily="18" charset="0"/>
                <a:cs typeface="Times New Roman" pitchFamily="18" charset="0"/>
              </a:rPr>
              <a:t>Seven Sages</a:t>
            </a:r>
            <a:r>
              <a:rPr lang="en-US" sz="2300" dirty="0" smtClean="0">
                <a:latin typeface="Times New Roman" pitchFamily="18" charset="0"/>
                <a:cs typeface="Times New Roman" pitchFamily="18" charset="0"/>
              </a:rPr>
              <a:t>), mathematician and astronomer</a:t>
            </a:r>
          </a:p>
          <a:p>
            <a:pPr algn="just">
              <a:lnSpc>
                <a:spcPct val="150000"/>
              </a:lnSpc>
            </a:pPr>
            <a:r>
              <a:rPr lang="en-US" sz="2300" dirty="0" smtClean="0">
                <a:latin typeface="Times New Roman" pitchFamily="18" charset="0"/>
                <a:cs typeface="Times New Roman" pitchFamily="18" charset="0"/>
              </a:rPr>
              <a:t>He is recognized as the first philosopher in Greek tradition and the first individual in Western civilization to have engaged in scientific philosophy. </a:t>
            </a:r>
          </a:p>
          <a:p>
            <a:pPr>
              <a:buNone/>
            </a:pPr>
            <a:endParaRPr lang="el-GR" sz="2300" dirty="0"/>
          </a:p>
        </p:txBody>
      </p:sp>
      <p:pic>
        <p:nvPicPr>
          <p:cNvPr id="1028" name="Picture 4" descr="Σχετική εικόνα"/>
          <p:cNvPicPr>
            <a:picLocks noChangeAspect="1" noChangeArrowheads="1"/>
          </p:cNvPicPr>
          <p:nvPr/>
        </p:nvPicPr>
        <p:blipFill>
          <a:blip r:embed="rId2"/>
          <a:srcRect/>
          <a:stretch>
            <a:fillRect/>
          </a:stretch>
        </p:blipFill>
        <p:spPr bwMode="auto">
          <a:xfrm>
            <a:off x="1500166" y="2074511"/>
            <a:ext cx="5786478" cy="47834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 calcmode="lin" valueType="num">
                                      <p:cBhvr>
                                        <p:cTn id="14" dur="500" fill="hold"/>
                                        <p:tgtEl>
                                          <p:spTgt spid="1028"/>
                                        </p:tgtEl>
                                        <p:attrNameLst>
                                          <p:attrName>ppt_w</p:attrName>
                                        </p:attrNameLst>
                                      </p:cBhvr>
                                      <p:tavLst>
                                        <p:tav tm="0">
                                          <p:val>
                                            <p:fltVal val="0"/>
                                          </p:val>
                                        </p:tav>
                                        <p:tav tm="100000">
                                          <p:val>
                                            <p:strVal val="#ppt_w"/>
                                          </p:val>
                                        </p:tav>
                                      </p:tavLst>
                                    </p:anim>
                                    <p:anim calcmode="lin" valueType="num">
                                      <p:cBhvr>
                                        <p:cTn id="15" dur="500" fill="hold"/>
                                        <p:tgtEl>
                                          <p:spTgt spid="102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xit" presetSubtype="26" fill="hold" nodeType="clickEffect">
                                  <p:stCondLst>
                                    <p:cond delay="0"/>
                                  </p:stCondLst>
                                  <p:childTnLst>
                                    <p:animEffect transition="out" filter="barn(inHorizontal)">
                                      <p:cBhvr>
                                        <p:cTn id="19" dur="500"/>
                                        <p:tgtEl>
                                          <p:spTgt spid="1028"/>
                                        </p:tgtEl>
                                      </p:cBhvr>
                                    </p:animEffect>
                                    <p:set>
                                      <p:cBhvr>
                                        <p:cTn id="20" dur="1" fill="hold">
                                          <p:stCondLst>
                                            <p:cond delay="499"/>
                                          </p:stCondLst>
                                        </p:cTn>
                                        <p:tgtEl>
                                          <p:spTgt spid="102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0"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60120" y="357166"/>
            <a:ext cx="8183880" cy="1051560"/>
          </a:xfrm>
        </p:spPr>
        <p:txBody>
          <a:bodyPr/>
          <a:lstStyle/>
          <a:p>
            <a:r>
              <a:rPr lang="en-US" dirty="0" smtClean="0">
                <a:latin typeface="Times New Roman" pitchFamily="18" charset="0"/>
                <a:cs typeface="Times New Roman" pitchFamily="18" charset="0"/>
              </a:rPr>
              <a:t>Why is he important?</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1714488"/>
            <a:ext cx="8183880" cy="4187952"/>
          </a:xfrm>
        </p:spPr>
        <p:txBody>
          <a:bodyPr>
            <a:normAutofit/>
          </a:bodyPr>
          <a:lstStyle/>
          <a:p>
            <a:pPr>
              <a:buNone/>
            </a:pPr>
            <a:r>
              <a:rPr lang="en-US" sz="2300" dirty="0" smtClean="0">
                <a:latin typeface="Times New Roman" pitchFamily="18" charset="0"/>
                <a:cs typeface="Times New Roman" pitchFamily="18" charset="0"/>
              </a:rPr>
              <a:t>1. Mythology → </a:t>
            </a:r>
            <a:r>
              <a:rPr lang="en-US" sz="2300" b="1" dirty="0" smtClean="0">
                <a:latin typeface="Times New Roman" pitchFamily="18" charset="0"/>
                <a:cs typeface="Times New Roman" pitchFamily="18" charset="0"/>
              </a:rPr>
              <a:t>Science</a:t>
            </a:r>
            <a:r>
              <a:rPr lang="en-US" sz="2300" dirty="0" smtClean="0">
                <a:latin typeface="Times New Roman" pitchFamily="18" charset="0"/>
                <a:cs typeface="Times New Roman" pitchFamily="18" charset="0"/>
              </a:rPr>
              <a:t> (explaining the world by    theories and hypotheses)</a:t>
            </a:r>
          </a:p>
          <a:p>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Most famous cosmological position: the originating principle of nature is</a:t>
            </a:r>
          </a:p>
          <a:p>
            <a:pPr>
              <a:buNone/>
            </a:pPr>
            <a:r>
              <a:rPr lang="en-US" sz="2300" b="1" dirty="0" smtClean="0">
                <a:latin typeface="Times New Roman" pitchFamily="18" charset="0"/>
                <a:cs typeface="Times New Roman" pitchFamily="18" charset="0"/>
              </a:rPr>
              <a:t>   water</a:t>
            </a:r>
          </a:p>
          <a:p>
            <a:pPr>
              <a:buNone/>
            </a:pPr>
            <a:endParaRPr lang="en-US" sz="2200" b="1" dirty="0" smtClean="0"/>
          </a:p>
        </p:txBody>
      </p:sp>
      <p:cxnSp>
        <p:nvCxnSpPr>
          <p:cNvPr id="5" name="4 - Ευθεία γραμμή σύνδεσης"/>
          <p:cNvCxnSpPr/>
          <p:nvPr/>
        </p:nvCxnSpPr>
        <p:spPr>
          <a:xfrm>
            <a:off x="928662" y="1785926"/>
            <a:ext cx="1500198" cy="357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rot="10800000" flipV="1">
            <a:off x="928662" y="1785926"/>
            <a:ext cx="1428760" cy="357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AutoShape 2" descr="Αποτέλεσμα εικόνας για water"/>
          <p:cNvSpPr>
            <a:spLocks noChangeAspect="1" noChangeArrowheads="1"/>
          </p:cNvSpPr>
          <p:nvPr/>
        </p:nvSpPr>
        <p:spPr bwMode="auto">
          <a:xfrm>
            <a:off x="285720" y="-1757363"/>
            <a:ext cx="5162550" cy="3514726"/>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6388" name="Picture 4" descr="Αποτέλεσμα εικόνας για water"/>
          <p:cNvPicPr>
            <a:picLocks noChangeAspect="1" noChangeArrowheads="1"/>
          </p:cNvPicPr>
          <p:nvPr/>
        </p:nvPicPr>
        <p:blipFill>
          <a:blip r:embed="rId2"/>
          <a:srcRect/>
          <a:stretch>
            <a:fillRect/>
          </a:stretch>
        </p:blipFill>
        <p:spPr bwMode="auto">
          <a:xfrm>
            <a:off x="4714876" y="3500438"/>
            <a:ext cx="3000396" cy="20427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6388"/>
                                        </p:tgtEl>
                                        <p:attrNameLst>
                                          <p:attrName>style.visibility</p:attrName>
                                        </p:attrNameLst>
                                      </p:cBhvr>
                                      <p:to>
                                        <p:strVal val="visible"/>
                                      </p:to>
                                    </p:set>
                                    <p:animEffect transition="in" filter="dissolve">
                                      <p:cBhvr>
                                        <p:cTn id="31" dur="500"/>
                                        <p:tgtEl>
                                          <p:spTgt spid="16388"/>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60120" y="428604"/>
            <a:ext cx="8183880" cy="1051560"/>
          </a:xfrm>
        </p:spPr>
        <p:txBody>
          <a:bodyPr/>
          <a:lstStyle/>
          <a:p>
            <a:r>
              <a:rPr lang="en-US" dirty="0" smtClean="0">
                <a:latin typeface="Times New Roman" pitchFamily="18" charset="0"/>
                <a:cs typeface="Times New Roman" pitchFamily="18" charset="0"/>
              </a:rPr>
              <a:t>Why is he important?</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1714488"/>
            <a:ext cx="8183880" cy="4187952"/>
          </a:xfrm>
        </p:spPr>
        <p:txBody>
          <a:bodyPr>
            <a:normAutofit/>
          </a:bodyPr>
          <a:lstStyle/>
          <a:p>
            <a:pPr>
              <a:buNone/>
            </a:pPr>
            <a:r>
              <a:rPr lang="en-US" sz="2300" dirty="0" smtClean="0">
                <a:latin typeface="Times New Roman" pitchFamily="18" charset="0"/>
                <a:cs typeface="Times New Roman" pitchFamily="18" charset="0"/>
              </a:rPr>
              <a:t>2. </a:t>
            </a:r>
            <a:r>
              <a:rPr lang="en-US" sz="2300" b="1" dirty="0" smtClean="0">
                <a:latin typeface="Times New Roman" pitchFamily="18" charset="0"/>
                <a:cs typeface="Times New Roman" pitchFamily="18" charset="0"/>
              </a:rPr>
              <a:t>Mathematics-geometry</a:t>
            </a:r>
            <a:r>
              <a:rPr lang="en-US" sz="2300" dirty="0" smtClean="0">
                <a:latin typeface="Times New Roman" pitchFamily="18" charset="0"/>
                <a:cs typeface="Times New Roman" pitchFamily="18" charset="0"/>
              </a:rPr>
              <a:t>: He is the first known individual to whom a mathematical discovery has been attributed.</a:t>
            </a:r>
          </a:p>
          <a:p>
            <a:pPr>
              <a:buNone/>
            </a:pP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Thales’ theorem: “If A, B, and C are distinct points on a circle where the line AC is a diameter, then the angle ∠ABC is a right angle”</a:t>
            </a:r>
          </a:p>
          <a:p>
            <a:endParaRPr lang="en-US" sz="2100" dirty="0" smtClean="0"/>
          </a:p>
          <a:p>
            <a:endParaRPr lang="en-US" sz="2100" dirty="0" smtClean="0"/>
          </a:p>
          <a:p>
            <a:pPr>
              <a:buNone/>
            </a:pPr>
            <a:endParaRPr lang="en-US" sz="2200" dirty="0" smtClean="0"/>
          </a:p>
          <a:p>
            <a:pPr>
              <a:buNone/>
            </a:pPr>
            <a:endParaRPr lang="en-US" sz="2200" dirty="0" smtClean="0"/>
          </a:p>
          <a:p>
            <a:pPr>
              <a:buNone/>
            </a:pPr>
            <a:endParaRPr lang="en-US" sz="2200" dirty="0" smtClean="0"/>
          </a:p>
        </p:txBody>
      </p:sp>
      <p:pic>
        <p:nvPicPr>
          <p:cNvPr id="15362" name="Picture 2" descr="https://upload.wikimedia.org/wikipedia/commons/thumb/4/44/Thales%27_Theorem_Simple.svg/200px-Thales%27_Theorem_Simple.svg.png"/>
          <p:cNvPicPr>
            <a:picLocks noChangeAspect="1" noChangeArrowheads="1"/>
          </p:cNvPicPr>
          <p:nvPr/>
        </p:nvPicPr>
        <p:blipFill>
          <a:blip r:embed="rId2"/>
          <a:srcRect/>
          <a:stretch>
            <a:fillRect/>
          </a:stretch>
        </p:blipFill>
        <p:spPr bwMode="auto">
          <a:xfrm>
            <a:off x="4357686" y="3929066"/>
            <a:ext cx="2857520" cy="25003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5362"/>
                                        </p:tgtEl>
                                        <p:attrNameLst>
                                          <p:attrName>style.visibility</p:attrName>
                                        </p:attrNameLst>
                                      </p:cBhvr>
                                      <p:to>
                                        <p:strVal val="visible"/>
                                      </p:to>
                                    </p:set>
                                    <p:anim calcmode="lin" valueType="num">
                                      <p:cBhvr>
                                        <p:cTn id="21" dur="500" fill="hold"/>
                                        <p:tgtEl>
                                          <p:spTgt spid="15362"/>
                                        </p:tgtEl>
                                        <p:attrNameLst>
                                          <p:attrName>ppt_w</p:attrName>
                                        </p:attrNameLst>
                                      </p:cBhvr>
                                      <p:tavLst>
                                        <p:tav tm="0">
                                          <p:val>
                                            <p:strVal val="#ppt_w*0.70"/>
                                          </p:val>
                                        </p:tav>
                                        <p:tav tm="100000">
                                          <p:val>
                                            <p:strVal val="#ppt_w"/>
                                          </p:val>
                                        </p:tav>
                                      </p:tavLst>
                                    </p:anim>
                                    <p:anim calcmode="lin" valueType="num">
                                      <p:cBhvr>
                                        <p:cTn id="22" dur="500" fill="hold"/>
                                        <p:tgtEl>
                                          <p:spTgt spid="15362"/>
                                        </p:tgtEl>
                                        <p:attrNameLst>
                                          <p:attrName>ppt_h</p:attrName>
                                        </p:attrNameLst>
                                      </p:cBhvr>
                                      <p:tavLst>
                                        <p:tav tm="0">
                                          <p:val>
                                            <p:strVal val="#ppt_h"/>
                                          </p:val>
                                        </p:tav>
                                        <p:tav tm="100000">
                                          <p:val>
                                            <p:strVal val="#ppt_h"/>
                                          </p:val>
                                        </p:tav>
                                      </p:tavLst>
                                    </p:anim>
                                    <p:animEffect transition="in" filter="fade">
                                      <p:cBhvr>
                                        <p:cTn id="23"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2920" y="530352"/>
            <a:ext cx="8183880" cy="5756168"/>
          </a:xfrm>
        </p:spPr>
        <p:txBody>
          <a:bodyPr>
            <a:normAutofit/>
          </a:bodyPr>
          <a:lstStyle/>
          <a:p>
            <a:pPr>
              <a:buNone/>
            </a:pPr>
            <a:endParaRPr lang="en-US" sz="2100" dirty="0" smtClean="0"/>
          </a:p>
          <a:p>
            <a:pPr algn="just"/>
            <a:r>
              <a:rPr lang="en-US" sz="2300" dirty="0" smtClean="0">
                <a:latin typeface="Times New Roman" pitchFamily="18" charset="0"/>
                <a:cs typeface="Times New Roman" pitchFamily="18" charset="0"/>
              </a:rPr>
              <a:t>Intercept theorem: “If two intersecting lines are cut by parallel lines, the line segments cut by the parallel lines from one of the lines are proportional to the corresponding line segments cut by them from the other line” </a:t>
            </a:r>
            <a:r>
              <a:rPr lang="en-US" sz="2300" baseline="30000" dirty="0" smtClean="0">
                <a:latin typeface="Times New Roman" pitchFamily="18" charset="0"/>
                <a:cs typeface="Times New Roman" pitchFamily="18" charset="0"/>
              </a:rPr>
              <a:t>[2]</a:t>
            </a:r>
          </a:p>
          <a:p>
            <a:endParaRPr lang="en-US" sz="2100" dirty="0" smtClean="0"/>
          </a:p>
          <a:p>
            <a:endParaRPr lang="en-US" sz="2100" dirty="0" smtClean="0"/>
          </a:p>
          <a:p>
            <a:endParaRPr lang="en-US" sz="2100" dirty="0" smtClean="0"/>
          </a:p>
          <a:p>
            <a:endParaRPr lang="en-US" sz="2100" dirty="0" smtClean="0"/>
          </a:p>
          <a:p>
            <a:endParaRPr lang="en-US" sz="2100" dirty="0" smtClean="0"/>
          </a:p>
          <a:p>
            <a:endParaRPr lang="en-US" sz="2100" dirty="0" smtClean="0"/>
          </a:p>
          <a:p>
            <a:endParaRPr lang="en-US" sz="2100" dirty="0" smtClean="0"/>
          </a:p>
          <a:p>
            <a:pPr>
              <a:buNone/>
            </a:pPr>
            <a:endParaRPr lang="el-GR" sz="2100" dirty="0"/>
          </a:p>
        </p:txBody>
      </p:sp>
      <p:pic>
        <p:nvPicPr>
          <p:cNvPr id="21506" name="Picture 2" descr="Αποτέλεσμα εικόνας για intercept theorem"/>
          <p:cNvPicPr>
            <a:picLocks noChangeAspect="1" noChangeArrowheads="1"/>
          </p:cNvPicPr>
          <p:nvPr/>
        </p:nvPicPr>
        <p:blipFill>
          <a:blip r:embed="rId2"/>
          <a:srcRect/>
          <a:stretch>
            <a:fillRect/>
          </a:stretch>
        </p:blipFill>
        <p:spPr bwMode="auto">
          <a:xfrm>
            <a:off x="2571736" y="2671318"/>
            <a:ext cx="3929090" cy="32554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 calcmode="lin" valueType="num">
                                      <p:cBhvr>
                                        <p:cTn id="14" dur="500" fill="hold"/>
                                        <p:tgtEl>
                                          <p:spTgt spid="21506"/>
                                        </p:tgtEl>
                                        <p:attrNameLst>
                                          <p:attrName>ppt_w</p:attrName>
                                        </p:attrNameLst>
                                      </p:cBhvr>
                                      <p:tavLst>
                                        <p:tav tm="0">
                                          <p:val>
                                            <p:strVal val="#ppt_w*0.70"/>
                                          </p:val>
                                        </p:tav>
                                        <p:tav tm="100000">
                                          <p:val>
                                            <p:strVal val="#ppt_w"/>
                                          </p:val>
                                        </p:tav>
                                      </p:tavLst>
                                    </p:anim>
                                    <p:anim calcmode="lin" valueType="num">
                                      <p:cBhvr>
                                        <p:cTn id="15" dur="500" fill="hold"/>
                                        <p:tgtEl>
                                          <p:spTgt spid="21506"/>
                                        </p:tgtEl>
                                        <p:attrNameLst>
                                          <p:attrName>ppt_h</p:attrName>
                                        </p:attrNameLst>
                                      </p:cBhvr>
                                      <p:tavLst>
                                        <p:tav tm="0">
                                          <p:val>
                                            <p:strVal val="#ppt_h"/>
                                          </p:val>
                                        </p:tav>
                                        <p:tav tm="100000">
                                          <p:val>
                                            <p:strVal val="#ppt_h"/>
                                          </p:val>
                                        </p:tav>
                                      </p:tavLst>
                                    </p:anim>
                                    <p:animEffect transition="in" filter="fade">
                                      <p:cBhvr>
                                        <p:cTn id="16"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n-US" sz="2100" dirty="0" smtClean="0"/>
          </a:p>
          <a:p>
            <a:pPr algn="just"/>
            <a:r>
              <a:rPr lang="en-US" sz="2300" dirty="0" smtClean="0">
                <a:latin typeface="Times New Roman" pitchFamily="18" charset="0"/>
                <a:cs typeface="Times New Roman" pitchFamily="18" charset="0"/>
              </a:rPr>
              <a:t>He found the height of the Great Pyramid of Giza by comparison between the lengths of the shadows cast by a wooden stick and by the pyramid.</a:t>
            </a:r>
            <a:endParaRPr lang="el-GR" sz="2300" dirty="0" smtClean="0">
              <a:latin typeface="Times New Roman" pitchFamily="18" charset="0"/>
              <a:cs typeface="Times New Roman" pitchFamily="18" charset="0"/>
            </a:endParaRPr>
          </a:p>
          <a:p>
            <a:pPr algn="just"/>
            <a:endParaRPr lang="el-GR" dirty="0"/>
          </a:p>
        </p:txBody>
      </p:sp>
      <p:pic>
        <p:nvPicPr>
          <p:cNvPr id="22530" name="Picture 2" descr="Αποτέλεσμα εικόνας για height of great pyramid of giza thales"/>
          <p:cNvPicPr>
            <a:picLocks noChangeAspect="1" noChangeArrowheads="1"/>
          </p:cNvPicPr>
          <p:nvPr/>
        </p:nvPicPr>
        <p:blipFill>
          <a:blip r:embed="rId2"/>
          <a:srcRect/>
          <a:stretch>
            <a:fillRect/>
          </a:stretch>
        </p:blipFill>
        <p:spPr bwMode="auto">
          <a:xfrm>
            <a:off x="1357290" y="2000240"/>
            <a:ext cx="6357982" cy="39430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2530"/>
                                        </p:tgtEl>
                                        <p:attrNameLst>
                                          <p:attrName>style.visibility</p:attrName>
                                        </p:attrNameLst>
                                      </p:cBhvr>
                                      <p:to>
                                        <p:strVal val="visible"/>
                                      </p:to>
                                    </p:set>
                                    <p:anim calcmode="lin" valueType="num">
                                      <p:cBhvr>
                                        <p:cTn id="14" dur="1000" fill="hold"/>
                                        <p:tgtEl>
                                          <p:spTgt spid="22530"/>
                                        </p:tgtEl>
                                        <p:attrNameLst>
                                          <p:attrName>ppt_w</p:attrName>
                                        </p:attrNameLst>
                                      </p:cBhvr>
                                      <p:tavLst>
                                        <p:tav tm="0">
                                          <p:val>
                                            <p:strVal val="#ppt_w*0.70"/>
                                          </p:val>
                                        </p:tav>
                                        <p:tav tm="100000">
                                          <p:val>
                                            <p:strVal val="#ppt_w"/>
                                          </p:val>
                                        </p:tav>
                                      </p:tavLst>
                                    </p:anim>
                                    <p:anim calcmode="lin" valueType="num">
                                      <p:cBhvr>
                                        <p:cTn id="15" dur="1000" fill="hold"/>
                                        <p:tgtEl>
                                          <p:spTgt spid="22530"/>
                                        </p:tgtEl>
                                        <p:attrNameLst>
                                          <p:attrName>ppt_h</p:attrName>
                                        </p:attrNameLst>
                                      </p:cBhvr>
                                      <p:tavLst>
                                        <p:tav tm="0">
                                          <p:val>
                                            <p:strVal val="#ppt_h"/>
                                          </p:val>
                                        </p:tav>
                                        <p:tav tm="100000">
                                          <p:val>
                                            <p:strVal val="#ppt_h"/>
                                          </p:val>
                                        </p:tav>
                                      </p:tavLst>
                                    </p:anim>
                                    <p:animEffect transition="in" filter="fade">
                                      <p:cBhvr>
                                        <p:cTn id="16" dur="1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60120" y="428604"/>
            <a:ext cx="8183880" cy="1051560"/>
          </a:xfrm>
        </p:spPr>
        <p:txBody>
          <a:bodyPr/>
          <a:lstStyle/>
          <a:p>
            <a:r>
              <a:rPr lang="en-US" dirty="0" smtClean="0">
                <a:latin typeface="Times New Roman" pitchFamily="18" charset="0"/>
                <a:cs typeface="Times New Roman" pitchFamily="18" charset="0"/>
              </a:rPr>
              <a:t>Why is he important?</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642910" y="1714488"/>
            <a:ext cx="8183880" cy="4187952"/>
          </a:xfrm>
        </p:spPr>
        <p:txBody>
          <a:bodyPr>
            <a:normAutofit/>
          </a:bodyPr>
          <a:lstStyle/>
          <a:p>
            <a:pPr>
              <a:buNone/>
            </a:pPr>
            <a:r>
              <a:rPr lang="en-US" sz="2300" dirty="0" smtClean="0">
                <a:latin typeface="Times New Roman" pitchFamily="18" charset="0"/>
                <a:cs typeface="Times New Roman" pitchFamily="18" charset="0"/>
              </a:rPr>
              <a:t>3. </a:t>
            </a:r>
            <a:r>
              <a:rPr lang="en-US" sz="2300" b="1" dirty="0" smtClean="0">
                <a:latin typeface="Times New Roman" pitchFamily="18" charset="0"/>
                <a:cs typeface="Times New Roman" pitchFamily="18" charset="0"/>
              </a:rPr>
              <a:t>Astronomy</a:t>
            </a:r>
            <a:r>
              <a:rPr lang="en-US" sz="2300" dirty="0" smtClean="0">
                <a:latin typeface="Times New Roman" pitchFamily="18" charset="0"/>
                <a:cs typeface="Times New Roman" pitchFamily="18" charset="0"/>
              </a:rPr>
              <a:t>: He predicted the solar eclipse of May 28,  585 B.C.</a:t>
            </a:r>
            <a:endParaRPr lang="el-GR" sz="2300" dirty="0">
              <a:latin typeface="Times New Roman" pitchFamily="18" charset="0"/>
              <a:cs typeface="Times New Roman" pitchFamily="18" charset="0"/>
            </a:endParaRPr>
          </a:p>
        </p:txBody>
      </p:sp>
      <p:pic>
        <p:nvPicPr>
          <p:cNvPr id="18434" name="Picture 2" descr="Αποτέλεσμα εικόνας για solar eclipse"/>
          <p:cNvPicPr>
            <a:picLocks noChangeAspect="1" noChangeArrowheads="1"/>
          </p:cNvPicPr>
          <p:nvPr/>
        </p:nvPicPr>
        <p:blipFill>
          <a:blip r:embed="rId2"/>
          <a:srcRect/>
          <a:stretch>
            <a:fillRect/>
          </a:stretch>
        </p:blipFill>
        <p:spPr bwMode="auto">
          <a:xfrm>
            <a:off x="5214942" y="2214554"/>
            <a:ext cx="3003140" cy="16866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Effect transition="in" filter="circle(in)">
                                      <p:cBhvr>
                                        <p:cTn id="14"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60120" y="428604"/>
            <a:ext cx="8183880" cy="1051560"/>
          </a:xfrm>
        </p:spPr>
        <p:txBody>
          <a:bodyPr/>
          <a:lstStyle/>
          <a:p>
            <a:r>
              <a:rPr lang="en-US" dirty="0" smtClean="0">
                <a:latin typeface="Times New Roman" pitchFamily="18" charset="0"/>
                <a:cs typeface="Times New Roman" pitchFamily="18" charset="0"/>
              </a:rPr>
              <a:t>Influence on others</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71472" y="1714488"/>
            <a:ext cx="8183880" cy="4187952"/>
          </a:xfrm>
        </p:spPr>
        <p:txBody>
          <a:bodyPr>
            <a:normAutofit/>
          </a:bodyPr>
          <a:lstStyle/>
          <a:p>
            <a:pPr>
              <a:buNone/>
            </a:pPr>
            <a:r>
              <a:rPr lang="en-US" sz="2100" dirty="0" smtClean="0"/>
              <a:t>   </a:t>
            </a:r>
            <a:r>
              <a:rPr lang="en-US" sz="2300" dirty="0" smtClean="0">
                <a:latin typeface="Times New Roman" pitchFamily="18" charset="0"/>
                <a:cs typeface="Times New Roman" pitchFamily="18" charset="0"/>
              </a:rPr>
              <a:t>Thales had a great influence on other Greek thinkers (e.g. Anaximander, Pythagoras) and therefore on Western history.</a:t>
            </a:r>
            <a:endParaRPr lang="el-GR" sz="2300" dirty="0">
              <a:latin typeface="Times New Roman" pitchFamily="18" charset="0"/>
              <a:cs typeface="Times New Roman" pitchFamily="18" charset="0"/>
            </a:endParaRPr>
          </a:p>
        </p:txBody>
      </p:sp>
      <p:pic>
        <p:nvPicPr>
          <p:cNvPr id="20482" name="Picture 2" descr="Αποτέλεσμα εικόνας για anaximander"/>
          <p:cNvPicPr>
            <a:picLocks noChangeAspect="1" noChangeArrowheads="1"/>
          </p:cNvPicPr>
          <p:nvPr/>
        </p:nvPicPr>
        <p:blipFill>
          <a:blip r:embed="rId2"/>
          <a:srcRect/>
          <a:stretch>
            <a:fillRect/>
          </a:stretch>
        </p:blipFill>
        <p:spPr bwMode="auto">
          <a:xfrm>
            <a:off x="1428728" y="2928934"/>
            <a:ext cx="2500330" cy="2928959"/>
          </a:xfrm>
          <a:prstGeom prst="rect">
            <a:avLst/>
          </a:prstGeom>
          <a:noFill/>
        </p:spPr>
      </p:pic>
      <p:sp>
        <p:nvSpPr>
          <p:cNvPr id="5" name="4 - TextBox"/>
          <p:cNvSpPr txBox="1"/>
          <p:nvPr/>
        </p:nvSpPr>
        <p:spPr>
          <a:xfrm>
            <a:off x="1928794" y="5929330"/>
            <a:ext cx="1643074" cy="323165"/>
          </a:xfrm>
          <a:prstGeom prst="rect">
            <a:avLst/>
          </a:prstGeom>
          <a:noFill/>
        </p:spPr>
        <p:txBody>
          <a:bodyPr wrap="square" rtlCol="0">
            <a:spAutoFit/>
          </a:bodyPr>
          <a:lstStyle/>
          <a:p>
            <a:r>
              <a:rPr lang="en-US" sz="1500" dirty="0" smtClean="0"/>
              <a:t>Anaximander</a:t>
            </a:r>
            <a:endParaRPr lang="el-GR" sz="1500" dirty="0"/>
          </a:p>
        </p:txBody>
      </p:sp>
      <p:pic>
        <p:nvPicPr>
          <p:cNvPr id="20484" name="Picture 4" descr="Αποτέλεσμα εικόνας για pythagoras"/>
          <p:cNvPicPr>
            <a:picLocks noChangeAspect="1" noChangeArrowheads="1"/>
          </p:cNvPicPr>
          <p:nvPr/>
        </p:nvPicPr>
        <p:blipFill>
          <a:blip r:embed="rId3"/>
          <a:srcRect/>
          <a:stretch>
            <a:fillRect/>
          </a:stretch>
        </p:blipFill>
        <p:spPr bwMode="auto">
          <a:xfrm>
            <a:off x="5072066" y="2928934"/>
            <a:ext cx="2500330" cy="2985831"/>
          </a:xfrm>
          <a:prstGeom prst="rect">
            <a:avLst/>
          </a:prstGeom>
          <a:noFill/>
        </p:spPr>
      </p:pic>
      <p:sp>
        <p:nvSpPr>
          <p:cNvPr id="7" name="6 - TextBox"/>
          <p:cNvSpPr txBox="1"/>
          <p:nvPr/>
        </p:nvSpPr>
        <p:spPr>
          <a:xfrm>
            <a:off x="5643570" y="5929330"/>
            <a:ext cx="1500198" cy="323165"/>
          </a:xfrm>
          <a:prstGeom prst="rect">
            <a:avLst/>
          </a:prstGeom>
          <a:noFill/>
        </p:spPr>
        <p:txBody>
          <a:bodyPr wrap="square" rtlCol="0">
            <a:spAutoFit/>
          </a:bodyPr>
          <a:lstStyle/>
          <a:p>
            <a:r>
              <a:rPr lang="en-US" sz="1500" dirty="0" smtClean="0"/>
              <a:t>Pythagoras</a:t>
            </a:r>
            <a:endParaRPr lang="el-GR"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 calcmode="lin" valueType="num">
                                      <p:cBhvr>
                                        <p:cTn id="14" dur="1000" fill="hold"/>
                                        <p:tgtEl>
                                          <p:spTgt spid="20482"/>
                                        </p:tgtEl>
                                        <p:attrNameLst>
                                          <p:attrName>ppt_w</p:attrName>
                                        </p:attrNameLst>
                                      </p:cBhvr>
                                      <p:tavLst>
                                        <p:tav tm="0">
                                          <p:val>
                                            <p:strVal val="#ppt_w*0.70"/>
                                          </p:val>
                                        </p:tav>
                                        <p:tav tm="100000">
                                          <p:val>
                                            <p:strVal val="#ppt_w"/>
                                          </p:val>
                                        </p:tav>
                                      </p:tavLst>
                                    </p:anim>
                                    <p:anim calcmode="lin" valueType="num">
                                      <p:cBhvr>
                                        <p:cTn id="15" dur="1000" fill="hold"/>
                                        <p:tgtEl>
                                          <p:spTgt spid="20482"/>
                                        </p:tgtEl>
                                        <p:attrNameLst>
                                          <p:attrName>ppt_h</p:attrName>
                                        </p:attrNameLst>
                                      </p:cBhvr>
                                      <p:tavLst>
                                        <p:tav tm="0">
                                          <p:val>
                                            <p:strVal val="#ppt_h"/>
                                          </p:val>
                                        </p:tav>
                                        <p:tav tm="100000">
                                          <p:val>
                                            <p:strVal val="#ppt_h"/>
                                          </p:val>
                                        </p:tav>
                                      </p:tavLst>
                                    </p:anim>
                                    <p:animEffect transition="in" filter="fade">
                                      <p:cBhvr>
                                        <p:cTn id="16" dur="1000"/>
                                        <p:tgtEl>
                                          <p:spTgt spid="2048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484"/>
                                        </p:tgtEl>
                                        <p:attrNameLst>
                                          <p:attrName>style.visibility</p:attrName>
                                        </p:attrNameLst>
                                      </p:cBhvr>
                                      <p:to>
                                        <p:strVal val="visible"/>
                                      </p:to>
                                    </p:set>
                                    <p:anim calcmode="lin" valueType="num">
                                      <p:cBhvr>
                                        <p:cTn id="28" dur="1000" fill="hold"/>
                                        <p:tgtEl>
                                          <p:spTgt spid="20484"/>
                                        </p:tgtEl>
                                        <p:attrNameLst>
                                          <p:attrName>ppt_w</p:attrName>
                                        </p:attrNameLst>
                                      </p:cBhvr>
                                      <p:tavLst>
                                        <p:tav tm="0">
                                          <p:val>
                                            <p:strVal val="#ppt_w*0.70"/>
                                          </p:val>
                                        </p:tav>
                                        <p:tav tm="100000">
                                          <p:val>
                                            <p:strVal val="#ppt_w"/>
                                          </p:val>
                                        </p:tav>
                                      </p:tavLst>
                                    </p:anim>
                                    <p:anim calcmode="lin" valueType="num">
                                      <p:cBhvr>
                                        <p:cTn id="29" dur="1000" fill="hold"/>
                                        <p:tgtEl>
                                          <p:spTgt spid="20484"/>
                                        </p:tgtEl>
                                        <p:attrNameLst>
                                          <p:attrName>ppt_h</p:attrName>
                                        </p:attrNameLst>
                                      </p:cBhvr>
                                      <p:tavLst>
                                        <p:tav tm="0">
                                          <p:val>
                                            <p:strVal val="#ppt_h"/>
                                          </p:val>
                                        </p:tav>
                                        <p:tav tm="100000">
                                          <p:val>
                                            <p:strVal val="#ppt_h"/>
                                          </p:val>
                                        </p:tav>
                                      </p:tavLst>
                                    </p:anim>
                                    <p:animEffect transition="in" filter="fade">
                                      <p:cBhvr>
                                        <p:cTn id="30" dur="1000"/>
                                        <p:tgtEl>
                                          <p:spTgt spid="20484"/>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strVal val="#ppt_w*0.70"/>
                                          </p:val>
                                        </p:tav>
                                        <p:tav tm="100000">
                                          <p:val>
                                            <p:strVal val="#ppt_w"/>
                                          </p:val>
                                        </p:tav>
                                      </p:tavLst>
                                    </p:anim>
                                    <p:anim calcmode="lin" valueType="num">
                                      <p:cBhvr>
                                        <p:cTn id="36" dur="1000" fill="hold"/>
                                        <p:tgtEl>
                                          <p:spTgt spid="7"/>
                                        </p:tgtEl>
                                        <p:attrNameLst>
                                          <p:attrName>ppt_h</p:attrName>
                                        </p:attrNameLst>
                                      </p:cBhvr>
                                      <p:tavLst>
                                        <p:tav tm="0">
                                          <p:val>
                                            <p:strVal val="#ppt_h"/>
                                          </p:val>
                                        </p:tav>
                                        <p:tav tm="100000">
                                          <p:val>
                                            <p:strVal val="#ppt_h"/>
                                          </p:val>
                                        </p:tav>
                                      </p:tavLst>
                                    </p:anim>
                                    <p:animEffect transition="in" filter="fade">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428604"/>
            <a:ext cx="6500858" cy="1051560"/>
          </a:xfrm>
        </p:spPr>
        <p:txBody>
          <a:bodyPr/>
          <a:lstStyle/>
          <a:p>
            <a:r>
              <a:rPr lang="en-US" dirty="0" smtClean="0">
                <a:latin typeface="Times New Roman" pitchFamily="18" charset="0"/>
                <a:cs typeface="Times New Roman" pitchFamily="18" charset="0"/>
              </a:rPr>
              <a:t>Sources</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714348" y="1714488"/>
            <a:ext cx="7643866" cy="4187952"/>
          </a:xfrm>
        </p:spPr>
        <p:txBody>
          <a:bodyPr>
            <a:normAutofit/>
          </a:bodyPr>
          <a:lstStyle/>
          <a:p>
            <a:pPr>
              <a:buNone/>
            </a:pPr>
            <a:r>
              <a:rPr lang="en-US" sz="2100" dirty="0" smtClean="0">
                <a:latin typeface="Times New Roman" pitchFamily="18" charset="0"/>
                <a:cs typeface="Times New Roman" pitchFamily="18" charset="0"/>
                <a:hlinkClick r:id="rId2"/>
              </a:rPr>
              <a:t>1. https://en.wikipedia.org/wiki/Thales_of_Miletus</a:t>
            </a:r>
            <a:endParaRPr lang="en-US" sz="2100" dirty="0" smtClean="0">
              <a:latin typeface="Times New Roman" pitchFamily="18" charset="0"/>
              <a:cs typeface="Times New Roman" pitchFamily="18" charset="0"/>
            </a:endParaRPr>
          </a:p>
          <a:p>
            <a:pPr>
              <a:buNone/>
            </a:pPr>
            <a:r>
              <a:rPr lang="en-US" sz="2100" dirty="0" smtClean="0">
                <a:latin typeface="Times New Roman" pitchFamily="18" charset="0"/>
                <a:cs typeface="Times New Roman" pitchFamily="18" charset="0"/>
                <a:hlinkClick r:id="rId3"/>
              </a:rPr>
              <a:t>2. http://planetmath.org/intercepttheorem</a:t>
            </a:r>
            <a:endParaRPr lang="en-US" sz="2100" dirty="0" smtClean="0">
              <a:latin typeface="Times New Roman" pitchFamily="18" charset="0"/>
              <a:cs typeface="Times New Roman" pitchFamily="18" charset="0"/>
            </a:endParaRPr>
          </a:p>
          <a:p>
            <a:pPr>
              <a:buNone/>
            </a:pPr>
            <a:r>
              <a:rPr lang="en-US" sz="2100" dirty="0" smtClean="0">
                <a:latin typeface="Times New Roman" pitchFamily="18" charset="0"/>
                <a:cs typeface="Times New Roman" pitchFamily="18" charset="0"/>
                <a:hlinkClick r:id="rId4"/>
              </a:rPr>
              <a:t>3. https://en.wikipedia.org/wiki/Thales%27s_theorem</a:t>
            </a:r>
            <a:endParaRPr lang="en-US" sz="2100" dirty="0" smtClean="0">
              <a:latin typeface="Times New Roman" pitchFamily="18" charset="0"/>
              <a:cs typeface="Times New Roman" pitchFamily="18" charset="0"/>
            </a:endParaRPr>
          </a:p>
          <a:p>
            <a:pPr>
              <a:buNone/>
            </a:pPr>
            <a:endParaRPr lang="en-US" sz="2000" dirty="0" smtClean="0"/>
          </a:p>
          <a:p>
            <a:endParaRPr lang="en-US" sz="2000" dirty="0" smtClean="0"/>
          </a:p>
          <a:p>
            <a:endParaRPr lang="en-US" sz="2000" dirty="0" smtClean="0"/>
          </a:p>
          <a:p>
            <a:endParaRPr lang="el-G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167</TotalTime>
  <Words>315</Words>
  <Application>Microsoft Office PowerPoint</Application>
  <PresentationFormat>Προβολή στην οθόνη (4:3)</PresentationFormat>
  <Paragraphs>42</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Άποψη</vt:lpstr>
      <vt:lpstr>Thales of Miletus </vt:lpstr>
      <vt:lpstr>Brief biography </vt:lpstr>
      <vt:lpstr>Why is he important?</vt:lpstr>
      <vt:lpstr>Why is he important?</vt:lpstr>
      <vt:lpstr>Παρουσίαση του PowerPoint</vt:lpstr>
      <vt:lpstr>Παρουσίαση του PowerPoint</vt:lpstr>
      <vt:lpstr>Why is he important?</vt:lpstr>
      <vt:lpstr>Influence on others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Thales of Miletus</dc:title>
  <dc:creator>User</dc:creator>
  <cp:lastModifiedBy>user</cp:lastModifiedBy>
  <cp:revision>33</cp:revision>
  <dcterms:created xsi:type="dcterms:W3CDTF">2018-04-15T11:25:44Z</dcterms:created>
  <dcterms:modified xsi:type="dcterms:W3CDTF">2018-08-23T21:43:16Z</dcterms:modified>
</cp:coreProperties>
</file>