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0.jpeg" ContentType="image/jpeg"/>
  <Override PartName="/ppt/media/image9.png" ContentType="image/png"/>
  <Override PartName="/ppt/media/image8.png" ContentType="image/png"/>
  <Override PartName="/ppt/media/image7.jpeg" ContentType="image/jpe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66680" y="4156920"/>
            <a:ext cx="100580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20800" y="41569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1066680" y="41569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45" name="" descr=""/>
          <p:cNvPicPr/>
          <p:nvPr/>
        </p:nvPicPr>
        <p:blipFill>
          <a:blip r:embed="rId2"/>
          <a:stretch/>
        </p:blipFill>
        <p:spPr>
          <a:xfrm>
            <a:off x="3631680" y="2102760"/>
            <a:ext cx="4927320" cy="3931560"/>
          </a:xfrm>
          <a:prstGeom prst="rect">
            <a:avLst/>
          </a:prstGeom>
          <a:ln>
            <a:noFill/>
          </a:ln>
        </p:spPr>
      </p:pic>
      <p:pic>
        <p:nvPicPr>
          <p:cNvPr id="46" name="" descr=""/>
          <p:cNvPicPr/>
          <p:nvPr/>
        </p:nvPicPr>
        <p:blipFill>
          <a:blip r:embed="rId3"/>
          <a:stretch/>
        </p:blipFill>
        <p:spPr>
          <a:xfrm>
            <a:off x="3631680" y="2102760"/>
            <a:ext cx="4927320" cy="3931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1066680" y="642600"/>
            <a:ext cx="10058040" cy="6357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066680" y="41569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220800" y="41569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066680" y="4156920"/>
            <a:ext cx="100580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1066680" y="4156920"/>
            <a:ext cx="100580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220800" y="41569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1066680" y="41569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85" name="" descr=""/>
          <p:cNvPicPr/>
          <p:nvPr/>
        </p:nvPicPr>
        <p:blipFill>
          <a:blip r:embed="rId2"/>
          <a:stretch/>
        </p:blipFill>
        <p:spPr>
          <a:xfrm>
            <a:off x="3631680" y="2102760"/>
            <a:ext cx="4927320" cy="3931560"/>
          </a:xfrm>
          <a:prstGeom prst="rect">
            <a:avLst/>
          </a:prstGeom>
          <a:ln>
            <a:noFill/>
          </a:ln>
        </p:spPr>
      </p:pic>
      <p:pic>
        <p:nvPicPr>
          <p:cNvPr id="86" name="" descr=""/>
          <p:cNvPicPr/>
          <p:nvPr/>
        </p:nvPicPr>
        <p:blipFill>
          <a:blip r:embed="rId3"/>
          <a:stretch/>
        </p:blipFill>
        <p:spPr>
          <a:xfrm>
            <a:off x="3631680" y="2102760"/>
            <a:ext cx="4927320" cy="3931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1066680" y="642600"/>
            <a:ext cx="10058040" cy="6357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066680" y="41569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93156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20800" y="41569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066680" y="4156920"/>
            <a:ext cx="10058040" cy="1875240"/>
          </a:xfrm>
          <a:prstGeom prst="rect">
            <a:avLst/>
          </a:prstGeom>
        </p:spPr>
        <p:txBody>
          <a:bodyPr lIns="0" rIns="0" tIns="0" bIns="0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234720" y="237600"/>
            <a:ext cx="11722320" cy="6382080"/>
          </a:xfrm>
          <a:prstGeom prst="rect">
            <a:avLst/>
          </a:prstGeom>
          <a:solidFill>
            <a:schemeClr val="bg2"/>
          </a:solidFill>
          <a:ln w="6480">
            <a:noFill/>
          </a:ln>
          <a:effectLst>
            <a:softEdge rad="0"/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blipFill>
            <a:blip r:embed="rId2"/>
            <a:tile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1307880" y="1267560"/>
            <a:ext cx="9576000" cy="4307760"/>
          </a:xfrm>
          <a:prstGeom prst="rect">
            <a:avLst/>
          </a:prstGeom>
          <a:solidFill>
            <a:schemeClr val="bg1"/>
          </a:solidFill>
          <a:ln w="6480">
            <a:noFill/>
          </a:ln>
          <a:effectLst>
            <a:outerShdw algn="ctr" blurRad="50800" rotWithShape="0">
              <a:srgbClr val="000000">
                <a:alpha val="66000"/>
              </a:srgbClr>
            </a:outerShdw>
            <a:softEdge rad="0"/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1447920" y="1411560"/>
            <a:ext cx="9295920" cy="4034520"/>
          </a:xfrm>
          <a:prstGeom prst="rect">
            <a:avLst/>
          </a:prstGeom>
          <a:noFill/>
          <a:ln w="6480">
            <a:solidFill>
              <a:schemeClr val="tx1">
                <a:lumMod val="75000"/>
                <a:lumOff val="2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5135760" y="1267560"/>
            <a:ext cx="1919880" cy="7311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Line 6"/>
          <p:cNvSpPr/>
          <p:nvPr/>
        </p:nvSpPr>
        <p:spPr>
          <a:xfrm>
            <a:off x="5249880" y="1267560"/>
            <a:ext cx="360" cy="640080"/>
          </a:xfrm>
          <a:prstGeom prst="line">
            <a:avLst/>
          </a:prstGeom>
          <a:ln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Line 7"/>
          <p:cNvSpPr/>
          <p:nvPr/>
        </p:nvSpPr>
        <p:spPr>
          <a:xfrm>
            <a:off x="6941520" y="1267560"/>
            <a:ext cx="360" cy="640080"/>
          </a:xfrm>
          <a:prstGeom prst="line">
            <a:avLst/>
          </a:prstGeom>
          <a:ln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Line 8"/>
          <p:cNvSpPr/>
          <p:nvPr/>
        </p:nvSpPr>
        <p:spPr>
          <a:xfrm>
            <a:off x="5249880" y="1912680"/>
            <a:ext cx="1691640" cy="360"/>
          </a:xfrm>
          <a:prstGeom prst="line">
            <a:avLst/>
          </a:prstGeom>
          <a:ln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1561680" y="2091240"/>
            <a:ext cx="9068400" cy="25905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83000"/>
              </a:lnSpc>
            </a:pPr>
            <a:r>
              <a:rPr b="0" lang="el-GR" sz="7200" spc="-97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Στυλ κύριου τίτλου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dt"/>
          </p:nvPr>
        </p:nvSpPr>
        <p:spPr>
          <a:xfrm>
            <a:off x="5318640" y="1341360"/>
            <a:ext cx="1554120" cy="52668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13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5/9/18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ftr"/>
          </p:nvPr>
        </p:nvSpPr>
        <p:spPr>
          <a:xfrm>
            <a:off x="1454040" y="5211000"/>
            <a:ext cx="5905080" cy="228240"/>
          </a:xfrm>
          <a:prstGeom prst="rect">
            <a:avLst/>
          </a:prstGeom>
        </p:spPr>
        <p:txBody>
          <a:bodyPr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sldNum"/>
          </p:nvPr>
        </p:nvSpPr>
        <p:spPr>
          <a:xfrm>
            <a:off x="8606880" y="5212080"/>
            <a:ext cx="2111400" cy="2282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7BE1C82-D327-4FC4-891C-FE00D62C9E74}" type="slidenum">
              <a:rPr b="0" lang="en-US" sz="1000" spc="-1" strike="noStrike">
                <a:solidFill>
                  <a:srgbClr val="70707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Click to edit the outline text format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Second Outline Level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Third Outline Level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Fourth Outline Level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Fifth Outline Level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Sixth Outline Level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Seventh Outline Level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234720" y="237600"/>
            <a:ext cx="11722320" cy="6382080"/>
          </a:xfrm>
          <a:prstGeom prst="rect">
            <a:avLst/>
          </a:prstGeom>
          <a:solidFill>
            <a:schemeClr val="bg2"/>
          </a:solidFill>
          <a:ln w="6480">
            <a:noFill/>
          </a:ln>
          <a:effectLst>
            <a:softEdge rad="0"/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el-GR" sz="4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Στυλ κύριου τίτλου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Click to edit the outline text format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Second Outline Level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Third Outline Level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Fourth Outline Level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Fifth Outline Level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Sixth Outline Level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182880" indent="-18252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Seventh Outline LevelΣτυλ υποδείγματος κειμένου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457200" indent="-18252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b="0" lang="el-G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Δεύτερου επιπέδου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2" marL="731520" indent="-18252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Τρίτου επιπέδου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3" marL="1005840" indent="-18252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Τέταρτου επιπέδου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4" marL="1280160" indent="-18252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Πέμπτου επιπέδου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dt"/>
          </p:nvPr>
        </p:nvSpPr>
        <p:spPr>
          <a:xfrm>
            <a:off x="274320" y="6307560"/>
            <a:ext cx="2742840" cy="27396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5/9/18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ftr"/>
          </p:nvPr>
        </p:nvSpPr>
        <p:spPr>
          <a:xfrm>
            <a:off x="3489840" y="6307560"/>
            <a:ext cx="5211720" cy="273960"/>
          </a:xfrm>
          <a:prstGeom prst="rect">
            <a:avLst/>
          </a:prstGeom>
        </p:spPr>
        <p:txBody>
          <a:bodyPr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sldNum"/>
          </p:nvPr>
        </p:nvSpPr>
        <p:spPr>
          <a:xfrm>
            <a:off x="10469880" y="6307560"/>
            <a:ext cx="1462680" cy="27396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7EE73ED5-5F38-489C-8754-BB3378D635F2}" type="slidenum">
              <a:rPr b="0" lang="en-US" sz="1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561680" y="1906560"/>
            <a:ext cx="9068400" cy="27752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83000"/>
              </a:lnSpc>
            </a:pPr>
            <a:r>
              <a:rPr b="0" lang="el-GR" sz="7200" spc="-97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Eleni</a:t>
            </a:r>
            <a:r>
              <a:rPr b="0" lang="el-GR" sz="7200" spc="-97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
</a:t>
            </a:r>
            <a:r>
              <a:rPr b="0" lang="el-GR" sz="7200" spc="-97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antoniadou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1562040" y="4682160"/>
            <a:ext cx="9070560" cy="4568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1600" spc="77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By: Eva Mystakidou, Vasiliki Charisi, Eleftheria Chondrogianni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993240" y="2394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l-GR" sz="4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Intoduction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700560" y="2185200"/>
            <a:ext cx="4096800" cy="4788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182880" indent="-182520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  </a:t>
            </a: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Eleni Antoniadou </a:t>
            </a:r>
            <a:r>
              <a:rPr b="1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was born in Thessaloniki </a:t>
            </a: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 1990 and began her undergraduate studies in Greece with the subject of “Informatics with Applications in Biomedicine” at the university of Thessaly.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91" name="Picture 2" descr=""/>
          <p:cNvPicPr/>
          <p:nvPr/>
        </p:nvPicPr>
        <p:blipFill>
          <a:blip r:embed="rId1"/>
          <a:srcRect l="32267" t="2507" r="0" b="0"/>
          <a:stretch/>
        </p:blipFill>
        <p:spPr>
          <a:xfrm>
            <a:off x="5603040" y="1068840"/>
            <a:ext cx="5782320" cy="4972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002240" y="30276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l-GR" sz="4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Introduction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890640" y="1674360"/>
            <a:ext cx="3713400" cy="4654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182880" indent="-182520">
              <a:lnSpc>
                <a:spcPct val="100000"/>
              </a:lnSpc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 </a:t>
            </a:r>
            <a:r>
              <a:rPr b="0" lang="el-G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 </a:t>
            </a:r>
            <a:r>
              <a:rPr b="0" lang="el-G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 2013, Eleni was named </a:t>
            </a:r>
            <a:r>
              <a:rPr b="1" lang="el-G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Woman of the Year</a:t>
            </a:r>
            <a:r>
              <a:rPr b="0" lang="el-G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 at the 2013 British FDM Everywoman in Technology Awards.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182880" indent="-182520">
              <a:lnSpc>
                <a:spcPct val="100000"/>
              </a:lnSpc>
            </a:pPr>
            <a:r>
              <a:rPr b="0" lang="el-G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  </a:t>
            </a:r>
            <a:r>
              <a:rPr b="0" lang="el-G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She continued her postgraduate studies  in the subject “Industrial”, “Nanotechnology and Anaerobic Medicine” and in Business Administration for life scientists” at the university of Thessaly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94" name="Picture 2" descr=""/>
          <p:cNvPicPr/>
          <p:nvPr/>
        </p:nvPicPr>
        <p:blipFill>
          <a:blip r:embed="rId1"/>
          <a:stretch/>
        </p:blipFill>
        <p:spPr>
          <a:xfrm>
            <a:off x="5701680" y="2301480"/>
            <a:ext cx="5734800" cy="3819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066680" y="23616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l-GR" sz="4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Work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766800" y="1905120"/>
            <a:ext cx="4388040" cy="3931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She was chosen to study at the </a:t>
            </a:r>
            <a:r>
              <a:rPr b="1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NASA Academy </a:t>
            </a: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and worked in the Exploration Laboratory of Planet  Mars regarding the field of </a:t>
            </a:r>
            <a:r>
              <a:rPr b="1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nanotechnology</a:t>
            </a: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and </a:t>
            </a:r>
            <a:r>
              <a:rPr b="1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synthetic biology </a:t>
            </a:r>
            <a:r>
              <a:rPr b="1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
</a:t>
            </a: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as well as in the astronaut training department for biomedical experiments.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6095880" y="4601160"/>
            <a:ext cx="4803840" cy="163152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4"/>
          <p:cNvSpPr/>
          <p:nvPr/>
        </p:nvSpPr>
        <p:spPr>
          <a:xfrm>
            <a:off x="6208560" y="4678200"/>
            <a:ext cx="473796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Transplants Without Donors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aims to create research tools for the generation of artificial organs and their clinical practice as an alternative treatment to transplants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9" name="Εικόνα 8" descr=""/>
          <p:cNvPicPr/>
          <p:nvPr/>
        </p:nvPicPr>
        <p:blipFill>
          <a:blip r:embed="rId1"/>
          <a:stretch/>
        </p:blipFill>
        <p:spPr>
          <a:xfrm>
            <a:off x="5789880" y="663480"/>
            <a:ext cx="5110200" cy="3401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655960" y="761040"/>
            <a:ext cx="5750280" cy="58212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 2009 she was chosen to work with a research team with some of the best scientists in modern medicine. Eleni, along with her fellow student, Claire Crowley, created </a:t>
            </a:r>
            <a:r>
              <a:rPr b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an artificial trachea </a:t>
            </a:r>
            <a:r>
              <a:rPr b="0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and a business plan to be able to research on it. Their goal was to main it a clinical product. This study won the first prize at University College London. 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101" name="Εικόνα 4" descr=""/>
          <p:cNvPicPr/>
          <p:nvPr/>
        </p:nvPicPr>
        <p:blipFill>
          <a:blip r:embed="rId1"/>
          <a:stretch/>
        </p:blipFill>
        <p:spPr>
          <a:xfrm>
            <a:off x="983160" y="761040"/>
            <a:ext cx="3160080" cy="4748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914400" y="642600"/>
            <a:ext cx="5177160" cy="52783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Somewhere else in England, a 36-year-old end-stage cancerous learned about the work of the two students, which were literally their last hope. He communicated with them and asked for a transplantation of the artificial trachea. Although no in vivo testing had yet been done, the patient was willing to take the risk. The surgery took place a few months after the patient was saved.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103" name="Εικόνα 3" descr=""/>
          <p:cNvPicPr/>
          <p:nvPr/>
        </p:nvPicPr>
        <p:blipFill>
          <a:blip r:embed="rId1"/>
          <a:stretch/>
        </p:blipFill>
        <p:spPr>
          <a:xfrm>
            <a:off x="7369200" y="642600"/>
            <a:ext cx="3650400" cy="5645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el-GR" sz="4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SOURCES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1066680" y="2103120"/>
            <a:ext cx="10058040" cy="3931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182880" indent="-18252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http://www.tilestwra.com/ellinida-pou-theli-na-allaxi-tin-iatriki-gia-panta-ke-ine-molis-27-eton/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182880" indent="-18252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http://newpost.gr/ellada/586744/elenh-antwniadoy-h-ereynhtria-poy-katekthse-th-nasa-kai-apogeiwse-thn-ellada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182880" indent="-18252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https://www.patrasevents.gr/article/185052-dr-eleni-antoniadou-mia-ellinida-ereunitria-sti-lista-tou-forbes-pics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182880" indent="-182520">
              <a:lnSpc>
                <a:spcPct val="100000"/>
              </a:lnSpc>
              <a:buClr>
                <a:srgbClr val="262626"/>
              </a:buClr>
              <a:buFont typeface="Garamond"/>
              <a:buChar char="◦"/>
            </a:pPr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http://www.startup.gr/index.php?about=89&amp;id=502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226</TotalTime>
  <Application>LibreOffice/5.1.6.2$Linux_X86_64 LibreOffice_project/10m0$Build-2</Application>
  <Words>298</Words>
  <Paragraphs>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2018-02-28T11:54:06Z</dcterms:created>
  <dc:creator>user</dc:creator>
  <dc:description/>
  <dc:language>en-US</dc:language>
  <cp:lastModifiedBy/>
  <dcterms:modified xsi:type="dcterms:W3CDTF">2018-05-09T14:10:12Z</dcterms:modified>
  <cp:revision>31</cp:revision>
  <dc:subject/>
  <dc:title>Eleni antoniadou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Ευρεία οθόνη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