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57" r:id="rId4"/>
    <p:sldId id="258" r:id="rId5"/>
    <p:sldId id="259" r:id="rId6"/>
    <p:sldId id="260" r:id="rId7"/>
    <p:sldId id="267" r:id="rId8"/>
    <p:sldId id="261" r:id="rId9"/>
    <p:sldId id="268" r:id="rId10"/>
    <p:sldId id="262" r:id="rId11"/>
    <p:sldId id="263" r:id="rId12"/>
    <p:sldId id="264" r:id="rId13"/>
    <p:sldId id="265" r:id="rId14"/>
    <p:sldId id="266" r:id="rId15"/>
    <p:sldId id="269"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0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3" autoAdjust="0"/>
    <p:restoredTop sz="94660"/>
  </p:normalViewPr>
  <p:slideViewPr>
    <p:cSldViewPr snapToGrid="0">
      <p:cViewPr varScale="1">
        <p:scale>
          <a:sx n="74" d="100"/>
          <a:sy n="74" d="100"/>
        </p:scale>
        <p:origin x="360" y="54"/>
      </p:cViewPr>
      <p:guideLst/>
    </p:cSldViewPr>
  </p:slideViewPr>
  <p:notesTextViewPr>
    <p:cViewPr>
      <p:scale>
        <a:sx n="1" d="1"/>
        <a:sy n="1" d="1"/>
      </p:scale>
      <p:origin x="0" y="0"/>
    </p:cViewPr>
  </p:notesTextViewPr>
  <p:sorterViewPr>
    <p:cViewPr>
      <p:scale>
        <a:sx n="100" d="100"/>
        <a:sy n="100" d="100"/>
      </p:scale>
      <p:origin x="0" y="-23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D84350-92F1-4A22-9036-9C08CD4847A7}"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l-GR"/>
        </a:p>
      </dgm:t>
    </dgm:pt>
    <dgm:pt modelId="{67BB3F67-6B1A-4E65-98EF-BE90503B3773}">
      <dgm:prSet phldrT="[Κείμενο]" custT="1"/>
      <dgm:spPr/>
      <dgm:t>
        <a:bodyPr/>
        <a:lstStyle/>
        <a:p>
          <a:pPr algn="just"/>
          <a:r>
            <a:rPr lang="en-US" sz="2000" b="1" dirty="0" smtClean="0">
              <a:latin typeface="Cordia New" panose="020B0304020202020204" pitchFamily="34" charset="-34"/>
              <a:cs typeface="Cordia New" panose="020B0304020202020204" pitchFamily="34" charset="-34"/>
            </a:rPr>
            <a:t>Motion detection is achieved with the help of pressure sensors called FSR (Force sensing resistors) because they are made of a polymer material, which according to the external force applied on them alter their internal resistance. The analog signal from each sensor is directed to the 1st electronic circuit or Prototype Circuit Board (PCB). By using ten (1 for each movement) programmable microprocessors the analog signals from the 1st PCB are converted into digital. </a:t>
          </a:r>
          <a:endParaRPr lang="el-GR" sz="2000" b="1" dirty="0">
            <a:cs typeface="Cordia New" panose="020B0304020202020204" pitchFamily="34" charset="-34"/>
          </a:endParaRPr>
        </a:p>
      </dgm:t>
    </dgm:pt>
    <dgm:pt modelId="{B587D128-641C-4E9F-9447-C53406F99CDB}" type="parTrans" cxnId="{239B13BD-A42F-4075-B0BE-E80A845E18CE}">
      <dgm:prSet/>
      <dgm:spPr/>
      <dgm:t>
        <a:bodyPr/>
        <a:lstStyle/>
        <a:p>
          <a:pPr algn="just"/>
          <a:endParaRPr lang="el-GR"/>
        </a:p>
      </dgm:t>
    </dgm:pt>
    <dgm:pt modelId="{0F4C4493-E050-4F20-9359-4518E4F7A093}" type="sibTrans" cxnId="{239B13BD-A42F-4075-B0BE-E80A845E18CE}">
      <dgm:prSet/>
      <dgm:spPr/>
      <dgm:t>
        <a:bodyPr/>
        <a:lstStyle/>
        <a:p>
          <a:pPr algn="just"/>
          <a:endParaRPr lang="el-GR"/>
        </a:p>
      </dgm:t>
    </dgm:pt>
    <dgm:pt modelId="{7385E9B9-CEFF-421D-921F-5D0ABE5F3390}">
      <dgm:prSet phldrT="[Κείμενο]" custT="1"/>
      <dgm:spPr/>
      <dgm:t>
        <a:bodyPr/>
        <a:lstStyle/>
        <a:p>
          <a:pPr algn="just"/>
          <a:r>
            <a:rPr lang="en-US" sz="2100" b="1" dirty="0" smtClean="0">
              <a:latin typeface="Cordia New" panose="020B0304020202020204" pitchFamily="34" charset="-34"/>
              <a:cs typeface="Cordia New" panose="020B0304020202020204" pitchFamily="34" charset="-34"/>
            </a:rPr>
            <a:t>The digital signals from the processing board enter the third PCB via a cable and then are split in order to control the precision motor mechanisms which are called servo motors. The exoskeleton glove was created so as to have the same degrees of freedom as the human palm, thereby not altering any of its physical movements. </a:t>
          </a:r>
          <a:endParaRPr lang="el-GR" sz="2100" b="1" dirty="0">
            <a:cs typeface="Cordia New" panose="020B0304020202020204" pitchFamily="34" charset="-34"/>
          </a:endParaRPr>
        </a:p>
      </dgm:t>
    </dgm:pt>
    <dgm:pt modelId="{546FEC46-A796-48C6-AA2C-06566052135B}" type="parTrans" cxnId="{1044E999-44CE-49A7-B44A-A7ADD9FD649F}">
      <dgm:prSet/>
      <dgm:spPr/>
      <dgm:t>
        <a:bodyPr/>
        <a:lstStyle/>
        <a:p>
          <a:pPr algn="just"/>
          <a:endParaRPr lang="el-GR"/>
        </a:p>
      </dgm:t>
    </dgm:pt>
    <dgm:pt modelId="{CCDADC72-AEF4-4F29-BE9B-D7E198816403}" type="sibTrans" cxnId="{1044E999-44CE-49A7-B44A-A7ADD9FD649F}">
      <dgm:prSet/>
      <dgm:spPr/>
      <dgm:t>
        <a:bodyPr/>
        <a:lstStyle/>
        <a:p>
          <a:pPr algn="just"/>
          <a:endParaRPr lang="el-GR"/>
        </a:p>
      </dgm:t>
    </dgm:pt>
    <dgm:pt modelId="{BAA2D232-356A-4E64-B3CD-D830AF1198A5}">
      <dgm:prSet phldrT="[Κείμενο]" custT="1"/>
      <dgm:spPr/>
      <dgm:t>
        <a:bodyPr/>
        <a:lstStyle/>
        <a:p>
          <a:pPr algn="just"/>
          <a:r>
            <a:rPr lang="en-US" sz="2100" b="1" dirty="0" err="1" smtClean="0">
              <a:latin typeface="Cordia New" panose="020B0304020202020204" pitchFamily="34" charset="-34"/>
              <a:cs typeface="Cordia New" panose="020B0304020202020204" pitchFamily="34" charset="-34"/>
            </a:rPr>
            <a:t>Ioannou</a:t>
          </a:r>
          <a:r>
            <a:rPr lang="en-US" sz="2100" b="1" dirty="0" smtClean="0">
              <a:latin typeface="Cordia New" panose="020B0304020202020204" pitchFamily="34" charset="-34"/>
              <a:cs typeface="Cordia New" panose="020B0304020202020204" pitchFamily="34" charset="-34"/>
            </a:rPr>
            <a:t> designed and programmed the three boards the glove consists of on his own with the help of an open source software called </a:t>
          </a:r>
          <a:r>
            <a:rPr lang="en-US" sz="2100" b="1" dirty="0" err="1" smtClean="0">
              <a:latin typeface="Cordia New" panose="020B0304020202020204" pitchFamily="34" charset="-34"/>
              <a:cs typeface="Cordia New" panose="020B0304020202020204" pitchFamily="34" charset="-34"/>
            </a:rPr>
            <a:t>arduino</a:t>
          </a:r>
          <a:r>
            <a:rPr lang="en-US" sz="2100" b="1" dirty="0" smtClean="0">
              <a:latin typeface="Cordia New" panose="020B0304020202020204" pitchFamily="34" charset="-34"/>
              <a:cs typeface="Cordia New" panose="020B0304020202020204" pitchFamily="34" charset="-34"/>
            </a:rPr>
            <a:t>. Due to the custom-built algorithm that used for his invention the exoskeleton glove can distinguish between arduous tasks, like toting a hammer, and more delicate moves, like holding an egg.</a:t>
          </a:r>
          <a:endParaRPr lang="el-GR" sz="2100" b="1" dirty="0">
            <a:cs typeface="Cordia New" panose="020B0304020202020204" pitchFamily="34" charset="-34"/>
          </a:endParaRPr>
        </a:p>
      </dgm:t>
    </dgm:pt>
    <dgm:pt modelId="{C935020C-754F-4D09-B39A-AB87A4E7B591}" type="parTrans" cxnId="{699934B5-EDCA-48E2-8754-95F13C973945}">
      <dgm:prSet/>
      <dgm:spPr/>
      <dgm:t>
        <a:bodyPr/>
        <a:lstStyle/>
        <a:p>
          <a:pPr algn="just"/>
          <a:endParaRPr lang="el-GR"/>
        </a:p>
      </dgm:t>
    </dgm:pt>
    <dgm:pt modelId="{387A92BB-605F-446C-AEB2-986739329E6D}" type="sibTrans" cxnId="{699934B5-EDCA-48E2-8754-95F13C973945}">
      <dgm:prSet/>
      <dgm:spPr/>
      <dgm:t>
        <a:bodyPr/>
        <a:lstStyle/>
        <a:p>
          <a:pPr algn="just"/>
          <a:endParaRPr lang="el-GR"/>
        </a:p>
      </dgm:t>
    </dgm:pt>
    <dgm:pt modelId="{D9F256CE-E45F-4070-BC3C-A3FF60BF2109}" type="pres">
      <dgm:prSet presAssocID="{4CD84350-92F1-4A22-9036-9C08CD4847A7}" presName="Name0" presStyleCnt="0">
        <dgm:presLayoutVars>
          <dgm:chMax val="7"/>
          <dgm:chPref val="7"/>
          <dgm:dir/>
        </dgm:presLayoutVars>
      </dgm:prSet>
      <dgm:spPr/>
      <dgm:t>
        <a:bodyPr/>
        <a:lstStyle/>
        <a:p>
          <a:endParaRPr lang="el-GR"/>
        </a:p>
      </dgm:t>
    </dgm:pt>
    <dgm:pt modelId="{8CB20F8E-A240-46F3-AB58-058DEFCCD687}" type="pres">
      <dgm:prSet presAssocID="{4CD84350-92F1-4A22-9036-9C08CD4847A7}" presName="Name1" presStyleCnt="0"/>
      <dgm:spPr/>
    </dgm:pt>
    <dgm:pt modelId="{F1609334-FBD7-4D54-A6B8-A741ADFDD1BA}" type="pres">
      <dgm:prSet presAssocID="{4CD84350-92F1-4A22-9036-9C08CD4847A7}" presName="cycle" presStyleCnt="0"/>
      <dgm:spPr/>
    </dgm:pt>
    <dgm:pt modelId="{C5A2A526-671E-4D2B-9E67-9A2E359B1EA7}" type="pres">
      <dgm:prSet presAssocID="{4CD84350-92F1-4A22-9036-9C08CD4847A7}" presName="srcNode" presStyleLbl="node1" presStyleIdx="0" presStyleCnt="3"/>
      <dgm:spPr/>
    </dgm:pt>
    <dgm:pt modelId="{A0D9AC03-310F-4F94-B8CE-2963D74F1F67}" type="pres">
      <dgm:prSet presAssocID="{4CD84350-92F1-4A22-9036-9C08CD4847A7}" presName="conn" presStyleLbl="parChTrans1D2" presStyleIdx="0" presStyleCnt="1"/>
      <dgm:spPr/>
      <dgm:t>
        <a:bodyPr/>
        <a:lstStyle/>
        <a:p>
          <a:endParaRPr lang="el-GR"/>
        </a:p>
      </dgm:t>
    </dgm:pt>
    <dgm:pt modelId="{713773C2-80AE-4C7C-A49F-C4A7A1AD9191}" type="pres">
      <dgm:prSet presAssocID="{4CD84350-92F1-4A22-9036-9C08CD4847A7}" presName="extraNode" presStyleLbl="node1" presStyleIdx="0" presStyleCnt="3"/>
      <dgm:spPr/>
    </dgm:pt>
    <dgm:pt modelId="{9BF576B8-54B1-4E22-BE2D-AE0B1F64A4FB}" type="pres">
      <dgm:prSet presAssocID="{4CD84350-92F1-4A22-9036-9C08CD4847A7}" presName="dstNode" presStyleLbl="node1" presStyleIdx="0" presStyleCnt="3"/>
      <dgm:spPr/>
    </dgm:pt>
    <dgm:pt modelId="{9AD40169-24DC-403C-BDD7-32A1D15FAF1A}" type="pres">
      <dgm:prSet presAssocID="{67BB3F67-6B1A-4E65-98EF-BE90503B3773}" presName="text_1" presStyleLbl="node1" presStyleIdx="0" presStyleCnt="3">
        <dgm:presLayoutVars>
          <dgm:bulletEnabled val="1"/>
        </dgm:presLayoutVars>
      </dgm:prSet>
      <dgm:spPr/>
      <dgm:t>
        <a:bodyPr/>
        <a:lstStyle/>
        <a:p>
          <a:endParaRPr lang="el-GR"/>
        </a:p>
      </dgm:t>
    </dgm:pt>
    <dgm:pt modelId="{341479C0-7ACC-4945-A002-394D6293267F}" type="pres">
      <dgm:prSet presAssocID="{67BB3F67-6B1A-4E65-98EF-BE90503B3773}" presName="accent_1" presStyleCnt="0"/>
      <dgm:spPr/>
    </dgm:pt>
    <dgm:pt modelId="{5D8D9511-4EE9-452A-9980-82AF1F0500E7}" type="pres">
      <dgm:prSet presAssocID="{67BB3F67-6B1A-4E65-98EF-BE90503B3773}" presName="accentRepeatNode" presStyleLbl="solidFgAcc1" presStyleIdx="0" presStyleCnt="3">
        <dgm:style>
          <a:lnRef idx="2">
            <a:schemeClr val="accent1">
              <a:shade val="50000"/>
            </a:schemeClr>
          </a:lnRef>
          <a:fillRef idx="1">
            <a:schemeClr val="accent1"/>
          </a:fillRef>
          <a:effectRef idx="0">
            <a:schemeClr val="accent1"/>
          </a:effectRef>
          <a:fontRef idx="minor">
            <a:schemeClr val="lt1"/>
          </a:fontRef>
        </dgm:style>
      </dgm:prSet>
      <dgm:spPr/>
    </dgm:pt>
    <dgm:pt modelId="{1B685CE8-D262-4436-B3D2-2ACB2F8CCE46}" type="pres">
      <dgm:prSet presAssocID="{7385E9B9-CEFF-421D-921F-5D0ABE5F3390}" presName="text_2" presStyleLbl="node1" presStyleIdx="1" presStyleCnt="3">
        <dgm:presLayoutVars>
          <dgm:bulletEnabled val="1"/>
        </dgm:presLayoutVars>
      </dgm:prSet>
      <dgm:spPr/>
      <dgm:t>
        <a:bodyPr/>
        <a:lstStyle/>
        <a:p>
          <a:endParaRPr lang="el-GR"/>
        </a:p>
      </dgm:t>
    </dgm:pt>
    <dgm:pt modelId="{4128A966-94D0-44C3-8FDE-8E0BE2DCF182}" type="pres">
      <dgm:prSet presAssocID="{7385E9B9-CEFF-421D-921F-5D0ABE5F3390}" presName="accent_2" presStyleCnt="0"/>
      <dgm:spPr/>
    </dgm:pt>
    <dgm:pt modelId="{CC1247EA-6C9D-4AE0-92E2-C44A9D415B42}" type="pres">
      <dgm:prSet presAssocID="{7385E9B9-CEFF-421D-921F-5D0ABE5F3390}" presName="accentRepeatNode" presStyleLbl="solidFgAcc1" presStyleIdx="1" presStyleCnt="3">
        <dgm:style>
          <a:lnRef idx="2">
            <a:schemeClr val="accent2">
              <a:shade val="50000"/>
            </a:schemeClr>
          </a:lnRef>
          <a:fillRef idx="1">
            <a:schemeClr val="accent2"/>
          </a:fillRef>
          <a:effectRef idx="0">
            <a:schemeClr val="accent2"/>
          </a:effectRef>
          <a:fontRef idx="minor">
            <a:schemeClr val="lt1"/>
          </a:fontRef>
        </dgm:style>
      </dgm:prSet>
      <dgm:spPr/>
    </dgm:pt>
    <dgm:pt modelId="{1A63C97A-2E3A-4641-9505-103D3D8769DF}" type="pres">
      <dgm:prSet presAssocID="{BAA2D232-356A-4E64-B3CD-D830AF1198A5}" presName="text_3" presStyleLbl="node1" presStyleIdx="2" presStyleCnt="3">
        <dgm:presLayoutVars>
          <dgm:bulletEnabled val="1"/>
        </dgm:presLayoutVars>
      </dgm:prSet>
      <dgm:spPr/>
      <dgm:t>
        <a:bodyPr/>
        <a:lstStyle/>
        <a:p>
          <a:endParaRPr lang="el-GR"/>
        </a:p>
      </dgm:t>
    </dgm:pt>
    <dgm:pt modelId="{55CD776A-5DAF-45FD-A8F8-CC6504073EC1}" type="pres">
      <dgm:prSet presAssocID="{BAA2D232-356A-4E64-B3CD-D830AF1198A5}" presName="accent_3" presStyleCnt="0"/>
      <dgm:spPr/>
    </dgm:pt>
    <dgm:pt modelId="{D8E64AD9-5A09-478A-B72B-55023EFB8C31}" type="pres">
      <dgm:prSet presAssocID="{BAA2D232-356A-4E64-B3CD-D830AF1198A5}" presName="accentRepeatNode" presStyleLbl="solidFgAcc1" presStyleIdx="2" presStyleCnt="3">
        <dgm:style>
          <a:lnRef idx="2">
            <a:schemeClr val="accent3">
              <a:shade val="50000"/>
            </a:schemeClr>
          </a:lnRef>
          <a:fillRef idx="1">
            <a:schemeClr val="accent3"/>
          </a:fillRef>
          <a:effectRef idx="0">
            <a:schemeClr val="accent3"/>
          </a:effectRef>
          <a:fontRef idx="minor">
            <a:schemeClr val="lt1"/>
          </a:fontRef>
        </dgm:style>
      </dgm:prSet>
      <dgm:spPr/>
    </dgm:pt>
  </dgm:ptLst>
  <dgm:cxnLst>
    <dgm:cxn modelId="{1044E999-44CE-49A7-B44A-A7ADD9FD649F}" srcId="{4CD84350-92F1-4A22-9036-9C08CD4847A7}" destId="{7385E9B9-CEFF-421D-921F-5D0ABE5F3390}" srcOrd="1" destOrd="0" parTransId="{546FEC46-A796-48C6-AA2C-06566052135B}" sibTransId="{CCDADC72-AEF4-4F29-BE9B-D7E198816403}"/>
    <dgm:cxn modelId="{F5FDB447-55F9-4C33-8C90-B733E9A68B62}" type="presOf" srcId="{0F4C4493-E050-4F20-9359-4518E4F7A093}" destId="{A0D9AC03-310F-4F94-B8CE-2963D74F1F67}" srcOrd="0" destOrd="0" presId="urn:microsoft.com/office/officeart/2008/layout/VerticalCurvedList"/>
    <dgm:cxn modelId="{643444B7-BFEC-44C9-9A7A-C0A2CB635244}" type="presOf" srcId="{67BB3F67-6B1A-4E65-98EF-BE90503B3773}" destId="{9AD40169-24DC-403C-BDD7-32A1D15FAF1A}" srcOrd="0" destOrd="0" presId="urn:microsoft.com/office/officeart/2008/layout/VerticalCurvedList"/>
    <dgm:cxn modelId="{421E261C-C818-4E8D-B997-ABA851143926}" type="presOf" srcId="{4CD84350-92F1-4A22-9036-9C08CD4847A7}" destId="{D9F256CE-E45F-4070-BC3C-A3FF60BF2109}" srcOrd="0" destOrd="0" presId="urn:microsoft.com/office/officeart/2008/layout/VerticalCurvedList"/>
    <dgm:cxn modelId="{239B13BD-A42F-4075-B0BE-E80A845E18CE}" srcId="{4CD84350-92F1-4A22-9036-9C08CD4847A7}" destId="{67BB3F67-6B1A-4E65-98EF-BE90503B3773}" srcOrd="0" destOrd="0" parTransId="{B587D128-641C-4E9F-9447-C53406F99CDB}" sibTransId="{0F4C4493-E050-4F20-9359-4518E4F7A093}"/>
    <dgm:cxn modelId="{DE2CB125-309D-4B33-A307-A0B0AFA77638}" type="presOf" srcId="{BAA2D232-356A-4E64-B3CD-D830AF1198A5}" destId="{1A63C97A-2E3A-4641-9505-103D3D8769DF}" srcOrd="0" destOrd="0" presId="urn:microsoft.com/office/officeart/2008/layout/VerticalCurvedList"/>
    <dgm:cxn modelId="{699934B5-EDCA-48E2-8754-95F13C973945}" srcId="{4CD84350-92F1-4A22-9036-9C08CD4847A7}" destId="{BAA2D232-356A-4E64-B3CD-D830AF1198A5}" srcOrd="2" destOrd="0" parTransId="{C935020C-754F-4D09-B39A-AB87A4E7B591}" sibTransId="{387A92BB-605F-446C-AEB2-986739329E6D}"/>
    <dgm:cxn modelId="{94A84EBB-BBFE-4EDC-807D-463AB88EC7E4}" type="presOf" srcId="{7385E9B9-CEFF-421D-921F-5D0ABE5F3390}" destId="{1B685CE8-D262-4436-B3D2-2ACB2F8CCE46}" srcOrd="0" destOrd="0" presId="urn:microsoft.com/office/officeart/2008/layout/VerticalCurvedList"/>
    <dgm:cxn modelId="{B61F346E-09C5-4821-8BDD-4C984D5339E8}" type="presParOf" srcId="{D9F256CE-E45F-4070-BC3C-A3FF60BF2109}" destId="{8CB20F8E-A240-46F3-AB58-058DEFCCD687}" srcOrd="0" destOrd="0" presId="urn:microsoft.com/office/officeart/2008/layout/VerticalCurvedList"/>
    <dgm:cxn modelId="{9124D0BE-3F36-4B57-BC74-D02B45312C8A}" type="presParOf" srcId="{8CB20F8E-A240-46F3-AB58-058DEFCCD687}" destId="{F1609334-FBD7-4D54-A6B8-A741ADFDD1BA}" srcOrd="0" destOrd="0" presId="urn:microsoft.com/office/officeart/2008/layout/VerticalCurvedList"/>
    <dgm:cxn modelId="{64B712FA-97F7-4E85-8E54-CB994D3590B0}" type="presParOf" srcId="{F1609334-FBD7-4D54-A6B8-A741ADFDD1BA}" destId="{C5A2A526-671E-4D2B-9E67-9A2E359B1EA7}" srcOrd="0" destOrd="0" presId="urn:microsoft.com/office/officeart/2008/layout/VerticalCurvedList"/>
    <dgm:cxn modelId="{75217D54-FE7D-4DB9-BB2C-13CFD205245A}" type="presParOf" srcId="{F1609334-FBD7-4D54-A6B8-A741ADFDD1BA}" destId="{A0D9AC03-310F-4F94-B8CE-2963D74F1F67}" srcOrd="1" destOrd="0" presId="urn:microsoft.com/office/officeart/2008/layout/VerticalCurvedList"/>
    <dgm:cxn modelId="{43C91445-724B-4C39-830E-278146739978}" type="presParOf" srcId="{F1609334-FBD7-4D54-A6B8-A741ADFDD1BA}" destId="{713773C2-80AE-4C7C-A49F-C4A7A1AD9191}" srcOrd="2" destOrd="0" presId="urn:microsoft.com/office/officeart/2008/layout/VerticalCurvedList"/>
    <dgm:cxn modelId="{13A94E5B-D0BC-4245-9954-7C58136E1AAB}" type="presParOf" srcId="{F1609334-FBD7-4D54-A6B8-A741ADFDD1BA}" destId="{9BF576B8-54B1-4E22-BE2D-AE0B1F64A4FB}" srcOrd="3" destOrd="0" presId="urn:microsoft.com/office/officeart/2008/layout/VerticalCurvedList"/>
    <dgm:cxn modelId="{77D5E679-84A9-436A-AF74-30A168EFA130}" type="presParOf" srcId="{8CB20F8E-A240-46F3-AB58-058DEFCCD687}" destId="{9AD40169-24DC-403C-BDD7-32A1D15FAF1A}" srcOrd="1" destOrd="0" presId="urn:microsoft.com/office/officeart/2008/layout/VerticalCurvedList"/>
    <dgm:cxn modelId="{2443B77A-2610-4AEF-B92D-48FCF4BB5E7B}" type="presParOf" srcId="{8CB20F8E-A240-46F3-AB58-058DEFCCD687}" destId="{341479C0-7ACC-4945-A002-394D6293267F}" srcOrd="2" destOrd="0" presId="urn:microsoft.com/office/officeart/2008/layout/VerticalCurvedList"/>
    <dgm:cxn modelId="{7C19B75D-424B-4D28-8778-8863FE49989E}" type="presParOf" srcId="{341479C0-7ACC-4945-A002-394D6293267F}" destId="{5D8D9511-4EE9-452A-9980-82AF1F0500E7}" srcOrd="0" destOrd="0" presId="urn:microsoft.com/office/officeart/2008/layout/VerticalCurvedList"/>
    <dgm:cxn modelId="{8AC184C0-F085-483A-B6F4-62254F5727A2}" type="presParOf" srcId="{8CB20F8E-A240-46F3-AB58-058DEFCCD687}" destId="{1B685CE8-D262-4436-B3D2-2ACB2F8CCE46}" srcOrd="3" destOrd="0" presId="urn:microsoft.com/office/officeart/2008/layout/VerticalCurvedList"/>
    <dgm:cxn modelId="{E3CF71A8-67E5-4EA0-97A5-68D374EA0CB1}" type="presParOf" srcId="{8CB20F8E-A240-46F3-AB58-058DEFCCD687}" destId="{4128A966-94D0-44C3-8FDE-8E0BE2DCF182}" srcOrd="4" destOrd="0" presId="urn:microsoft.com/office/officeart/2008/layout/VerticalCurvedList"/>
    <dgm:cxn modelId="{D8995780-3D99-4740-BF0B-F86135A7BBF0}" type="presParOf" srcId="{4128A966-94D0-44C3-8FDE-8E0BE2DCF182}" destId="{CC1247EA-6C9D-4AE0-92E2-C44A9D415B42}" srcOrd="0" destOrd="0" presId="urn:microsoft.com/office/officeart/2008/layout/VerticalCurvedList"/>
    <dgm:cxn modelId="{B40CB31E-8912-482A-B205-02B45AE2E5F7}" type="presParOf" srcId="{8CB20F8E-A240-46F3-AB58-058DEFCCD687}" destId="{1A63C97A-2E3A-4641-9505-103D3D8769DF}" srcOrd="5" destOrd="0" presId="urn:microsoft.com/office/officeart/2008/layout/VerticalCurvedList"/>
    <dgm:cxn modelId="{A098441B-A101-466D-87CD-267CCC6CBD7E}" type="presParOf" srcId="{8CB20F8E-A240-46F3-AB58-058DEFCCD687}" destId="{55CD776A-5DAF-45FD-A8F8-CC6504073EC1}" srcOrd="6" destOrd="0" presId="urn:microsoft.com/office/officeart/2008/layout/VerticalCurvedList"/>
    <dgm:cxn modelId="{F2B71A3E-9D2C-4D45-BFC9-542B3BAEB45B}" type="presParOf" srcId="{55CD776A-5DAF-45FD-A8F8-CC6504073EC1}" destId="{D8E64AD9-5A09-478A-B72B-55023EFB8C3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6556F3-FA75-4345-82D7-F24D8492BF6B}" type="doc">
      <dgm:prSet loTypeId="urn:microsoft.com/office/officeart/2009/3/layout/PieProcess" loCatId="list" qsTypeId="urn:microsoft.com/office/officeart/2005/8/quickstyle/simple1" qsCatId="simple" csTypeId="urn:microsoft.com/office/officeart/2005/8/colors/colorful1" csCatId="colorful" phldr="1"/>
      <dgm:spPr/>
      <dgm:t>
        <a:bodyPr/>
        <a:lstStyle/>
        <a:p>
          <a:endParaRPr lang="el-GR"/>
        </a:p>
      </dgm:t>
    </dgm:pt>
    <dgm:pt modelId="{DF1A6981-B4CB-42A1-8FDB-6D1057D8BFB4}">
      <dgm:prSet phldrT="[Κείμενο]"/>
      <dgm:spPr/>
      <dgm:t>
        <a:bodyPr/>
        <a:lstStyle/>
        <a:p>
          <a:r>
            <a:rPr lang="en-US" dirty="0" smtClean="0">
              <a:latin typeface="Harlow Solid Italic" panose="04030604020F02020D02" pitchFamily="82" charset="0"/>
            </a:rPr>
            <a:t>Step 1</a:t>
          </a:r>
          <a:endParaRPr lang="el-GR" dirty="0"/>
        </a:p>
      </dgm:t>
    </dgm:pt>
    <dgm:pt modelId="{4F5A0417-D7F7-46DF-BFE4-0EE741408DA6}" type="parTrans" cxnId="{FEDB7AC8-8F97-43C6-8422-6D03A05A1E77}">
      <dgm:prSet/>
      <dgm:spPr/>
      <dgm:t>
        <a:bodyPr/>
        <a:lstStyle/>
        <a:p>
          <a:endParaRPr lang="el-GR"/>
        </a:p>
      </dgm:t>
    </dgm:pt>
    <dgm:pt modelId="{DF50EB2B-413D-49B2-B736-DECA75FCB64A}" type="sibTrans" cxnId="{FEDB7AC8-8F97-43C6-8422-6D03A05A1E77}">
      <dgm:prSet/>
      <dgm:spPr/>
      <dgm:t>
        <a:bodyPr/>
        <a:lstStyle/>
        <a:p>
          <a:endParaRPr lang="el-GR"/>
        </a:p>
      </dgm:t>
    </dgm:pt>
    <dgm:pt modelId="{96FF8603-0503-4F51-BE43-AE2E160B6E30}">
      <dgm:prSet phldrT="[Κείμενο]"/>
      <dgm:spPr/>
      <dgm:t>
        <a:bodyPr/>
        <a:lstStyle/>
        <a:p>
          <a:pPr algn="ctr">
            <a:lnSpc>
              <a:spcPct val="100000"/>
            </a:lnSpc>
            <a:spcAft>
              <a:spcPts val="600"/>
            </a:spcAft>
          </a:pPr>
          <a:r>
            <a:rPr lang="en-US" b="1" dirty="0" err="1" smtClean="0">
              <a:latin typeface="Cordia New" panose="020B0304020202020204" pitchFamily="34" charset="-34"/>
              <a:cs typeface="Cordia New" panose="020B0304020202020204" pitchFamily="34" charset="-34"/>
            </a:rPr>
            <a:t>Ioannou</a:t>
          </a:r>
          <a:r>
            <a:rPr lang="en-US" b="1" dirty="0" smtClean="0">
              <a:latin typeface="Cordia New" panose="020B0304020202020204" pitchFamily="34" charset="-34"/>
              <a:cs typeface="Cordia New" panose="020B0304020202020204" pitchFamily="34" charset="-34"/>
            </a:rPr>
            <a:t> realized that it was crucial the glove be fit almost perfectly onto the user’s hand, something which was successfully achieved. </a:t>
          </a:r>
          <a:endParaRPr lang="el-GR" b="1" dirty="0">
            <a:cs typeface="Cordia New" panose="020B0304020202020204" pitchFamily="34" charset="-34"/>
          </a:endParaRPr>
        </a:p>
      </dgm:t>
    </dgm:pt>
    <dgm:pt modelId="{AC111192-8887-4946-ADC0-4633283335FD}" type="parTrans" cxnId="{CD38304C-1B75-437F-9893-C9FF00A69C90}">
      <dgm:prSet/>
      <dgm:spPr/>
      <dgm:t>
        <a:bodyPr/>
        <a:lstStyle/>
        <a:p>
          <a:endParaRPr lang="el-GR"/>
        </a:p>
      </dgm:t>
    </dgm:pt>
    <dgm:pt modelId="{38F794C5-F882-4800-A335-265FEE59206D}" type="sibTrans" cxnId="{CD38304C-1B75-437F-9893-C9FF00A69C90}">
      <dgm:prSet/>
      <dgm:spPr/>
      <dgm:t>
        <a:bodyPr/>
        <a:lstStyle/>
        <a:p>
          <a:endParaRPr lang="el-GR"/>
        </a:p>
      </dgm:t>
    </dgm:pt>
    <dgm:pt modelId="{FA897DC4-7628-4397-8C37-1AC0BC8A42F0}">
      <dgm:prSet phldrT="[Κείμενο]"/>
      <dgm:spPr/>
      <dgm:t>
        <a:bodyPr/>
        <a:lstStyle/>
        <a:p>
          <a:r>
            <a:rPr lang="en-US" dirty="0" smtClean="0">
              <a:latin typeface="Harlow Solid Italic" panose="04030604020F02020D02" pitchFamily="82" charset="0"/>
              <a:cs typeface="Cordia New" panose="020B0304020202020204" pitchFamily="34" charset="-34"/>
            </a:rPr>
            <a:t>Step 2</a:t>
          </a:r>
          <a:endParaRPr lang="el-GR" dirty="0">
            <a:cs typeface="Cordia New" panose="020B0304020202020204" pitchFamily="34" charset="-34"/>
          </a:endParaRPr>
        </a:p>
      </dgm:t>
    </dgm:pt>
    <dgm:pt modelId="{1F2FCE7C-7337-4FE7-90DF-24E2A2F3EFF2}" type="parTrans" cxnId="{A95F46A5-A59E-4805-BBDD-2FC1B90FE56A}">
      <dgm:prSet/>
      <dgm:spPr/>
      <dgm:t>
        <a:bodyPr/>
        <a:lstStyle/>
        <a:p>
          <a:endParaRPr lang="el-GR"/>
        </a:p>
      </dgm:t>
    </dgm:pt>
    <dgm:pt modelId="{4AFF2B7C-5F5F-428D-83B8-2B133C36E4FA}" type="sibTrans" cxnId="{A95F46A5-A59E-4805-BBDD-2FC1B90FE56A}">
      <dgm:prSet/>
      <dgm:spPr/>
      <dgm:t>
        <a:bodyPr/>
        <a:lstStyle/>
        <a:p>
          <a:endParaRPr lang="el-GR"/>
        </a:p>
      </dgm:t>
    </dgm:pt>
    <dgm:pt modelId="{EBEE0DB7-7745-4491-A4CB-C6A718F0445D}">
      <dgm:prSet phldrT="[Κείμενο]"/>
      <dgm:spPr/>
      <dgm:t>
        <a:bodyPr/>
        <a:lstStyle/>
        <a:p>
          <a:pPr algn="ctr">
            <a:lnSpc>
              <a:spcPct val="100000"/>
            </a:lnSpc>
          </a:pPr>
          <a:r>
            <a:rPr lang="en-US" b="1" dirty="0" smtClean="0">
              <a:latin typeface="Cordia New" panose="020B0304020202020204" pitchFamily="34" charset="-34"/>
              <a:cs typeface="Cordia New" panose="020B0304020202020204" pitchFamily="34" charset="-34"/>
            </a:rPr>
            <a:t>However the glove proved to be quite heavy, the servo motors that were included in the device were gradually getting hot and the sensors consumed a lot of time in order to work properly. </a:t>
          </a:r>
          <a:endParaRPr lang="el-GR" b="1" dirty="0">
            <a:cs typeface="Cordia New" panose="020B0304020202020204" pitchFamily="34" charset="-34"/>
          </a:endParaRPr>
        </a:p>
      </dgm:t>
    </dgm:pt>
    <dgm:pt modelId="{DABBA6E2-CA9A-481C-8C8E-AA2D64758285}" type="parTrans" cxnId="{96A0EBDB-E58C-44E5-9DF5-208F740896CE}">
      <dgm:prSet/>
      <dgm:spPr/>
      <dgm:t>
        <a:bodyPr/>
        <a:lstStyle/>
        <a:p>
          <a:endParaRPr lang="el-GR"/>
        </a:p>
      </dgm:t>
    </dgm:pt>
    <dgm:pt modelId="{33DE3344-4C94-4A02-B164-77F702949513}" type="sibTrans" cxnId="{96A0EBDB-E58C-44E5-9DF5-208F740896CE}">
      <dgm:prSet/>
      <dgm:spPr/>
      <dgm:t>
        <a:bodyPr/>
        <a:lstStyle/>
        <a:p>
          <a:endParaRPr lang="el-GR"/>
        </a:p>
      </dgm:t>
    </dgm:pt>
    <dgm:pt modelId="{4A6C5C67-1448-4AF8-943C-8622FBA36FA9}">
      <dgm:prSet phldrT="[Κείμενο]"/>
      <dgm:spPr/>
      <dgm:t>
        <a:bodyPr/>
        <a:lstStyle/>
        <a:p>
          <a:r>
            <a:rPr lang="en-US" dirty="0" smtClean="0">
              <a:latin typeface="Harlow Solid Italic" panose="04030604020F02020D02" pitchFamily="82" charset="0"/>
              <a:cs typeface="Cordia New" panose="020B0304020202020204" pitchFamily="34" charset="-34"/>
            </a:rPr>
            <a:t>Step 3</a:t>
          </a:r>
          <a:endParaRPr lang="el-GR" dirty="0">
            <a:cs typeface="Cordia New" panose="020B0304020202020204" pitchFamily="34" charset="-34"/>
          </a:endParaRPr>
        </a:p>
      </dgm:t>
    </dgm:pt>
    <dgm:pt modelId="{2BCDC691-2160-42E9-8E9A-8CC269857103}" type="parTrans" cxnId="{E88089DC-1729-426A-84EF-FB296469B86C}">
      <dgm:prSet/>
      <dgm:spPr/>
      <dgm:t>
        <a:bodyPr/>
        <a:lstStyle/>
        <a:p>
          <a:endParaRPr lang="el-GR"/>
        </a:p>
      </dgm:t>
    </dgm:pt>
    <dgm:pt modelId="{A55C1D83-9B7C-46BA-9D56-443B9A6E3F78}" type="sibTrans" cxnId="{E88089DC-1729-426A-84EF-FB296469B86C}">
      <dgm:prSet/>
      <dgm:spPr/>
      <dgm:t>
        <a:bodyPr/>
        <a:lstStyle/>
        <a:p>
          <a:endParaRPr lang="el-GR"/>
        </a:p>
      </dgm:t>
    </dgm:pt>
    <dgm:pt modelId="{62E056ED-8BD5-4070-BF96-3FED9F9F13CD}">
      <dgm:prSet phldrT="[Κείμενο]"/>
      <dgm:spPr/>
      <dgm:t>
        <a:bodyPr/>
        <a:lstStyle/>
        <a:p>
          <a:pPr algn="ctr"/>
          <a:r>
            <a:rPr lang="en-US" b="1" dirty="0" err="1" smtClean="0">
              <a:latin typeface="Cordia New" panose="020B0304020202020204" pitchFamily="34" charset="-34"/>
              <a:cs typeface="Cordia New" panose="020B0304020202020204" pitchFamily="34" charset="-34"/>
            </a:rPr>
            <a:t>Ioannou</a:t>
          </a:r>
          <a:r>
            <a:rPr lang="en-US" b="1" dirty="0" smtClean="0">
              <a:latin typeface="Cordia New" panose="020B0304020202020204" pitchFamily="34" charset="-34"/>
              <a:cs typeface="Cordia New" panose="020B0304020202020204" pitchFamily="34" charset="-34"/>
            </a:rPr>
            <a:t> solved the arisen problems and suggested new ideas so as to maximize the effectiveness of his device. </a:t>
          </a:r>
          <a:endParaRPr lang="el-GR" b="1" dirty="0">
            <a:cs typeface="Cordia New" panose="020B0304020202020204" pitchFamily="34" charset="-34"/>
          </a:endParaRPr>
        </a:p>
      </dgm:t>
    </dgm:pt>
    <dgm:pt modelId="{D2B53BC1-AD6D-47E7-BCC5-0E6CC4A88D35}" type="parTrans" cxnId="{84F2DF34-84E9-44A6-B8D8-F37797E97123}">
      <dgm:prSet/>
      <dgm:spPr/>
      <dgm:t>
        <a:bodyPr/>
        <a:lstStyle/>
        <a:p>
          <a:endParaRPr lang="el-GR"/>
        </a:p>
      </dgm:t>
    </dgm:pt>
    <dgm:pt modelId="{C929803C-E058-4526-8A09-51C74E723135}" type="sibTrans" cxnId="{84F2DF34-84E9-44A6-B8D8-F37797E97123}">
      <dgm:prSet/>
      <dgm:spPr/>
      <dgm:t>
        <a:bodyPr/>
        <a:lstStyle/>
        <a:p>
          <a:endParaRPr lang="el-GR"/>
        </a:p>
      </dgm:t>
    </dgm:pt>
    <dgm:pt modelId="{0C1CC115-7196-415F-A117-E8551071FA6C}" type="pres">
      <dgm:prSet presAssocID="{456556F3-FA75-4345-82D7-F24D8492BF6B}" presName="Name0" presStyleCnt="0">
        <dgm:presLayoutVars>
          <dgm:chMax val="7"/>
          <dgm:chPref val="7"/>
          <dgm:dir/>
          <dgm:animOne val="branch"/>
          <dgm:animLvl val="lvl"/>
        </dgm:presLayoutVars>
      </dgm:prSet>
      <dgm:spPr/>
      <dgm:t>
        <a:bodyPr/>
        <a:lstStyle/>
        <a:p>
          <a:endParaRPr lang="el-GR"/>
        </a:p>
      </dgm:t>
    </dgm:pt>
    <dgm:pt modelId="{714E4518-14D9-45FF-9114-71BE035A7227}" type="pres">
      <dgm:prSet presAssocID="{DF1A6981-B4CB-42A1-8FDB-6D1057D8BFB4}" presName="ParentComposite" presStyleCnt="0"/>
      <dgm:spPr/>
    </dgm:pt>
    <dgm:pt modelId="{E6883547-0D8A-407B-89B7-3FAB6E87F20D}" type="pres">
      <dgm:prSet presAssocID="{DF1A6981-B4CB-42A1-8FDB-6D1057D8BFB4}" presName="Chord" presStyleLbl="bgShp" presStyleIdx="0" presStyleCnt="3"/>
      <dgm:spPr/>
    </dgm:pt>
    <dgm:pt modelId="{53BCF413-B38B-46DE-8FF5-18D16B6A54BD}" type="pres">
      <dgm:prSet presAssocID="{DF1A6981-B4CB-42A1-8FDB-6D1057D8BFB4}" presName="Pie" presStyleLbl="alignNode1" presStyleIdx="0" presStyleCnt="3"/>
      <dgm:spPr/>
    </dgm:pt>
    <dgm:pt modelId="{4C22E1E1-15A5-4B3E-9003-0E15DF615225}" type="pres">
      <dgm:prSet presAssocID="{DF1A6981-B4CB-42A1-8FDB-6D1057D8BFB4}" presName="Parent" presStyleLbl="revTx" presStyleIdx="0" presStyleCnt="6">
        <dgm:presLayoutVars>
          <dgm:chMax val="1"/>
          <dgm:chPref val="1"/>
          <dgm:bulletEnabled val="1"/>
        </dgm:presLayoutVars>
      </dgm:prSet>
      <dgm:spPr/>
      <dgm:t>
        <a:bodyPr/>
        <a:lstStyle/>
        <a:p>
          <a:endParaRPr lang="el-GR"/>
        </a:p>
      </dgm:t>
    </dgm:pt>
    <dgm:pt modelId="{810DF443-117C-4A1F-9288-12C541526AC6}" type="pres">
      <dgm:prSet presAssocID="{38F794C5-F882-4800-A335-265FEE59206D}" presName="negSibTrans" presStyleCnt="0"/>
      <dgm:spPr/>
    </dgm:pt>
    <dgm:pt modelId="{328D3B76-8A2B-4CA0-99F8-437AA46D138A}" type="pres">
      <dgm:prSet presAssocID="{DF1A6981-B4CB-42A1-8FDB-6D1057D8BFB4}" presName="composite" presStyleCnt="0"/>
      <dgm:spPr/>
    </dgm:pt>
    <dgm:pt modelId="{5C9B0A23-E837-487F-A942-EE5C7A9A1A54}" type="pres">
      <dgm:prSet presAssocID="{DF1A6981-B4CB-42A1-8FDB-6D1057D8BFB4}" presName="Child" presStyleLbl="revTx" presStyleIdx="1" presStyleCnt="6">
        <dgm:presLayoutVars>
          <dgm:chMax val="0"/>
          <dgm:chPref val="0"/>
          <dgm:bulletEnabled val="1"/>
        </dgm:presLayoutVars>
      </dgm:prSet>
      <dgm:spPr/>
      <dgm:t>
        <a:bodyPr/>
        <a:lstStyle/>
        <a:p>
          <a:endParaRPr lang="el-GR"/>
        </a:p>
      </dgm:t>
    </dgm:pt>
    <dgm:pt modelId="{B4DEB2E0-5AEF-4DA1-8F05-3C2E04DB2DE9}" type="pres">
      <dgm:prSet presAssocID="{DF50EB2B-413D-49B2-B736-DECA75FCB64A}" presName="sibTrans" presStyleCnt="0"/>
      <dgm:spPr/>
    </dgm:pt>
    <dgm:pt modelId="{93C18222-8EEF-4562-B9EC-A836A15E5699}" type="pres">
      <dgm:prSet presAssocID="{FA897DC4-7628-4397-8C37-1AC0BC8A42F0}" presName="ParentComposite" presStyleCnt="0"/>
      <dgm:spPr/>
    </dgm:pt>
    <dgm:pt modelId="{CBBBACBD-D05B-44A9-B67C-6D63192C3FDC}" type="pres">
      <dgm:prSet presAssocID="{FA897DC4-7628-4397-8C37-1AC0BC8A42F0}" presName="Chord" presStyleLbl="bgShp" presStyleIdx="1" presStyleCnt="3"/>
      <dgm:spPr/>
    </dgm:pt>
    <dgm:pt modelId="{069960E1-3D55-411C-B5BC-D8E7CEE0D4AE}" type="pres">
      <dgm:prSet presAssocID="{FA897DC4-7628-4397-8C37-1AC0BC8A42F0}" presName="Pie" presStyleLbl="alignNode1" presStyleIdx="1" presStyleCnt="3"/>
      <dgm:spPr/>
    </dgm:pt>
    <dgm:pt modelId="{DFBBDFEA-0127-4EF6-A95B-FF11B84E5EA1}" type="pres">
      <dgm:prSet presAssocID="{FA897DC4-7628-4397-8C37-1AC0BC8A42F0}" presName="Parent" presStyleLbl="revTx" presStyleIdx="2" presStyleCnt="6">
        <dgm:presLayoutVars>
          <dgm:chMax val="1"/>
          <dgm:chPref val="1"/>
          <dgm:bulletEnabled val="1"/>
        </dgm:presLayoutVars>
      </dgm:prSet>
      <dgm:spPr/>
      <dgm:t>
        <a:bodyPr/>
        <a:lstStyle/>
        <a:p>
          <a:endParaRPr lang="el-GR"/>
        </a:p>
      </dgm:t>
    </dgm:pt>
    <dgm:pt modelId="{7BE42B1B-D5A4-4CFD-AFC5-897C0A49DDFB}" type="pres">
      <dgm:prSet presAssocID="{33DE3344-4C94-4A02-B164-77F702949513}" presName="negSibTrans" presStyleCnt="0"/>
      <dgm:spPr/>
    </dgm:pt>
    <dgm:pt modelId="{840B3D75-D38D-46AC-AF0E-77E76A5AB225}" type="pres">
      <dgm:prSet presAssocID="{FA897DC4-7628-4397-8C37-1AC0BC8A42F0}" presName="composite" presStyleCnt="0"/>
      <dgm:spPr/>
    </dgm:pt>
    <dgm:pt modelId="{E3F822FE-AEE1-4CC3-9927-A289598BBAFE}" type="pres">
      <dgm:prSet presAssocID="{FA897DC4-7628-4397-8C37-1AC0BC8A42F0}" presName="Child" presStyleLbl="revTx" presStyleIdx="3" presStyleCnt="6">
        <dgm:presLayoutVars>
          <dgm:chMax val="0"/>
          <dgm:chPref val="0"/>
          <dgm:bulletEnabled val="1"/>
        </dgm:presLayoutVars>
      </dgm:prSet>
      <dgm:spPr/>
      <dgm:t>
        <a:bodyPr/>
        <a:lstStyle/>
        <a:p>
          <a:endParaRPr lang="el-GR"/>
        </a:p>
      </dgm:t>
    </dgm:pt>
    <dgm:pt modelId="{EB0B49DF-2024-449C-B6B2-3011F4349B71}" type="pres">
      <dgm:prSet presAssocID="{4AFF2B7C-5F5F-428D-83B8-2B133C36E4FA}" presName="sibTrans" presStyleCnt="0"/>
      <dgm:spPr/>
    </dgm:pt>
    <dgm:pt modelId="{65A0952F-08AE-4543-982F-7E281F5943F0}" type="pres">
      <dgm:prSet presAssocID="{4A6C5C67-1448-4AF8-943C-8622FBA36FA9}" presName="ParentComposite" presStyleCnt="0"/>
      <dgm:spPr/>
    </dgm:pt>
    <dgm:pt modelId="{EE4B44AD-BB32-4925-8DD7-5178E8054654}" type="pres">
      <dgm:prSet presAssocID="{4A6C5C67-1448-4AF8-943C-8622FBA36FA9}" presName="Chord" presStyleLbl="bgShp" presStyleIdx="2" presStyleCnt="3"/>
      <dgm:spPr/>
    </dgm:pt>
    <dgm:pt modelId="{2247DEAB-EE7E-4FCB-98A7-688473AA6047}" type="pres">
      <dgm:prSet presAssocID="{4A6C5C67-1448-4AF8-943C-8622FBA36FA9}" presName="Pie" presStyleLbl="alignNode1" presStyleIdx="2" presStyleCnt="3"/>
      <dgm:spPr/>
    </dgm:pt>
    <dgm:pt modelId="{394642D9-DDCC-4835-9B45-0340201534A4}" type="pres">
      <dgm:prSet presAssocID="{4A6C5C67-1448-4AF8-943C-8622FBA36FA9}" presName="Parent" presStyleLbl="revTx" presStyleIdx="4" presStyleCnt="6">
        <dgm:presLayoutVars>
          <dgm:chMax val="1"/>
          <dgm:chPref val="1"/>
          <dgm:bulletEnabled val="1"/>
        </dgm:presLayoutVars>
      </dgm:prSet>
      <dgm:spPr/>
      <dgm:t>
        <a:bodyPr/>
        <a:lstStyle/>
        <a:p>
          <a:endParaRPr lang="el-GR"/>
        </a:p>
      </dgm:t>
    </dgm:pt>
    <dgm:pt modelId="{0F7961EE-98C0-476A-9571-50DC04B07071}" type="pres">
      <dgm:prSet presAssocID="{C929803C-E058-4526-8A09-51C74E723135}" presName="negSibTrans" presStyleCnt="0"/>
      <dgm:spPr/>
    </dgm:pt>
    <dgm:pt modelId="{9DA0D016-5A6E-4F1D-A62B-8B8CA9DD6BA2}" type="pres">
      <dgm:prSet presAssocID="{4A6C5C67-1448-4AF8-943C-8622FBA36FA9}" presName="composite" presStyleCnt="0"/>
      <dgm:spPr/>
    </dgm:pt>
    <dgm:pt modelId="{DE170D70-AFE6-4796-BF8A-0CBFA8CF15B6}" type="pres">
      <dgm:prSet presAssocID="{4A6C5C67-1448-4AF8-943C-8622FBA36FA9}" presName="Child" presStyleLbl="revTx" presStyleIdx="5" presStyleCnt="6">
        <dgm:presLayoutVars>
          <dgm:chMax val="0"/>
          <dgm:chPref val="0"/>
          <dgm:bulletEnabled val="1"/>
        </dgm:presLayoutVars>
      </dgm:prSet>
      <dgm:spPr/>
      <dgm:t>
        <a:bodyPr/>
        <a:lstStyle/>
        <a:p>
          <a:endParaRPr lang="el-GR"/>
        </a:p>
      </dgm:t>
    </dgm:pt>
  </dgm:ptLst>
  <dgm:cxnLst>
    <dgm:cxn modelId="{FEDB7AC8-8F97-43C6-8422-6D03A05A1E77}" srcId="{456556F3-FA75-4345-82D7-F24D8492BF6B}" destId="{DF1A6981-B4CB-42A1-8FDB-6D1057D8BFB4}" srcOrd="0" destOrd="0" parTransId="{4F5A0417-D7F7-46DF-BFE4-0EE741408DA6}" sibTransId="{DF50EB2B-413D-49B2-B736-DECA75FCB64A}"/>
    <dgm:cxn modelId="{6D14C85D-B690-481F-9794-79CA03ABD00E}" type="presOf" srcId="{96FF8603-0503-4F51-BE43-AE2E160B6E30}" destId="{5C9B0A23-E837-487F-A942-EE5C7A9A1A54}" srcOrd="0" destOrd="0" presId="urn:microsoft.com/office/officeart/2009/3/layout/PieProcess"/>
    <dgm:cxn modelId="{602098B9-3D4D-4134-87F4-E26C2A2D46EA}" type="presOf" srcId="{FA897DC4-7628-4397-8C37-1AC0BC8A42F0}" destId="{DFBBDFEA-0127-4EF6-A95B-FF11B84E5EA1}" srcOrd="0" destOrd="0" presId="urn:microsoft.com/office/officeart/2009/3/layout/PieProcess"/>
    <dgm:cxn modelId="{CD38304C-1B75-437F-9893-C9FF00A69C90}" srcId="{DF1A6981-B4CB-42A1-8FDB-6D1057D8BFB4}" destId="{96FF8603-0503-4F51-BE43-AE2E160B6E30}" srcOrd="0" destOrd="0" parTransId="{AC111192-8887-4946-ADC0-4633283335FD}" sibTransId="{38F794C5-F882-4800-A335-265FEE59206D}"/>
    <dgm:cxn modelId="{138A18C8-6FB1-4A5E-83AB-63EE2C7B26BC}" type="presOf" srcId="{EBEE0DB7-7745-4491-A4CB-C6A718F0445D}" destId="{E3F822FE-AEE1-4CC3-9927-A289598BBAFE}" srcOrd="0" destOrd="0" presId="urn:microsoft.com/office/officeart/2009/3/layout/PieProcess"/>
    <dgm:cxn modelId="{6492EF76-3C55-42FA-92F1-40960BA76BB7}" type="presOf" srcId="{456556F3-FA75-4345-82D7-F24D8492BF6B}" destId="{0C1CC115-7196-415F-A117-E8551071FA6C}" srcOrd="0" destOrd="0" presId="urn:microsoft.com/office/officeart/2009/3/layout/PieProcess"/>
    <dgm:cxn modelId="{84F2DF34-84E9-44A6-B8D8-F37797E97123}" srcId="{4A6C5C67-1448-4AF8-943C-8622FBA36FA9}" destId="{62E056ED-8BD5-4070-BF96-3FED9F9F13CD}" srcOrd="0" destOrd="0" parTransId="{D2B53BC1-AD6D-47E7-BCC5-0E6CC4A88D35}" sibTransId="{C929803C-E058-4526-8A09-51C74E723135}"/>
    <dgm:cxn modelId="{E88089DC-1729-426A-84EF-FB296469B86C}" srcId="{456556F3-FA75-4345-82D7-F24D8492BF6B}" destId="{4A6C5C67-1448-4AF8-943C-8622FBA36FA9}" srcOrd="2" destOrd="0" parTransId="{2BCDC691-2160-42E9-8E9A-8CC269857103}" sibTransId="{A55C1D83-9B7C-46BA-9D56-443B9A6E3F78}"/>
    <dgm:cxn modelId="{96A0EBDB-E58C-44E5-9DF5-208F740896CE}" srcId="{FA897DC4-7628-4397-8C37-1AC0BC8A42F0}" destId="{EBEE0DB7-7745-4491-A4CB-C6A718F0445D}" srcOrd="0" destOrd="0" parTransId="{DABBA6E2-CA9A-481C-8C8E-AA2D64758285}" sibTransId="{33DE3344-4C94-4A02-B164-77F702949513}"/>
    <dgm:cxn modelId="{2A78830B-45E1-4B0F-ABAD-946F09BFF550}" type="presOf" srcId="{4A6C5C67-1448-4AF8-943C-8622FBA36FA9}" destId="{394642D9-DDCC-4835-9B45-0340201534A4}" srcOrd="0" destOrd="0" presId="urn:microsoft.com/office/officeart/2009/3/layout/PieProcess"/>
    <dgm:cxn modelId="{D8218B31-AEA4-42D1-96E3-54D0ED337D85}" type="presOf" srcId="{62E056ED-8BD5-4070-BF96-3FED9F9F13CD}" destId="{DE170D70-AFE6-4796-BF8A-0CBFA8CF15B6}" srcOrd="0" destOrd="0" presId="urn:microsoft.com/office/officeart/2009/3/layout/PieProcess"/>
    <dgm:cxn modelId="{A95F46A5-A59E-4805-BBDD-2FC1B90FE56A}" srcId="{456556F3-FA75-4345-82D7-F24D8492BF6B}" destId="{FA897DC4-7628-4397-8C37-1AC0BC8A42F0}" srcOrd="1" destOrd="0" parTransId="{1F2FCE7C-7337-4FE7-90DF-24E2A2F3EFF2}" sibTransId="{4AFF2B7C-5F5F-428D-83B8-2B133C36E4FA}"/>
    <dgm:cxn modelId="{2AC36A54-A40C-4852-B82F-C39357C03614}" type="presOf" srcId="{DF1A6981-B4CB-42A1-8FDB-6D1057D8BFB4}" destId="{4C22E1E1-15A5-4B3E-9003-0E15DF615225}" srcOrd="0" destOrd="0" presId="urn:microsoft.com/office/officeart/2009/3/layout/PieProcess"/>
    <dgm:cxn modelId="{34C5B396-AF47-445C-9C9B-F053CCF98C60}" type="presParOf" srcId="{0C1CC115-7196-415F-A117-E8551071FA6C}" destId="{714E4518-14D9-45FF-9114-71BE035A7227}" srcOrd="0" destOrd="0" presId="urn:microsoft.com/office/officeart/2009/3/layout/PieProcess"/>
    <dgm:cxn modelId="{FAD8F6B2-EF20-4463-A7A8-04D75AFC59DF}" type="presParOf" srcId="{714E4518-14D9-45FF-9114-71BE035A7227}" destId="{E6883547-0D8A-407B-89B7-3FAB6E87F20D}" srcOrd="0" destOrd="0" presId="urn:microsoft.com/office/officeart/2009/3/layout/PieProcess"/>
    <dgm:cxn modelId="{50B1DA26-5F27-42E8-958D-45F4D820E546}" type="presParOf" srcId="{714E4518-14D9-45FF-9114-71BE035A7227}" destId="{53BCF413-B38B-46DE-8FF5-18D16B6A54BD}" srcOrd="1" destOrd="0" presId="urn:microsoft.com/office/officeart/2009/3/layout/PieProcess"/>
    <dgm:cxn modelId="{A8E3F9FF-BC63-45B7-A76B-899E481035C7}" type="presParOf" srcId="{714E4518-14D9-45FF-9114-71BE035A7227}" destId="{4C22E1E1-15A5-4B3E-9003-0E15DF615225}" srcOrd="2" destOrd="0" presId="urn:microsoft.com/office/officeart/2009/3/layout/PieProcess"/>
    <dgm:cxn modelId="{EC86EEC8-C78A-443E-B9B0-D508B7740CF6}" type="presParOf" srcId="{0C1CC115-7196-415F-A117-E8551071FA6C}" destId="{810DF443-117C-4A1F-9288-12C541526AC6}" srcOrd="1" destOrd="0" presId="urn:microsoft.com/office/officeart/2009/3/layout/PieProcess"/>
    <dgm:cxn modelId="{F84EC479-292B-453E-BDA8-D30E364C0B24}" type="presParOf" srcId="{0C1CC115-7196-415F-A117-E8551071FA6C}" destId="{328D3B76-8A2B-4CA0-99F8-437AA46D138A}" srcOrd="2" destOrd="0" presId="urn:microsoft.com/office/officeart/2009/3/layout/PieProcess"/>
    <dgm:cxn modelId="{C0886C22-9900-4541-87C6-A1DE4245C537}" type="presParOf" srcId="{328D3B76-8A2B-4CA0-99F8-437AA46D138A}" destId="{5C9B0A23-E837-487F-A942-EE5C7A9A1A54}" srcOrd="0" destOrd="0" presId="urn:microsoft.com/office/officeart/2009/3/layout/PieProcess"/>
    <dgm:cxn modelId="{94C5BC04-647B-4737-8C41-B76297391359}" type="presParOf" srcId="{0C1CC115-7196-415F-A117-E8551071FA6C}" destId="{B4DEB2E0-5AEF-4DA1-8F05-3C2E04DB2DE9}" srcOrd="3" destOrd="0" presId="urn:microsoft.com/office/officeart/2009/3/layout/PieProcess"/>
    <dgm:cxn modelId="{AC3926AA-6AB5-4013-8DDD-06557D64F75E}" type="presParOf" srcId="{0C1CC115-7196-415F-A117-E8551071FA6C}" destId="{93C18222-8EEF-4562-B9EC-A836A15E5699}" srcOrd="4" destOrd="0" presId="urn:microsoft.com/office/officeart/2009/3/layout/PieProcess"/>
    <dgm:cxn modelId="{A82E2B53-48A4-4B27-BC2E-4A9067F01969}" type="presParOf" srcId="{93C18222-8EEF-4562-B9EC-A836A15E5699}" destId="{CBBBACBD-D05B-44A9-B67C-6D63192C3FDC}" srcOrd="0" destOrd="0" presId="urn:microsoft.com/office/officeart/2009/3/layout/PieProcess"/>
    <dgm:cxn modelId="{C1D8E3E7-D0BB-402F-A31C-0AF6DE7445D6}" type="presParOf" srcId="{93C18222-8EEF-4562-B9EC-A836A15E5699}" destId="{069960E1-3D55-411C-B5BC-D8E7CEE0D4AE}" srcOrd="1" destOrd="0" presId="urn:microsoft.com/office/officeart/2009/3/layout/PieProcess"/>
    <dgm:cxn modelId="{009817DA-3F25-44A2-A9E4-7DD719CEB57A}" type="presParOf" srcId="{93C18222-8EEF-4562-B9EC-A836A15E5699}" destId="{DFBBDFEA-0127-4EF6-A95B-FF11B84E5EA1}" srcOrd="2" destOrd="0" presId="urn:microsoft.com/office/officeart/2009/3/layout/PieProcess"/>
    <dgm:cxn modelId="{89B247EC-5558-4ED3-83C3-899488BCD109}" type="presParOf" srcId="{0C1CC115-7196-415F-A117-E8551071FA6C}" destId="{7BE42B1B-D5A4-4CFD-AFC5-897C0A49DDFB}" srcOrd="5" destOrd="0" presId="urn:microsoft.com/office/officeart/2009/3/layout/PieProcess"/>
    <dgm:cxn modelId="{E7CE4EF0-D34C-46CF-B927-B5E52F63D0FA}" type="presParOf" srcId="{0C1CC115-7196-415F-A117-E8551071FA6C}" destId="{840B3D75-D38D-46AC-AF0E-77E76A5AB225}" srcOrd="6" destOrd="0" presId="urn:microsoft.com/office/officeart/2009/3/layout/PieProcess"/>
    <dgm:cxn modelId="{BD1D06E9-294C-424B-8048-6891151C7C4B}" type="presParOf" srcId="{840B3D75-D38D-46AC-AF0E-77E76A5AB225}" destId="{E3F822FE-AEE1-4CC3-9927-A289598BBAFE}" srcOrd="0" destOrd="0" presId="urn:microsoft.com/office/officeart/2009/3/layout/PieProcess"/>
    <dgm:cxn modelId="{F93A327E-1CF3-4580-870A-BA5B72049689}" type="presParOf" srcId="{0C1CC115-7196-415F-A117-E8551071FA6C}" destId="{EB0B49DF-2024-449C-B6B2-3011F4349B71}" srcOrd="7" destOrd="0" presId="urn:microsoft.com/office/officeart/2009/3/layout/PieProcess"/>
    <dgm:cxn modelId="{00219F99-EFE1-4FCC-A20C-F8B30F704067}" type="presParOf" srcId="{0C1CC115-7196-415F-A117-E8551071FA6C}" destId="{65A0952F-08AE-4543-982F-7E281F5943F0}" srcOrd="8" destOrd="0" presId="urn:microsoft.com/office/officeart/2009/3/layout/PieProcess"/>
    <dgm:cxn modelId="{6E339093-AAA8-4AF2-850B-96F053CD9C11}" type="presParOf" srcId="{65A0952F-08AE-4543-982F-7E281F5943F0}" destId="{EE4B44AD-BB32-4925-8DD7-5178E8054654}" srcOrd="0" destOrd="0" presId="urn:microsoft.com/office/officeart/2009/3/layout/PieProcess"/>
    <dgm:cxn modelId="{87D70E53-10B3-458B-96AB-4ABF1BCD29BC}" type="presParOf" srcId="{65A0952F-08AE-4543-982F-7E281F5943F0}" destId="{2247DEAB-EE7E-4FCB-98A7-688473AA6047}" srcOrd="1" destOrd="0" presId="urn:microsoft.com/office/officeart/2009/3/layout/PieProcess"/>
    <dgm:cxn modelId="{6CD66D27-F2A9-49FB-BCA9-22ABEAE8C966}" type="presParOf" srcId="{65A0952F-08AE-4543-982F-7E281F5943F0}" destId="{394642D9-DDCC-4835-9B45-0340201534A4}" srcOrd="2" destOrd="0" presId="urn:microsoft.com/office/officeart/2009/3/layout/PieProcess"/>
    <dgm:cxn modelId="{43ECAB72-8DB2-4605-9BB3-848EA676E5BD}" type="presParOf" srcId="{0C1CC115-7196-415F-A117-E8551071FA6C}" destId="{0F7961EE-98C0-476A-9571-50DC04B07071}" srcOrd="9" destOrd="0" presId="urn:microsoft.com/office/officeart/2009/3/layout/PieProcess"/>
    <dgm:cxn modelId="{98E22E87-8704-43D1-99E9-C8735A607737}" type="presParOf" srcId="{0C1CC115-7196-415F-A117-E8551071FA6C}" destId="{9DA0D016-5A6E-4F1D-A62B-8B8CA9DD6BA2}" srcOrd="10" destOrd="0" presId="urn:microsoft.com/office/officeart/2009/3/layout/PieProcess"/>
    <dgm:cxn modelId="{79617659-1A00-4FDF-B0CC-73122709523E}" type="presParOf" srcId="{9DA0D016-5A6E-4F1D-A62B-8B8CA9DD6BA2}" destId="{DE170D70-AFE6-4796-BF8A-0CBFA8CF15B6}"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2704AF-36A5-46C8-81E0-D23D540EF2E0}" type="doc">
      <dgm:prSet loTypeId="urn:microsoft.com/office/officeart/2005/8/layout/process2" loCatId="process" qsTypeId="urn:microsoft.com/office/officeart/2005/8/quickstyle/simple1" qsCatId="simple" csTypeId="urn:microsoft.com/office/officeart/2005/8/colors/accent2_1" csCatId="accent2" phldr="1"/>
      <dgm:spPr/>
    </dgm:pt>
    <dgm:pt modelId="{F1D44E45-77B9-44FF-9FDA-AFFBD381E9C5}">
      <dgm:prSet phldrT="[Κείμενο]"/>
      <dgm:spPr/>
      <dgm:t>
        <a:bodyPr/>
        <a:lstStyle/>
        <a:p>
          <a:r>
            <a:rPr lang="en-US" dirty="0" smtClean="0">
              <a:latin typeface="Cordia New" panose="020B0304020202020204" pitchFamily="34" charset="-34"/>
              <a:cs typeface="Cordia New" panose="020B0304020202020204" pitchFamily="34" charset="-34"/>
            </a:rPr>
            <a:t>Last but not least the glove was named “exoskeleton”, on account of the fact that </a:t>
          </a:r>
          <a:r>
            <a:rPr lang="en-US" dirty="0" err="1" smtClean="0">
              <a:latin typeface="Cordia New" panose="020B0304020202020204" pitchFamily="34" charset="-34"/>
              <a:cs typeface="Cordia New" panose="020B0304020202020204" pitchFamily="34" charset="-34"/>
            </a:rPr>
            <a:t>Ioannou</a:t>
          </a:r>
          <a:r>
            <a:rPr lang="en-US" dirty="0" smtClean="0">
              <a:latin typeface="Cordia New" panose="020B0304020202020204" pitchFamily="34" charset="-34"/>
              <a:cs typeface="Cordia New" panose="020B0304020202020204" pitchFamily="34" charset="-34"/>
            </a:rPr>
            <a:t> initially intended to construct it from a material such that all external forces act on the glove and not on the patient’s palm. </a:t>
          </a:r>
          <a:endParaRPr lang="el-GR" dirty="0"/>
        </a:p>
      </dgm:t>
    </dgm:pt>
    <dgm:pt modelId="{597087D3-4EC8-47E9-84D3-03D11A977502}" type="parTrans" cxnId="{68DA62CD-A226-4460-B6C9-789C5E66F134}">
      <dgm:prSet/>
      <dgm:spPr/>
      <dgm:t>
        <a:bodyPr/>
        <a:lstStyle/>
        <a:p>
          <a:endParaRPr lang="el-GR"/>
        </a:p>
      </dgm:t>
    </dgm:pt>
    <dgm:pt modelId="{3C73EAFA-1C1B-4355-A523-9E75F7922DC2}" type="sibTrans" cxnId="{68DA62CD-A226-4460-B6C9-789C5E66F134}">
      <dgm:prSet/>
      <dgm:spPr/>
      <dgm:t>
        <a:bodyPr/>
        <a:lstStyle/>
        <a:p>
          <a:endParaRPr lang="el-GR"/>
        </a:p>
      </dgm:t>
    </dgm:pt>
    <dgm:pt modelId="{6F876F37-F601-4438-9128-2E09773589CD}">
      <dgm:prSet phldrT="[Κείμενο]"/>
      <dgm:spPr/>
      <dgm:t>
        <a:bodyPr/>
        <a:lstStyle/>
        <a:p>
          <a:r>
            <a:rPr lang="en-US" dirty="0" smtClean="0">
              <a:latin typeface="Cordia New" panose="020B0304020202020204" pitchFamily="34" charset="-34"/>
              <a:cs typeface="Cordia New" panose="020B0304020202020204" pitchFamily="34" charset="-34"/>
            </a:rPr>
            <a:t>Lack of funding and technical knowledge urged </a:t>
          </a:r>
          <a:r>
            <a:rPr lang="en-US" dirty="0" err="1" smtClean="0">
              <a:latin typeface="Cordia New" panose="020B0304020202020204" pitchFamily="34" charset="-34"/>
              <a:cs typeface="Cordia New" panose="020B0304020202020204" pitchFamily="34" charset="-34"/>
            </a:rPr>
            <a:t>Ioannou</a:t>
          </a:r>
          <a:r>
            <a:rPr lang="en-US" dirty="0" smtClean="0">
              <a:latin typeface="Cordia New" panose="020B0304020202020204" pitchFamily="34" charset="-34"/>
              <a:cs typeface="Cordia New" panose="020B0304020202020204" pitchFamily="34" charset="-34"/>
            </a:rPr>
            <a:t> to use hard copper wire, which is cheap, easy to handle and can be bend into complex shapes for his device. </a:t>
          </a:r>
          <a:endParaRPr lang="el-GR" dirty="0"/>
        </a:p>
      </dgm:t>
    </dgm:pt>
    <dgm:pt modelId="{85889C75-B652-4B28-8724-A85112991164}" type="parTrans" cxnId="{231E0D63-A25A-441A-A25A-9FDE7B3E5CEE}">
      <dgm:prSet/>
      <dgm:spPr/>
      <dgm:t>
        <a:bodyPr/>
        <a:lstStyle/>
        <a:p>
          <a:endParaRPr lang="el-GR"/>
        </a:p>
      </dgm:t>
    </dgm:pt>
    <dgm:pt modelId="{57C86445-9328-42F7-8D30-A36DC270709F}" type="sibTrans" cxnId="{231E0D63-A25A-441A-A25A-9FDE7B3E5CEE}">
      <dgm:prSet/>
      <dgm:spPr/>
      <dgm:t>
        <a:bodyPr/>
        <a:lstStyle/>
        <a:p>
          <a:endParaRPr lang="el-GR"/>
        </a:p>
      </dgm:t>
    </dgm:pt>
    <dgm:pt modelId="{E35E21C3-2560-4F34-BCDA-75BA8403358B}" type="pres">
      <dgm:prSet presAssocID="{AA2704AF-36A5-46C8-81E0-D23D540EF2E0}" presName="linearFlow" presStyleCnt="0">
        <dgm:presLayoutVars>
          <dgm:resizeHandles val="exact"/>
        </dgm:presLayoutVars>
      </dgm:prSet>
      <dgm:spPr/>
    </dgm:pt>
    <dgm:pt modelId="{6B1A9B37-AEFC-47F9-9DB7-B29236E2F364}" type="pres">
      <dgm:prSet presAssocID="{F1D44E45-77B9-44FF-9FDA-AFFBD381E9C5}" presName="node" presStyleLbl="node1" presStyleIdx="0" presStyleCnt="2">
        <dgm:presLayoutVars>
          <dgm:bulletEnabled val="1"/>
        </dgm:presLayoutVars>
      </dgm:prSet>
      <dgm:spPr/>
      <dgm:t>
        <a:bodyPr/>
        <a:lstStyle/>
        <a:p>
          <a:endParaRPr lang="el-GR"/>
        </a:p>
      </dgm:t>
    </dgm:pt>
    <dgm:pt modelId="{3F4B8C1A-4D3B-4B02-962E-C15F23BA00BF}" type="pres">
      <dgm:prSet presAssocID="{3C73EAFA-1C1B-4355-A523-9E75F7922DC2}" presName="sibTrans" presStyleLbl="sibTrans2D1" presStyleIdx="0" presStyleCnt="1"/>
      <dgm:spPr/>
      <dgm:t>
        <a:bodyPr/>
        <a:lstStyle/>
        <a:p>
          <a:endParaRPr lang="el-GR"/>
        </a:p>
      </dgm:t>
    </dgm:pt>
    <dgm:pt modelId="{C795DCA6-1F1B-487C-812C-21A417AC380F}" type="pres">
      <dgm:prSet presAssocID="{3C73EAFA-1C1B-4355-A523-9E75F7922DC2}" presName="connectorText" presStyleLbl="sibTrans2D1" presStyleIdx="0" presStyleCnt="1"/>
      <dgm:spPr/>
      <dgm:t>
        <a:bodyPr/>
        <a:lstStyle/>
        <a:p>
          <a:endParaRPr lang="el-GR"/>
        </a:p>
      </dgm:t>
    </dgm:pt>
    <dgm:pt modelId="{39C2D3C4-73B2-48CE-9CBE-C9A3F216FF52}" type="pres">
      <dgm:prSet presAssocID="{6F876F37-F601-4438-9128-2E09773589CD}" presName="node" presStyleLbl="node1" presStyleIdx="1" presStyleCnt="2">
        <dgm:presLayoutVars>
          <dgm:bulletEnabled val="1"/>
        </dgm:presLayoutVars>
      </dgm:prSet>
      <dgm:spPr/>
      <dgm:t>
        <a:bodyPr/>
        <a:lstStyle/>
        <a:p>
          <a:endParaRPr lang="el-GR"/>
        </a:p>
      </dgm:t>
    </dgm:pt>
  </dgm:ptLst>
  <dgm:cxnLst>
    <dgm:cxn modelId="{231E0D63-A25A-441A-A25A-9FDE7B3E5CEE}" srcId="{AA2704AF-36A5-46C8-81E0-D23D540EF2E0}" destId="{6F876F37-F601-4438-9128-2E09773589CD}" srcOrd="1" destOrd="0" parTransId="{85889C75-B652-4B28-8724-A85112991164}" sibTransId="{57C86445-9328-42F7-8D30-A36DC270709F}"/>
    <dgm:cxn modelId="{D761F500-ACED-4B9D-A698-8143BFEC952F}" type="presOf" srcId="{3C73EAFA-1C1B-4355-A523-9E75F7922DC2}" destId="{3F4B8C1A-4D3B-4B02-962E-C15F23BA00BF}" srcOrd="0" destOrd="0" presId="urn:microsoft.com/office/officeart/2005/8/layout/process2"/>
    <dgm:cxn modelId="{A6B7266E-0D48-44BF-B3D7-E69F9CD497CB}" type="presOf" srcId="{AA2704AF-36A5-46C8-81E0-D23D540EF2E0}" destId="{E35E21C3-2560-4F34-BCDA-75BA8403358B}" srcOrd="0" destOrd="0" presId="urn:microsoft.com/office/officeart/2005/8/layout/process2"/>
    <dgm:cxn modelId="{68DA62CD-A226-4460-B6C9-789C5E66F134}" srcId="{AA2704AF-36A5-46C8-81E0-D23D540EF2E0}" destId="{F1D44E45-77B9-44FF-9FDA-AFFBD381E9C5}" srcOrd="0" destOrd="0" parTransId="{597087D3-4EC8-47E9-84D3-03D11A977502}" sibTransId="{3C73EAFA-1C1B-4355-A523-9E75F7922DC2}"/>
    <dgm:cxn modelId="{6F500776-07B3-4FCD-9645-CEBD668D5EA5}" type="presOf" srcId="{6F876F37-F601-4438-9128-2E09773589CD}" destId="{39C2D3C4-73B2-48CE-9CBE-C9A3F216FF52}" srcOrd="0" destOrd="0" presId="urn:microsoft.com/office/officeart/2005/8/layout/process2"/>
    <dgm:cxn modelId="{16DFD4AD-56F4-4B1F-A20D-7A6825E51CA5}" type="presOf" srcId="{F1D44E45-77B9-44FF-9FDA-AFFBD381E9C5}" destId="{6B1A9B37-AEFC-47F9-9DB7-B29236E2F364}" srcOrd="0" destOrd="0" presId="urn:microsoft.com/office/officeart/2005/8/layout/process2"/>
    <dgm:cxn modelId="{FFC4FAEB-A590-409F-BA0D-D85128390688}" type="presOf" srcId="{3C73EAFA-1C1B-4355-A523-9E75F7922DC2}" destId="{C795DCA6-1F1B-487C-812C-21A417AC380F}" srcOrd="1" destOrd="0" presId="urn:microsoft.com/office/officeart/2005/8/layout/process2"/>
    <dgm:cxn modelId="{3DD06D20-FEA6-4535-98A9-91BE239FE452}" type="presParOf" srcId="{E35E21C3-2560-4F34-BCDA-75BA8403358B}" destId="{6B1A9B37-AEFC-47F9-9DB7-B29236E2F364}" srcOrd="0" destOrd="0" presId="urn:microsoft.com/office/officeart/2005/8/layout/process2"/>
    <dgm:cxn modelId="{6791B8F8-A907-46CA-B387-DCCC4FDE46DD}" type="presParOf" srcId="{E35E21C3-2560-4F34-BCDA-75BA8403358B}" destId="{3F4B8C1A-4D3B-4B02-962E-C15F23BA00BF}" srcOrd="1" destOrd="0" presId="urn:microsoft.com/office/officeart/2005/8/layout/process2"/>
    <dgm:cxn modelId="{25291CAA-A9F5-41DE-9AD9-F00D970CD541}" type="presParOf" srcId="{3F4B8C1A-4D3B-4B02-962E-C15F23BA00BF}" destId="{C795DCA6-1F1B-487C-812C-21A417AC380F}" srcOrd="0" destOrd="0" presId="urn:microsoft.com/office/officeart/2005/8/layout/process2"/>
    <dgm:cxn modelId="{08E2433C-BA7D-4E80-B3BD-2C34F87607CB}" type="presParOf" srcId="{E35E21C3-2560-4F34-BCDA-75BA8403358B}" destId="{39C2D3C4-73B2-48CE-9CBE-C9A3F216FF52}"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57F20B-BCD0-4CD3-A0B3-E7FB27590FCB}" type="doc">
      <dgm:prSet loTypeId="urn:microsoft.com/office/officeart/2005/8/layout/gear1" loCatId="cycle" qsTypeId="urn:microsoft.com/office/officeart/2005/8/quickstyle/simple1" qsCatId="simple" csTypeId="urn:microsoft.com/office/officeart/2005/8/colors/colorful4" csCatId="colorful" phldr="1"/>
      <dgm:spPr/>
    </dgm:pt>
    <dgm:pt modelId="{52FB7F93-B587-42DB-BBC2-5C0ED307DCD6}">
      <dgm:prSet phldrT="[Κείμενο]" custT="1"/>
      <dgm:spPr>
        <a:solidFill>
          <a:schemeClr val="tx2">
            <a:lumMod val="60000"/>
            <a:lumOff val="40000"/>
          </a:schemeClr>
        </a:solidFill>
        <a:ln>
          <a:noFill/>
        </a:ln>
      </dgm:spPr>
      <dgm:t>
        <a:bodyPr/>
        <a:lstStyle/>
        <a:p>
          <a:r>
            <a:rPr lang="en-US" sz="2400" b="1" dirty="0" smtClean="0">
              <a:latin typeface="Cordia New" panose="020B0304020202020204" pitchFamily="34" charset="-34"/>
              <a:cs typeface="Cordia New" panose="020B0304020202020204" pitchFamily="34" charset="-34"/>
            </a:rPr>
            <a:t>inventors of any age can design machines that will improve other people’s quality of life. </a:t>
          </a:r>
          <a:endParaRPr lang="el-GR" sz="2400" b="1" dirty="0">
            <a:cs typeface="Cordia New" panose="020B0304020202020204" pitchFamily="34" charset="-34"/>
          </a:endParaRPr>
        </a:p>
      </dgm:t>
    </dgm:pt>
    <dgm:pt modelId="{53009743-6C1C-49E8-9B80-AA8DAE30F436}" type="parTrans" cxnId="{9E997482-F59B-4084-9A0D-F395BD726978}">
      <dgm:prSet/>
      <dgm:spPr/>
      <dgm:t>
        <a:bodyPr/>
        <a:lstStyle/>
        <a:p>
          <a:endParaRPr lang="el-GR"/>
        </a:p>
      </dgm:t>
    </dgm:pt>
    <dgm:pt modelId="{735C2236-CABE-48DF-954A-F803C876C1EB}" type="sibTrans" cxnId="{9E997482-F59B-4084-9A0D-F395BD726978}">
      <dgm:prSet/>
      <dgm:spPr>
        <a:solidFill>
          <a:srgbClr val="17406D"/>
        </a:solidFill>
      </dgm:spPr>
      <dgm:t>
        <a:bodyPr/>
        <a:lstStyle/>
        <a:p>
          <a:endParaRPr lang="el-GR"/>
        </a:p>
      </dgm:t>
    </dgm:pt>
    <dgm:pt modelId="{F51CB113-6C19-4A4B-8B8B-A3ECBFE2F155}">
      <dgm:prSet phldrT="[Κείμενο]" custT="1"/>
      <dgm:spPr>
        <a:solidFill>
          <a:schemeClr val="accent1">
            <a:lumMod val="40000"/>
            <a:lumOff val="60000"/>
          </a:schemeClr>
        </a:solidFill>
        <a:ln>
          <a:noFill/>
        </a:ln>
      </dgm:spPr>
      <dgm:t>
        <a:bodyPr/>
        <a:lstStyle/>
        <a:p>
          <a:r>
            <a:rPr lang="en-US" sz="2400" b="1" dirty="0" smtClean="0">
              <a:latin typeface="Cordia New" panose="020B0304020202020204" pitchFamily="34" charset="-34"/>
              <a:cs typeface="Cordia New" panose="020B0304020202020204" pitchFamily="34" charset="-34"/>
            </a:rPr>
            <a:t>are combined with social awareness…</a:t>
          </a:r>
          <a:endParaRPr lang="el-GR" sz="2400" b="1" dirty="0">
            <a:cs typeface="Cordia New" panose="020B0304020202020204" pitchFamily="34" charset="-34"/>
          </a:endParaRPr>
        </a:p>
      </dgm:t>
    </dgm:pt>
    <dgm:pt modelId="{CD01B5B1-7169-4C8D-8137-4A02BE47F254}" type="parTrans" cxnId="{4C16F5A8-A340-48EC-9594-251686F04127}">
      <dgm:prSet/>
      <dgm:spPr/>
      <dgm:t>
        <a:bodyPr/>
        <a:lstStyle/>
        <a:p>
          <a:endParaRPr lang="el-GR"/>
        </a:p>
      </dgm:t>
    </dgm:pt>
    <dgm:pt modelId="{CD6D7FAF-2419-4EC5-A1FA-0E22577FA2BA}" type="sibTrans" cxnId="{4C16F5A8-A340-48EC-9594-251686F04127}">
      <dgm:prSet/>
      <dgm:spPr>
        <a:solidFill>
          <a:srgbClr val="17406D"/>
        </a:solidFill>
      </dgm:spPr>
      <dgm:t>
        <a:bodyPr/>
        <a:lstStyle/>
        <a:p>
          <a:endParaRPr lang="el-GR"/>
        </a:p>
      </dgm:t>
    </dgm:pt>
    <dgm:pt modelId="{347F0170-2FEA-4C5A-AF3A-974FF8E18BF4}">
      <dgm:prSet phldrT="[Κείμενο]" custT="1"/>
      <dgm:spPr>
        <a:solidFill>
          <a:srgbClr val="17406D"/>
        </a:solidFill>
        <a:ln>
          <a:noFill/>
        </a:ln>
      </dgm:spPr>
      <dgm:t>
        <a:bodyPr/>
        <a:lstStyle/>
        <a:p>
          <a:r>
            <a:rPr lang="en-US" sz="1600" b="1" dirty="0" smtClean="0">
              <a:latin typeface="Cordia New" panose="020B0304020202020204" pitchFamily="34" charset="-34"/>
              <a:cs typeface="Cordia New" panose="020B0304020202020204" pitchFamily="34" charset="-34"/>
            </a:rPr>
            <a:t>The conclusion we can reach is that when science, technology and creativity…</a:t>
          </a:r>
          <a:endParaRPr lang="el-GR" sz="1600" b="1" dirty="0">
            <a:cs typeface="Cordia New" panose="020B0304020202020204" pitchFamily="34" charset="-34"/>
          </a:endParaRPr>
        </a:p>
      </dgm:t>
    </dgm:pt>
    <dgm:pt modelId="{6AA9D04A-974D-46D0-BABF-CE7243A9A019}" type="parTrans" cxnId="{EFDCC371-746B-4FEB-8ED1-75CB7D0FF1AF}">
      <dgm:prSet/>
      <dgm:spPr/>
      <dgm:t>
        <a:bodyPr/>
        <a:lstStyle/>
        <a:p>
          <a:endParaRPr lang="el-GR"/>
        </a:p>
      </dgm:t>
    </dgm:pt>
    <dgm:pt modelId="{DCDA4F20-E89A-4A89-8478-E5054BB13468}" type="sibTrans" cxnId="{EFDCC371-746B-4FEB-8ED1-75CB7D0FF1AF}">
      <dgm:prSet/>
      <dgm:spPr>
        <a:solidFill>
          <a:schemeClr val="bg2">
            <a:lumMod val="75000"/>
          </a:schemeClr>
        </a:solidFill>
      </dgm:spPr>
      <dgm:t>
        <a:bodyPr/>
        <a:lstStyle/>
        <a:p>
          <a:endParaRPr lang="el-GR"/>
        </a:p>
      </dgm:t>
    </dgm:pt>
    <dgm:pt modelId="{BC342855-03BC-4E5E-93BB-48E42282F118}" type="pres">
      <dgm:prSet presAssocID="{DB57F20B-BCD0-4CD3-A0B3-E7FB27590FCB}" presName="composite" presStyleCnt="0">
        <dgm:presLayoutVars>
          <dgm:chMax val="3"/>
          <dgm:animLvl val="lvl"/>
          <dgm:resizeHandles val="exact"/>
        </dgm:presLayoutVars>
      </dgm:prSet>
      <dgm:spPr/>
    </dgm:pt>
    <dgm:pt modelId="{1A633A9B-3EC8-49AE-BED7-8F20D688BFAB}" type="pres">
      <dgm:prSet presAssocID="{52FB7F93-B587-42DB-BBC2-5C0ED307DCD6}" presName="gear1" presStyleLbl="node1" presStyleIdx="0" presStyleCnt="3">
        <dgm:presLayoutVars>
          <dgm:chMax val="1"/>
          <dgm:bulletEnabled val="1"/>
        </dgm:presLayoutVars>
      </dgm:prSet>
      <dgm:spPr/>
      <dgm:t>
        <a:bodyPr/>
        <a:lstStyle/>
        <a:p>
          <a:endParaRPr lang="el-GR"/>
        </a:p>
      </dgm:t>
    </dgm:pt>
    <dgm:pt modelId="{2E2D8026-DBDE-4024-A3B0-B6C1E50DE8AE}" type="pres">
      <dgm:prSet presAssocID="{52FB7F93-B587-42DB-BBC2-5C0ED307DCD6}" presName="gear1srcNode" presStyleLbl="node1" presStyleIdx="0" presStyleCnt="3"/>
      <dgm:spPr/>
      <dgm:t>
        <a:bodyPr/>
        <a:lstStyle/>
        <a:p>
          <a:endParaRPr lang="el-GR"/>
        </a:p>
      </dgm:t>
    </dgm:pt>
    <dgm:pt modelId="{5F903C53-CC01-4785-B836-0584A2845DD2}" type="pres">
      <dgm:prSet presAssocID="{52FB7F93-B587-42DB-BBC2-5C0ED307DCD6}" presName="gear1dstNode" presStyleLbl="node1" presStyleIdx="0" presStyleCnt="3"/>
      <dgm:spPr/>
      <dgm:t>
        <a:bodyPr/>
        <a:lstStyle/>
        <a:p>
          <a:endParaRPr lang="el-GR"/>
        </a:p>
      </dgm:t>
    </dgm:pt>
    <dgm:pt modelId="{640FA794-EF3C-409A-9EF1-9B7A6B663011}" type="pres">
      <dgm:prSet presAssocID="{F51CB113-6C19-4A4B-8B8B-A3ECBFE2F155}" presName="gear2" presStyleLbl="node1" presStyleIdx="1" presStyleCnt="3">
        <dgm:presLayoutVars>
          <dgm:chMax val="1"/>
          <dgm:bulletEnabled val="1"/>
        </dgm:presLayoutVars>
      </dgm:prSet>
      <dgm:spPr/>
      <dgm:t>
        <a:bodyPr/>
        <a:lstStyle/>
        <a:p>
          <a:endParaRPr lang="el-GR"/>
        </a:p>
      </dgm:t>
    </dgm:pt>
    <dgm:pt modelId="{D1EE1BA2-7C32-44FE-ACC2-00216AD2D2FA}" type="pres">
      <dgm:prSet presAssocID="{F51CB113-6C19-4A4B-8B8B-A3ECBFE2F155}" presName="gear2srcNode" presStyleLbl="node1" presStyleIdx="1" presStyleCnt="3"/>
      <dgm:spPr/>
      <dgm:t>
        <a:bodyPr/>
        <a:lstStyle/>
        <a:p>
          <a:endParaRPr lang="el-GR"/>
        </a:p>
      </dgm:t>
    </dgm:pt>
    <dgm:pt modelId="{F4B0BF7C-CA91-4E1F-AC74-39360E8AE662}" type="pres">
      <dgm:prSet presAssocID="{F51CB113-6C19-4A4B-8B8B-A3ECBFE2F155}" presName="gear2dstNode" presStyleLbl="node1" presStyleIdx="1" presStyleCnt="3"/>
      <dgm:spPr/>
      <dgm:t>
        <a:bodyPr/>
        <a:lstStyle/>
        <a:p>
          <a:endParaRPr lang="el-GR"/>
        </a:p>
      </dgm:t>
    </dgm:pt>
    <dgm:pt modelId="{41888131-CB61-4E2D-99E5-4CAE8DCA8E8D}" type="pres">
      <dgm:prSet presAssocID="{347F0170-2FEA-4C5A-AF3A-974FF8E18BF4}" presName="gear3" presStyleLbl="node1" presStyleIdx="2" presStyleCnt="3"/>
      <dgm:spPr/>
      <dgm:t>
        <a:bodyPr/>
        <a:lstStyle/>
        <a:p>
          <a:endParaRPr lang="el-GR"/>
        </a:p>
      </dgm:t>
    </dgm:pt>
    <dgm:pt modelId="{10AEEC65-36D9-4E71-90B3-0C10A82D8A39}" type="pres">
      <dgm:prSet presAssocID="{347F0170-2FEA-4C5A-AF3A-974FF8E18BF4}" presName="gear3tx" presStyleLbl="node1" presStyleIdx="2" presStyleCnt="3">
        <dgm:presLayoutVars>
          <dgm:chMax val="1"/>
          <dgm:bulletEnabled val="1"/>
        </dgm:presLayoutVars>
      </dgm:prSet>
      <dgm:spPr/>
      <dgm:t>
        <a:bodyPr/>
        <a:lstStyle/>
        <a:p>
          <a:endParaRPr lang="el-GR"/>
        </a:p>
      </dgm:t>
    </dgm:pt>
    <dgm:pt modelId="{8C724C34-3C28-43D6-A391-471273EF76E8}" type="pres">
      <dgm:prSet presAssocID="{347F0170-2FEA-4C5A-AF3A-974FF8E18BF4}" presName="gear3srcNode" presStyleLbl="node1" presStyleIdx="2" presStyleCnt="3"/>
      <dgm:spPr/>
      <dgm:t>
        <a:bodyPr/>
        <a:lstStyle/>
        <a:p>
          <a:endParaRPr lang="el-GR"/>
        </a:p>
      </dgm:t>
    </dgm:pt>
    <dgm:pt modelId="{B00986DF-9882-4643-8C71-2A8A1194AB42}" type="pres">
      <dgm:prSet presAssocID="{347F0170-2FEA-4C5A-AF3A-974FF8E18BF4}" presName="gear3dstNode" presStyleLbl="node1" presStyleIdx="2" presStyleCnt="3"/>
      <dgm:spPr/>
      <dgm:t>
        <a:bodyPr/>
        <a:lstStyle/>
        <a:p>
          <a:endParaRPr lang="el-GR"/>
        </a:p>
      </dgm:t>
    </dgm:pt>
    <dgm:pt modelId="{88E4F9D6-A9C2-44E5-88BD-A11DF716908C}" type="pres">
      <dgm:prSet presAssocID="{735C2236-CABE-48DF-954A-F803C876C1EB}" presName="connector1" presStyleLbl="sibTrans2D1" presStyleIdx="0" presStyleCnt="3"/>
      <dgm:spPr/>
      <dgm:t>
        <a:bodyPr/>
        <a:lstStyle/>
        <a:p>
          <a:endParaRPr lang="el-GR"/>
        </a:p>
      </dgm:t>
    </dgm:pt>
    <dgm:pt modelId="{46F30B0B-CEAA-4AAE-80B5-A4B2FD404E87}" type="pres">
      <dgm:prSet presAssocID="{CD6D7FAF-2419-4EC5-A1FA-0E22577FA2BA}" presName="connector2" presStyleLbl="sibTrans2D1" presStyleIdx="1" presStyleCnt="3" custLinFactNeighborX="-850" custLinFactNeighborY="-1700"/>
      <dgm:spPr/>
      <dgm:t>
        <a:bodyPr/>
        <a:lstStyle/>
        <a:p>
          <a:endParaRPr lang="el-GR"/>
        </a:p>
      </dgm:t>
    </dgm:pt>
    <dgm:pt modelId="{8B0D4464-F987-4035-931C-946A70284821}" type="pres">
      <dgm:prSet presAssocID="{DCDA4F20-E89A-4A89-8478-E5054BB13468}" presName="connector3" presStyleLbl="sibTrans2D1" presStyleIdx="2" presStyleCnt="3"/>
      <dgm:spPr/>
      <dgm:t>
        <a:bodyPr/>
        <a:lstStyle/>
        <a:p>
          <a:endParaRPr lang="el-GR"/>
        </a:p>
      </dgm:t>
    </dgm:pt>
  </dgm:ptLst>
  <dgm:cxnLst>
    <dgm:cxn modelId="{758373D7-96E2-41B3-908E-F2DCE3855399}" type="presOf" srcId="{52FB7F93-B587-42DB-BBC2-5C0ED307DCD6}" destId="{5F903C53-CC01-4785-B836-0584A2845DD2}" srcOrd="2" destOrd="0" presId="urn:microsoft.com/office/officeart/2005/8/layout/gear1"/>
    <dgm:cxn modelId="{D3A05FD5-B8C2-4FBB-93A4-4206E3676D46}" type="presOf" srcId="{F51CB113-6C19-4A4B-8B8B-A3ECBFE2F155}" destId="{640FA794-EF3C-409A-9EF1-9B7A6B663011}" srcOrd="0" destOrd="0" presId="urn:microsoft.com/office/officeart/2005/8/layout/gear1"/>
    <dgm:cxn modelId="{FD265197-C29C-4726-986A-C84042B63062}" type="presOf" srcId="{CD6D7FAF-2419-4EC5-A1FA-0E22577FA2BA}" destId="{46F30B0B-CEAA-4AAE-80B5-A4B2FD404E87}" srcOrd="0" destOrd="0" presId="urn:microsoft.com/office/officeart/2005/8/layout/gear1"/>
    <dgm:cxn modelId="{64D0C146-4D2E-4FB6-8568-27C6897BB316}" type="presOf" srcId="{DB57F20B-BCD0-4CD3-A0B3-E7FB27590FCB}" destId="{BC342855-03BC-4E5E-93BB-48E42282F118}" srcOrd="0" destOrd="0" presId="urn:microsoft.com/office/officeart/2005/8/layout/gear1"/>
    <dgm:cxn modelId="{860AC518-10AB-4D78-9B5B-D6732211A5C0}" type="presOf" srcId="{DCDA4F20-E89A-4A89-8478-E5054BB13468}" destId="{8B0D4464-F987-4035-931C-946A70284821}" srcOrd="0" destOrd="0" presId="urn:microsoft.com/office/officeart/2005/8/layout/gear1"/>
    <dgm:cxn modelId="{4C16F5A8-A340-48EC-9594-251686F04127}" srcId="{DB57F20B-BCD0-4CD3-A0B3-E7FB27590FCB}" destId="{F51CB113-6C19-4A4B-8B8B-A3ECBFE2F155}" srcOrd="1" destOrd="0" parTransId="{CD01B5B1-7169-4C8D-8137-4A02BE47F254}" sibTransId="{CD6D7FAF-2419-4EC5-A1FA-0E22577FA2BA}"/>
    <dgm:cxn modelId="{02F9FB0F-1805-427C-89F2-13432DE75AE5}" type="presOf" srcId="{347F0170-2FEA-4C5A-AF3A-974FF8E18BF4}" destId="{B00986DF-9882-4643-8C71-2A8A1194AB42}" srcOrd="3" destOrd="0" presId="urn:microsoft.com/office/officeart/2005/8/layout/gear1"/>
    <dgm:cxn modelId="{9E997482-F59B-4084-9A0D-F395BD726978}" srcId="{DB57F20B-BCD0-4CD3-A0B3-E7FB27590FCB}" destId="{52FB7F93-B587-42DB-BBC2-5C0ED307DCD6}" srcOrd="0" destOrd="0" parTransId="{53009743-6C1C-49E8-9B80-AA8DAE30F436}" sibTransId="{735C2236-CABE-48DF-954A-F803C876C1EB}"/>
    <dgm:cxn modelId="{EFDCC371-746B-4FEB-8ED1-75CB7D0FF1AF}" srcId="{DB57F20B-BCD0-4CD3-A0B3-E7FB27590FCB}" destId="{347F0170-2FEA-4C5A-AF3A-974FF8E18BF4}" srcOrd="2" destOrd="0" parTransId="{6AA9D04A-974D-46D0-BABF-CE7243A9A019}" sibTransId="{DCDA4F20-E89A-4A89-8478-E5054BB13468}"/>
    <dgm:cxn modelId="{2A8EFBD2-6D5F-4386-8995-02B44AC102A7}" type="presOf" srcId="{52FB7F93-B587-42DB-BBC2-5C0ED307DCD6}" destId="{1A633A9B-3EC8-49AE-BED7-8F20D688BFAB}" srcOrd="0" destOrd="0" presId="urn:microsoft.com/office/officeart/2005/8/layout/gear1"/>
    <dgm:cxn modelId="{310AF8E7-0A18-439C-81F3-F9FEBADF8688}" type="presOf" srcId="{F51CB113-6C19-4A4B-8B8B-A3ECBFE2F155}" destId="{D1EE1BA2-7C32-44FE-ACC2-00216AD2D2FA}" srcOrd="1" destOrd="0" presId="urn:microsoft.com/office/officeart/2005/8/layout/gear1"/>
    <dgm:cxn modelId="{89F14A33-9F72-4D20-80D1-EF6976A04EB2}" type="presOf" srcId="{F51CB113-6C19-4A4B-8B8B-A3ECBFE2F155}" destId="{F4B0BF7C-CA91-4E1F-AC74-39360E8AE662}" srcOrd="2" destOrd="0" presId="urn:microsoft.com/office/officeart/2005/8/layout/gear1"/>
    <dgm:cxn modelId="{9ABC929F-8354-4C27-9427-FD663195D3F4}" type="presOf" srcId="{52FB7F93-B587-42DB-BBC2-5C0ED307DCD6}" destId="{2E2D8026-DBDE-4024-A3B0-B6C1E50DE8AE}" srcOrd="1" destOrd="0" presId="urn:microsoft.com/office/officeart/2005/8/layout/gear1"/>
    <dgm:cxn modelId="{DB90815C-B3EF-4F96-A00B-0013AC5F5162}" type="presOf" srcId="{347F0170-2FEA-4C5A-AF3A-974FF8E18BF4}" destId="{10AEEC65-36D9-4E71-90B3-0C10A82D8A39}" srcOrd="1" destOrd="0" presId="urn:microsoft.com/office/officeart/2005/8/layout/gear1"/>
    <dgm:cxn modelId="{705C794E-07E8-49D0-9D7D-54468C0B8FDF}" type="presOf" srcId="{347F0170-2FEA-4C5A-AF3A-974FF8E18BF4}" destId="{8C724C34-3C28-43D6-A391-471273EF76E8}" srcOrd="2" destOrd="0" presId="urn:microsoft.com/office/officeart/2005/8/layout/gear1"/>
    <dgm:cxn modelId="{0DB8810B-B994-418E-80B8-AFC3B8ACA9A0}" type="presOf" srcId="{347F0170-2FEA-4C5A-AF3A-974FF8E18BF4}" destId="{41888131-CB61-4E2D-99E5-4CAE8DCA8E8D}" srcOrd="0" destOrd="0" presId="urn:microsoft.com/office/officeart/2005/8/layout/gear1"/>
    <dgm:cxn modelId="{E703B504-9A6D-4D0B-9701-CCFCF5C549E1}" type="presOf" srcId="{735C2236-CABE-48DF-954A-F803C876C1EB}" destId="{88E4F9D6-A9C2-44E5-88BD-A11DF716908C}" srcOrd="0" destOrd="0" presId="urn:microsoft.com/office/officeart/2005/8/layout/gear1"/>
    <dgm:cxn modelId="{2E8A14CA-0205-4796-B28D-FBBE94F346FB}" type="presParOf" srcId="{BC342855-03BC-4E5E-93BB-48E42282F118}" destId="{1A633A9B-3EC8-49AE-BED7-8F20D688BFAB}" srcOrd="0" destOrd="0" presId="urn:microsoft.com/office/officeart/2005/8/layout/gear1"/>
    <dgm:cxn modelId="{DCB26977-6CC7-46FF-B0E9-47EC046CA61B}" type="presParOf" srcId="{BC342855-03BC-4E5E-93BB-48E42282F118}" destId="{2E2D8026-DBDE-4024-A3B0-B6C1E50DE8AE}" srcOrd="1" destOrd="0" presId="urn:microsoft.com/office/officeart/2005/8/layout/gear1"/>
    <dgm:cxn modelId="{9440C869-94D2-4D4F-B1C6-25AAF3D158BB}" type="presParOf" srcId="{BC342855-03BC-4E5E-93BB-48E42282F118}" destId="{5F903C53-CC01-4785-B836-0584A2845DD2}" srcOrd="2" destOrd="0" presId="urn:microsoft.com/office/officeart/2005/8/layout/gear1"/>
    <dgm:cxn modelId="{265AB3DB-ABD9-45C4-9D64-107E64E7ABDD}" type="presParOf" srcId="{BC342855-03BC-4E5E-93BB-48E42282F118}" destId="{640FA794-EF3C-409A-9EF1-9B7A6B663011}" srcOrd="3" destOrd="0" presId="urn:microsoft.com/office/officeart/2005/8/layout/gear1"/>
    <dgm:cxn modelId="{50CF3966-1835-4A19-99AE-5C1A29FB03F2}" type="presParOf" srcId="{BC342855-03BC-4E5E-93BB-48E42282F118}" destId="{D1EE1BA2-7C32-44FE-ACC2-00216AD2D2FA}" srcOrd="4" destOrd="0" presId="urn:microsoft.com/office/officeart/2005/8/layout/gear1"/>
    <dgm:cxn modelId="{C20C830E-54A8-4FC0-9C0A-EEB8ED4EEBBF}" type="presParOf" srcId="{BC342855-03BC-4E5E-93BB-48E42282F118}" destId="{F4B0BF7C-CA91-4E1F-AC74-39360E8AE662}" srcOrd="5" destOrd="0" presId="urn:microsoft.com/office/officeart/2005/8/layout/gear1"/>
    <dgm:cxn modelId="{FEDD6780-6511-42D6-AB67-A6E618EC04A3}" type="presParOf" srcId="{BC342855-03BC-4E5E-93BB-48E42282F118}" destId="{41888131-CB61-4E2D-99E5-4CAE8DCA8E8D}" srcOrd="6" destOrd="0" presId="urn:microsoft.com/office/officeart/2005/8/layout/gear1"/>
    <dgm:cxn modelId="{A436A9DE-7317-4B6D-812E-C45800B0BD7D}" type="presParOf" srcId="{BC342855-03BC-4E5E-93BB-48E42282F118}" destId="{10AEEC65-36D9-4E71-90B3-0C10A82D8A39}" srcOrd="7" destOrd="0" presId="urn:microsoft.com/office/officeart/2005/8/layout/gear1"/>
    <dgm:cxn modelId="{C892925E-8A68-42A3-AA06-EB009A8744B8}" type="presParOf" srcId="{BC342855-03BC-4E5E-93BB-48E42282F118}" destId="{8C724C34-3C28-43D6-A391-471273EF76E8}" srcOrd="8" destOrd="0" presId="urn:microsoft.com/office/officeart/2005/8/layout/gear1"/>
    <dgm:cxn modelId="{2113A543-12E0-4AAC-BCF5-B60FC8257143}" type="presParOf" srcId="{BC342855-03BC-4E5E-93BB-48E42282F118}" destId="{B00986DF-9882-4643-8C71-2A8A1194AB42}" srcOrd="9" destOrd="0" presId="urn:microsoft.com/office/officeart/2005/8/layout/gear1"/>
    <dgm:cxn modelId="{8273EBA9-4DE4-4EA7-95B8-08731B9EB416}" type="presParOf" srcId="{BC342855-03BC-4E5E-93BB-48E42282F118}" destId="{88E4F9D6-A9C2-44E5-88BD-A11DF716908C}" srcOrd="10" destOrd="0" presId="urn:microsoft.com/office/officeart/2005/8/layout/gear1"/>
    <dgm:cxn modelId="{A3291563-F1EE-443E-9C6B-4C2867120CD1}" type="presParOf" srcId="{BC342855-03BC-4E5E-93BB-48E42282F118}" destId="{46F30B0B-CEAA-4AAE-80B5-A4B2FD404E87}" srcOrd="11" destOrd="0" presId="urn:microsoft.com/office/officeart/2005/8/layout/gear1"/>
    <dgm:cxn modelId="{D62808D1-2B49-4A58-9916-4FF9940B9C61}" type="presParOf" srcId="{BC342855-03BC-4E5E-93BB-48E42282F118}" destId="{8B0D4464-F987-4035-931C-946A70284821}"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9AC03-310F-4F94-B8CE-2963D74F1F67}">
      <dsp:nvSpPr>
        <dsp:cNvPr id="0" name=""/>
        <dsp:cNvSpPr/>
      </dsp:nvSpPr>
      <dsp:spPr>
        <a:xfrm>
          <a:off x="-6616212" y="-1012192"/>
          <a:ext cx="7877832" cy="7877832"/>
        </a:xfrm>
        <a:prstGeom prst="blockArc">
          <a:avLst>
            <a:gd name="adj1" fmla="val 18900000"/>
            <a:gd name="adj2" fmla="val 2700000"/>
            <a:gd name="adj3" fmla="val 274"/>
          </a:avLst>
        </a:prstGeom>
        <a:noFill/>
        <a:ln w="34925" cap="flat" cmpd="sng" algn="in">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D40169-24DC-403C-BDD7-32A1D15FAF1A}">
      <dsp:nvSpPr>
        <dsp:cNvPr id="0" name=""/>
        <dsp:cNvSpPr/>
      </dsp:nvSpPr>
      <dsp:spPr>
        <a:xfrm>
          <a:off x="812458" y="585344"/>
          <a:ext cx="10538908" cy="1170689"/>
        </a:xfrm>
        <a:prstGeom prst="rect">
          <a:avLst/>
        </a:prstGeom>
        <a:solidFill>
          <a:schemeClr val="lt1">
            <a:hueOff val="0"/>
            <a:satOff val="0"/>
            <a:lumOff val="0"/>
            <a:alphaOff val="0"/>
          </a:schemeClr>
        </a:solidFill>
        <a:ln w="34925" cap="flat" cmpd="sng" algn="in">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9235" tIns="50800" rIns="50800" bIns="50800" numCol="1" spcCol="1270" anchor="ctr" anchorCtr="0">
          <a:noAutofit/>
        </a:bodyPr>
        <a:lstStyle/>
        <a:p>
          <a:pPr lvl="0" algn="just" defTabSz="889000">
            <a:lnSpc>
              <a:spcPct val="90000"/>
            </a:lnSpc>
            <a:spcBef>
              <a:spcPct val="0"/>
            </a:spcBef>
            <a:spcAft>
              <a:spcPct val="35000"/>
            </a:spcAft>
          </a:pPr>
          <a:r>
            <a:rPr lang="en-US" sz="2000" b="1" kern="1200" dirty="0" smtClean="0">
              <a:latin typeface="Cordia New" panose="020B0304020202020204" pitchFamily="34" charset="-34"/>
              <a:cs typeface="Cordia New" panose="020B0304020202020204" pitchFamily="34" charset="-34"/>
            </a:rPr>
            <a:t>Motion detection is achieved with the help of pressure sensors called FSR (Force sensing resistors) because they are made of a polymer material, which according to the external force applied on them alter their internal resistance. The analog signal from each sensor is directed to the 1st electronic circuit or Prototype Circuit Board (PCB). By using ten (1 for each movement) programmable microprocessors the analog signals from the 1st PCB are converted into digital. </a:t>
          </a:r>
          <a:endParaRPr lang="el-GR" sz="2000" b="1" kern="1200" dirty="0">
            <a:cs typeface="Cordia New" panose="020B0304020202020204" pitchFamily="34" charset="-34"/>
          </a:endParaRPr>
        </a:p>
      </dsp:txBody>
      <dsp:txXfrm>
        <a:off x="812458" y="585344"/>
        <a:ext cx="10538908" cy="1170689"/>
      </dsp:txXfrm>
    </dsp:sp>
    <dsp:sp modelId="{5D8D9511-4EE9-452A-9980-82AF1F0500E7}">
      <dsp:nvSpPr>
        <dsp:cNvPr id="0" name=""/>
        <dsp:cNvSpPr/>
      </dsp:nvSpPr>
      <dsp:spPr>
        <a:xfrm>
          <a:off x="80777" y="439008"/>
          <a:ext cx="1463361" cy="1463361"/>
        </a:xfrm>
        <a:prstGeom prst="ellipse">
          <a:avLst/>
        </a:prstGeom>
        <a:solidFill>
          <a:schemeClr val="accent1"/>
        </a:solidFill>
        <a:ln w="34925" cap="flat" cmpd="sng" algn="in">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 modelId="{1B685CE8-D262-4436-B3D2-2ACB2F8CCE46}">
      <dsp:nvSpPr>
        <dsp:cNvPr id="0" name=""/>
        <dsp:cNvSpPr/>
      </dsp:nvSpPr>
      <dsp:spPr>
        <a:xfrm>
          <a:off x="1238004" y="2341378"/>
          <a:ext cx="10113363" cy="1170689"/>
        </a:xfrm>
        <a:prstGeom prst="rect">
          <a:avLst/>
        </a:prstGeom>
        <a:solidFill>
          <a:schemeClr val="lt1">
            <a:hueOff val="0"/>
            <a:satOff val="0"/>
            <a:lumOff val="0"/>
            <a:alphaOff val="0"/>
          </a:schemeClr>
        </a:solidFill>
        <a:ln w="34925" cap="flat" cmpd="sng" algn="in">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9235" tIns="53340" rIns="53340" bIns="53340" numCol="1" spcCol="1270" anchor="ctr" anchorCtr="0">
          <a:noAutofit/>
        </a:bodyPr>
        <a:lstStyle/>
        <a:p>
          <a:pPr lvl="0" algn="just" defTabSz="933450">
            <a:lnSpc>
              <a:spcPct val="90000"/>
            </a:lnSpc>
            <a:spcBef>
              <a:spcPct val="0"/>
            </a:spcBef>
            <a:spcAft>
              <a:spcPct val="35000"/>
            </a:spcAft>
          </a:pPr>
          <a:r>
            <a:rPr lang="en-US" sz="2100" b="1" kern="1200" dirty="0" smtClean="0">
              <a:latin typeface="Cordia New" panose="020B0304020202020204" pitchFamily="34" charset="-34"/>
              <a:cs typeface="Cordia New" panose="020B0304020202020204" pitchFamily="34" charset="-34"/>
            </a:rPr>
            <a:t>The digital signals from the processing board enter the third PCB via a cable and then are split in order to control the precision motor mechanisms which are called servo motors. The exoskeleton glove was created so as to have the same degrees of freedom as the human palm, thereby not altering any of its physical movements. </a:t>
          </a:r>
          <a:endParaRPr lang="el-GR" sz="2100" b="1" kern="1200" dirty="0">
            <a:cs typeface="Cordia New" panose="020B0304020202020204" pitchFamily="34" charset="-34"/>
          </a:endParaRPr>
        </a:p>
      </dsp:txBody>
      <dsp:txXfrm>
        <a:off x="1238004" y="2341378"/>
        <a:ext cx="10113363" cy="1170689"/>
      </dsp:txXfrm>
    </dsp:sp>
    <dsp:sp modelId="{CC1247EA-6C9D-4AE0-92E2-C44A9D415B42}">
      <dsp:nvSpPr>
        <dsp:cNvPr id="0" name=""/>
        <dsp:cNvSpPr/>
      </dsp:nvSpPr>
      <dsp:spPr>
        <a:xfrm>
          <a:off x="506323" y="2195042"/>
          <a:ext cx="1463361" cy="1463361"/>
        </a:xfrm>
        <a:prstGeom prst="ellipse">
          <a:avLst/>
        </a:prstGeom>
        <a:solidFill>
          <a:schemeClr val="accent2"/>
        </a:solidFill>
        <a:ln w="34925" cap="flat" cmpd="sng" algn="in">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sp>
    <dsp:sp modelId="{1A63C97A-2E3A-4641-9505-103D3D8769DF}">
      <dsp:nvSpPr>
        <dsp:cNvPr id="0" name=""/>
        <dsp:cNvSpPr/>
      </dsp:nvSpPr>
      <dsp:spPr>
        <a:xfrm>
          <a:off x="812458" y="4097412"/>
          <a:ext cx="10538908" cy="1170689"/>
        </a:xfrm>
        <a:prstGeom prst="rect">
          <a:avLst/>
        </a:prstGeom>
        <a:solidFill>
          <a:schemeClr val="lt1">
            <a:hueOff val="0"/>
            <a:satOff val="0"/>
            <a:lumOff val="0"/>
            <a:alphaOff val="0"/>
          </a:schemeClr>
        </a:solidFill>
        <a:ln w="34925" cap="flat" cmpd="sng" algn="in">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9235" tIns="53340" rIns="53340" bIns="53340" numCol="1" spcCol="1270" anchor="ctr" anchorCtr="0">
          <a:noAutofit/>
        </a:bodyPr>
        <a:lstStyle/>
        <a:p>
          <a:pPr lvl="0" algn="just" defTabSz="933450">
            <a:lnSpc>
              <a:spcPct val="90000"/>
            </a:lnSpc>
            <a:spcBef>
              <a:spcPct val="0"/>
            </a:spcBef>
            <a:spcAft>
              <a:spcPct val="35000"/>
            </a:spcAft>
          </a:pPr>
          <a:r>
            <a:rPr lang="en-US" sz="2100" b="1" kern="1200" dirty="0" err="1" smtClean="0">
              <a:latin typeface="Cordia New" panose="020B0304020202020204" pitchFamily="34" charset="-34"/>
              <a:cs typeface="Cordia New" panose="020B0304020202020204" pitchFamily="34" charset="-34"/>
            </a:rPr>
            <a:t>Ioannou</a:t>
          </a:r>
          <a:r>
            <a:rPr lang="en-US" sz="2100" b="1" kern="1200" dirty="0" smtClean="0">
              <a:latin typeface="Cordia New" panose="020B0304020202020204" pitchFamily="34" charset="-34"/>
              <a:cs typeface="Cordia New" panose="020B0304020202020204" pitchFamily="34" charset="-34"/>
            </a:rPr>
            <a:t> designed and programmed the three boards the glove consists of on his own with the help of an open source software called </a:t>
          </a:r>
          <a:r>
            <a:rPr lang="en-US" sz="2100" b="1" kern="1200" dirty="0" err="1" smtClean="0">
              <a:latin typeface="Cordia New" panose="020B0304020202020204" pitchFamily="34" charset="-34"/>
              <a:cs typeface="Cordia New" panose="020B0304020202020204" pitchFamily="34" charset="-34"/>
            </a:rPr>
            <a:t>arduino</a:t>
          </a:r>
          <a:r>
            <a:rPr lang="en-US" sz="2100" b="1" kern="1200" dirty="0" smtClean="0">
              <a:latin typeface="Cordia New" panose="020B0304020202020204" pitchFamily="34" charset="-34"/>
              <a:cs typeface="Cordia New" panose="020B0304020202020204" pitchFamily="34" charset="-34"/>
            </a:rPr>
            <a:t>. Due to the custom-built algorithm that used for his invention the exoskeleton glove can distinguish between arduous tasks, like toting a hammer, and more delicate moves, like holding an egg.</a:t>
          </a:r>
          <a:endParaRPr lang="el-GR" sz="2100" b="1" kern="1200" dirty="0">
            <a:cs typeface="Cordia New" panose="020B0304020202020204" pitchFamily="34" charset="-34"/>
          </a:endParaRPr>
        </a:p>
      </dsp:txBody>
      <dsp:txXfrm>
        <a:off x="812458" y="4097412"/>
        <a:ext cx="10538908" cy="1170689"/>
      </dsp:txXfrm>
    </dsp:sp>
    <dsp:sp modelId="{D8E64AD9-5A09-478A-B72B-55023EFB8C31}">
      <dsp:nvSpPr>
        <dsp:cNvPr id="0" name=""/>
        <dsp:cNvSpPr/>
      </dsp:nvSpPr>
      <dsp:spPr>
        <a:xfrm>
          <a:off x="80777" y="3951076"/>
          <a:ext cx="1463361" cy="1463361"/>
        </a:xfrm>
        <a:prstGeom prst="ellipse">
          <a:avLst/>
        </a:prstGeom>
        <a:solidFill>
          <a:schemeClr val="accent3"/>
        </a:solidFill>
        <a:ln w="34925" cap="flat" cmpd="sng" algn="in">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83547-0D8A-407B-89B7-3FAB6E87F20D}">
      <dsp:nvSpPr>
        <dsp:cNvPr id="0" name=""/>
        <dsp:cNvSpPr/>
      </dsp:nvSpPr>
      <dsp:spPr>
        <a:xfrm>
          <a:off x="3976" y="291042"/>
          <a:ext cx="1234235" cy="1234235"/>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BCF413-B38B-46DE-8FF5-18D16B6A54BD}">
      <dsp:nvSpPr>
        <dsp:cNvPr id="0" name=""/>
        <dsp:cNvSpPr/>
      </dsp:nvSpPr>
      <dsp:spPr>
        <a:xfrm>
          <a:off x="127400" y="414466"/>
          <a:ext cx="987388" cy="987388"/>
        </a:xfrm>
        <a:prstGeom prst="pie">
          <a:avLst>
            <a:gd name="adj1" fmla="val 12600000"/>
            <a:gd name="adj2" fmla="val 16200000"/>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22E1E1-15A5-4B3E-9003-0E15DF615225}">
      <dsp:nvSpPr>
        <dsp:cNvPr id="0" name=""/>
        <dsp:cNvSpPr/>
      </dsp:nvSpPr>
      <dsp:spPr>
        <a:xfrm rot="16200000">
          <a:off x="-1415394" y="3068072"/>
          <a:ext cx="3579283" cy="740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2133600">
            <a:lnSpc>
              <a:spcPct val="90000"/>
            </a:lnSpc>
            <a:spcBef>
              <a:spcPct val="0"/>
            </a:spcBef>
            <a:spcAft>
              <a:spcPct val="35000"/>
            </a:spcAft>
          </a:pPr>
          <a:r>
            <a:rPr lang="en-US" sz="4800" kern="1200" dirty="0" smtClean="0">
              <a:latin typeface="Harlow Solid Italic" panose="04030604020F02020D02" pitchFamily="82" charset="0"/>
            </a:rPr>
            <a:t>Step 1</a:t>
          </a:r>
          <a:endParaRPr lang="el-GR" sz="4800" kern="1200" dirty="0"/>
        </a:p>
      </dsp:txBody>
      <dsp:txXfrm>
        <a:off x="-1415394" y="3068072"/>
        <a:ext cx="3579283" cy="740541"/>
      </dsp:txXfrm>
    </dsp:sp>
    <dsp:sp modelId="{5C9B0A23-E837-487F-A942-EE5C7A9A1A54}">
      <dsp:nvSpPr>
        <dsp:cNvPr id="0" name=""/>
        <dsp:cNvSpPr/>
      </dsp:nvSpPr>
      <dsp:spPr>
        <a:xfrm>
          <a:off x="867941" y="291042"/>
          <a:ext cx="2468471" cy="4936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333500">
            <a:lnSpc>
              <a:spcPct val="100000"/>
            </a:lnSpc>
            <a:spcBef>
              <a:spcPct val="0"/>
            </a:spcBef>
            <a:spcAft>
              <a:spcPts val="600"/>
            </a:spcAft>
          </a:pPr>
          <a:r>
            <a:rPr lang="en-US" sz="3000" b="1" kern="1200" dirty="0" err="1" smtClean="0">
              <a:latin typeface="Cordia New" panose="020B0304020202020204" pitchFamily="34" charset="-34"/>
              <a:cs typeface="Cordia New" panose="020B0304020202020204" pitchFamily="34" charset="-34"/>
            </a:rPr>
            <a:t>Ioannou</a:t>
          </a:r>
          <a:r>
            <a:rPr lang="en-US" sz="3000" b="1" kern="1200" dirty="0" smtClean="0">
              <a:latin typeface="Cordia New" panose="020B0304020202020204" pitchFamily="34" charset="-34"/>
              <a:cs typeface="Cordia New" panose="020B0304020202020204" pitchFamily="34" charset="-34"/>
            </a:rPr>
            <a:t> realized that it was crucial the glove be fit almost perfectly onto the user’s hand, something which was successfully achieved. </a:t>
          </a:r>
          <a:endParaRPr lang="el-GR" sz="3000" b="1" kern="1200" dirty="0">
            <a:cs typeface="Cordia New" panose="020B0304020202020204" pitchFamily="34" charset="-34"/>
          </a:endParaRPr>
        </a:p>
      </dsp:txBody>
      <dsp:txXfrm>
        <a:off x="867941" y="291042"/>
        <a:ext cx="2468471" cy="4936943"/>
      </dsp:txXfrm>
    </dsp:sp>
    <dsp:sp modelId="{CBBBACBD-D05B-44A9-B67C-6D63192C3FDC}">
      <dsp:nvSpPr>
        <dsp:cNvPr id="0" name=""/>
        <dsp:cNvSpPr/>
      </dsp:nvSpPr>
      <dsp:spPr>
        <a:xfrm>
          <a:off x="3748091" y="291042"/>
          <a:ext cx="1234235" cy="1234235"/>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9960E1-3D55-411C-B5BC-D8E7CEE0D4AE}">
      <dsp:nvSpPr>
        <dsp:cNvPr id="0" name=""/>
        <dsp:cNvSpPr/>
      </dsp:nvSpPr>
      <dsp:spPr>
        <a:xfrm>
          <a:off x="3871514" y="414466"/>
          <a:ext cx="987388" cy="987388"/>
        </a:xfrm>
        <a:prstGeom prst="pie">
          <a:avLst>
            <a:gd name="adj1" fmla="val 9000000"/>
            <a:gd name="adj2" fmla="val 16200000"/>
          </a:avLst>
        </a:prstGeom>
        <a:solidFill>
          <a:schemeClr val="accent3">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BBDFEA-0127-4EF6-A95B-FF11B84E5EA1}">
      <dsp:nvSpPr>
        <dsp:cNvPr id="0" name=""/>
        <dsp:cNvSpPr/>
      </dsp:nvSpPr>
      <dsp:spPr>
        <a:xfrm rot="16200000">
          <a:off x="2328720" y="3068072"/>
          <a:ext cx="3579283" cy="740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2133600">
            <a:lnSpc>
              <a:spcPct val="90000"/>
            </a:lnSpc>
            <a:spcBef>
              <a:spcPct val="0"/>
            </a:spcBef>
            <a:spcAft>
              <a:spcPct val="35000"/>
            </a:spcAft>
          </a:pPr>
          <a:r>
            <a:rPr lang="en-US" sz="4800" kern="1200" dirty="0" smtClean="0">
              <a:latin typeface="Harlow Solid Italic" panose="04030604020F02020D02" pitchFamily="82" charset="0"/>
              <a:cs typeface="Cordia New" panose="020B0304020202020204" pitchFamily="34" charset="-34"/>
            </a:rPr>
            <a:t>Step 2</a:t>
          </a:r>
          <a:endParaRPr lang="el-GR" sz="4800" kern="1200" dirty="0">
            <a:cs typeface="Cordia New" panose="020B0304020202020204" pitchFamily="34" charset="-34"/>
          </a:endParaRPr>
        </a:p>
      </dsp:txBody>
      <dsp:txXfrm>
        <a:off x="2328720" y="3068072"/>
        <a:ext cx="3579283" cy="740541"/>
      </dsp:txXfrm>
    </dsp:sp>
    <dsp:sp modelId="{E3F822FE-AEE1-4CC3-9927-A289598BBAFE}">
      <dsp:nvSpPr>
        <dsp:cNvPr id="0" name=""/>
        <dsp:cNvSpPr/>
      </dsp:nvSpPr>
      <dsp:spPr>
        <a:xfrm>
          <a:off x="4612056" y="291042"/>
          <a:ext cx="2468471" cy="4936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333500">
            <a:lnSpc>
              <a:spcPct val="100000"/>
            </a:lnSpc>
            <a:spcBef>
              <a:spcPct val="0"/>
            </a:spcBef>
            <a:spcAft>
              <a:spcPct val="35000"/>
            </a:spcAft>
          </a:pPr>
          <a:r>
            <a:rPr lang="en-US" sz="3000" b="1" kern="1200" dirty="0" smtClean="0">
              <a:latin typeface="Cordia New" panose="020B0304020202020204" pitchFamily="34" charset="-34"/>
              <a:cs typeface="Cordia New" panose="020B0304020202020204" pitchFamily="34" charset="-34"/>
            </a:rPr>
            <a:t>However the glove proved to be quite heavy, the servo motors that were included in the device were gradually getting hot and the sensors consumed a lot of time in order to work properly. </a:t>
          </a:r>
          <a:endParaRPr lang="el-GR" sz="3000" b="1" kern="1200" dirty="0">
            <a:cs typeface="Cordia New" panose="020B0304020202020204" pitchFamily="34" charset="-34"/>
          </a:endParaRPr>
        </a:p>
      </dsp:txBody>
      <dsp:txXfrm>
        <a:off x="4612056" y="291042"/>
        <a:ext cx="2468471" cy="4936943"/>
      </dsp:txXfrm>
    </dsp:sp>
    <dsp:sp modelId="{EE4B44AD-BB32-4925-8DD7-5178E8054654}">
      <dsp:nvSpPr>
        <dsp:cNvPr id="0" name=""/>
        <dsp:cNvSpPr/>
      </dsp:nvSpPr>
      <dsp:spPr>
        <a:xfrm>
          <a:off x="7492205" y="291042"/>
          <a:ext cx="1234235" cy="1234235"/>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47DEAB-EE7E-4FCB-98A7-688473AA6047}">
      <dsp:nvSpPr>
        <dsp:cNvPr id="0" name=""/>
        <dsp:cNvSpPr/>
      </dsp:nvSpPr>
      <dsp:spPr>
        <a:xfrm>
          <a:off x="7615629" y="414466"/>
          <a:ext cx="987388" cy="987388"/>
        </a:xfrm>
        <a:prstGeom prst="pie">
          <a:avLst>
            <a:gd name="adj1" fmla="val 5400000"/>
            <a:gd name="adj2" fmla="val 16200000"/>
          </a:avLst>
        </a:prstGeom>
        <a:solidFill>
          <a:schemeClr val="accent4">
            <a:hueOff val="0"/>
            <a:satOff val="0"/>
            <a:lumOff val="0"/>
            <a:alphaOff val="0"/>
          </a:schemeClr>
        </a:solidFill>
        <a:ln w="34925"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4642D9-DDCC-4835-9B45-0340201534A4}">
      <dsp:nvSpPr>
        <dsp:cNvPr id="0" name=""/>
        <dsp:cNvSpPr/>
      </dsp:nvSpPr>
      <dsp:spPr>
        <a:xfrm rot="16200000">
          <a:off x="6072834" y="3068072"/>
          <a:ext cx="3579283" cy="740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2133600">
            <a:lnSpc>
              <a:spcPct val="90000"/>
            </a:lnSpc>
            <a:spcBef>
              <a:spcPct val="0"/>
            </a:spcBef>
            <a:spcAft>
              <a:spcPct val="35000"/>
            </a:spcAft>
          </a:pPr>
          <a:r>
            <a:rPr lang="en-US" sz="4800" kern="1200" dirty="0" smtClean="0">
              <a:latin typeface="Harlow Solid Italic" panose="04030604020F02020D02" pitchFamily="82" charset="0"/>
              <a:cs typeface="Cordia New" panose="020B0304020202020204" pitchFamily="34" charset="-34"/>
            </a:rPr>
            <a:t>Step 3</a:t>
          </a:r>
          <a:endParaRPr lang="el-GR" sz="4800" kern="1200" dirty="0">
            <a:cs typeface="Cordia New" panose="020B0304020202020204" pitchFamily="34" charset="-34"/>
          </a:endParaRPr>
        </a:p>
      </dsp:txBody>
      <dsp:txXfrm>
        <a:off x="6072834" y="3068072"/>
        <a:ext cx="3579283" cy="740541"/>
      </dsp:txXfrm>
    </dsp:sp>
    <dsp:sp modelId="{DE170D70-AFE6-4796-BF8A-0CBFA8CF15B6}">
      <dsp:nvSpPr>
        <dsp:cNvPr id="0" name=""/>
        <dsp:cNvSpPr/>
      </dsp:nvSpPr>
      <dsp:spPr>
        <a:xfrm>
          <a:off x="8356170" y="291042"/>
          <a:ext cx="2468471" cy="4936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333500">
            <a:lnSpc>
              <a:spcPct val="90000"/>
            </a:lnSpc>
            <a:spcBef>
              <a:spcPct val="0"/>
            </a:spcBef>
            <a:spcAft>
              <a:spcPct val="35000"/>
            </a:spcAft>
          </a:pPr>
          <a:r>
            <a:rPr lang="en-US" sz="3000" b="1" kern="1200" dirty="0" err="1" smtClean="0">
              <a:latin typeface="Cordia New" panose="020B0304020202020204" pitchFamily="34" charset="-34"/>
              <a:cs typeface="Cordia New" panose="020B0304020202020204" pitchFamily="34" charset="-34"/>
            </a:rPr>
            <a:t>Ioannou</a:t>
          </a:r>
          <a:r>
            <a:rPr lang="en-US" sz="3000" b="1" kern="1200" dirty="0" smtClean="0">
              <a:latin typeface="Cordia New" panose="020B0304020202020204" pitchFamily="34" charset="-34"/>
              <a:cs typeface="Cordia New" panose="020B0304020202020204" pitchFamily="34" charset="-34"/>
            </a:rPr>
            <a:t> solved the arisen problems and suggested new ideas so as to maximize the effectiveness of his device. </a:t>
          </a:r>
          <a:endParaRPr lang="el-GR" sz="3000" b="1" kern="1200" dirty="0">
            <a:cs typeface="Cordia New" panose="020B0304020202020204" pitchFamily="34" charset="-34"/>
          </a:endParaRPr>
        </a:p>
      </dsp:txBody>
      <dsp:txXfrm>
        <a:off x="8356170" y="291042"/>
        <a:ext cx="2468471" cy="49369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A9B37-AEFC-47F9-9DB7-B29236E2F364}">
      <dsp:nvSpPr>
        <dsp:cNvPr id="0" name=""/>
        <dsp:cNvSpPr/>
      </dsp:nvSpPr>
      <dsp:spPr>
        <a:xfrm>
          <a:off x="2138955" y="635"/>
          <a:ext cx="3748489" cy="2082494"/>
        </a:xfrm>
        <a:prstGeom prst="roundRect">
          <a:avLst>
            <a:gd name="adj" fmla="val 10000"/>
          </a:avLst>
        </a:prstGeom>
        <a:solidFill>
          <a:schemeClr val="lt1">
            <a:hueOff val="0"/>
            <a:satOff val="0"/>
            <a:lumOff val="0"/>
            <a:alphaOff val="0"/>
          </a:schemeClr>
        </a:solidFill>
        <a:ln w="34925" cap="flat" cmpd="sng" algn="in">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Cordia New" panose="020B0304020202020204" pitchFamily="34" charset="-34"/>
              <a:cs typeface="Cordia New" panose="020B0304020202020204" pitchFamily="34" charset="-34"/>
            </a:rPr>
            <a:t>Last but not least the glove was named “exoskeleton”, on account of the fact that </a:t>
          </a:r>
          <a:r>
            <a:rPr lang="en-US" sz="2100" kern="1200" dirty="0" err="1" smtClean="0">
              <a:latin typeface="Cordia New" panose="020B0304020202020204" pitchFamily="34" charset="-34"/>
              <a:cs typeface="Cordia New" panose="020B0304020202020204" pitchFamily="34" charset="-34"/>
            </a:rPr>
            <a:t>Ioannou</a:t>
          </a:r>
          <a:r>
            <a:rPr lang="en-US" sz="2100" kern="1200" dirty="0" smtClean="0">
              <a:latin typeface="Cordia New" panose="020B0304020202020204" pitchFamily="34" charset="-34"/>
              <a:cs typeface="Cordia New" panose="020B0304020202020204" pitchFamily="34" charset="-34"/>
            </a:rPr>
            <a:t> initially intended to construct it from a material such that all external forces act on the glove and not on the patient’s palm. </a:t>
          </a:r>
          <a:endParaRPr lang="el-GR" sz="2100" kern="1200" dirty="0"/>
        </a:p>
      </dsp:txBody>
      <dsp:txXfrm>
        <a:off x="2199949" y="61629"/>
        <a:ext cx="3626501" cy="1960506"/>
      </dsp:txXfrm>
    </dsp:sp>
    <dsp:sp modelId="{3F4B8C1A-4D3B-4B02-962E-C15F23BA00BF}">
      <dsp:nvSpPr>
        <dsp:cNvPr id="0" name=""/>
        <dsp:cNvSpPr/>
      </dsp:nvSpPr>
      <dsp:spPr>
        <a:xfrm rot="5400000">
          <a:off x="3622732" y="2135192"/>
          <a:ext cx="780935" cy="93712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l-GR" sz="1700" kern="1200"/>
        </a:p>
      </dsp:txBody>
      <dsp:txXfrm rot="-5400000">
        <a:off x="3732063" y="2213285"/>
        <a:ext cx="562274" cy="546655"/>
      </dsp:txXfrm>
    </dsp:sp>
    <dsp:sp modelId="{39C2D3C4-73B2-48CE-9CBE-C9A3F216FF52}">
      <dsp:nvSpPr>
        <dsp:cNvPr id="0" name=""/>
        <dsp:cNvSpPr/>
      </dsp:nvSpPr>
      <dsp:spPr>
        <a:xfrm>
          <a:off x="2138955" y="3124377"/>
          <a:ext cx="3748489" cy="2082494"/>
        </a:xfrm>
        <a:prstGeom prst="roundRect">
          <a:avLst>
            <a:gd name="adj" fmla="val 10000"/>
          </a:avLst>
        </a:prstGeom>
        <a:solidFill>
          <a:schemeClr val="lt1">
            <a:hueOff val="0"/>
            <a:satOff val="0"/>
            <a:lumOff val="0"/>
            <a:alphaOff val="0"/>
          </a:schemeClr>
        </a:solidFill>
        <a:ln w="34925" cap="flat" cmpd="sng" algn="in">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Cordia New" panose="020B0304020202020204" pitchFamily="34" charset="-34"/>
              <a:cs typeface="Cordia New" panose="020B0304020202020204" pitchFamily="34" charset="-34"/>
            </a:rPr>
            <a:t>Lack of funding and technical knowledge urged </a:t>
          </a:r>
          <a:r>
            <a:rPr lang="en-US" sz="2100" kern="1200" dirty="0" err="1" smtClean="0">
              <a:latin typeface="Cordia New" panose="020B0304020202020204" pitchFamily="34" charset="-34"/>
              <a:cs typeface="Cordia New" panose="020B0304020202020204" pitchFamily="34" charset="-34"/>
            </a:rPr>
            <a:t>Ioannou</a:t>
          </a:r>
          <a:r>
            <a:rPr lang="en-US" sz="2100" kern="1200" dirty="0" smtClean="0">
              <a:latin typeface="Cordia New" panose="020B0304020202020204" pitchFamily="34" charset="-34"/>
              <a:cs typeface="Cordia New" panose="020B0304020202020204" pitchFamily="34" charset="-34"/>
            </a:rPr>
            <a:t> to use hard copper wire, which is cheap, easy to handle and can be bend into complex shapes for his device. </a:t>
          </a:r>
          <a:endParaRPr lang="el-GR" sz="2100" kern="1200" dirty="0"/>
        </a:p>
      </dsp:txBody>
      <dsp:txXfrm>
        <a:off x="2199949" y="3185371"/>
        <a:ext cx="3626501" cy="19605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33A9B-3EC8-49AE-BED7-8F20D688BFAB}">
      <dsp:nvSpPr>
        <dsp:cNvPr id="0" name=""/>
        <dsp:cNvSpPr/>
      </dsp:nvSpPr>
      <dsp:spPr>
        <a:xfrm>
          <a:off x="4552950" y="2628900"/>
          <a:ext cx="3213100" cy="3213100"/>
        </a:xfrm>
        <a:prstGeom prst="gear9">
          <a:avLst/>
        </a:prstGeom>
        <a:solidFill>
          <a:schemeClr val="tx2">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Cordia New" panose="020B0304020202020204" pitchFamily="34" charset="-34"/>
              <a:cs typeface="Cordia New" panose="020B0304020202020204" pitchFamily="34" charset="-34"/>
            </a:rPr>
            <a:t>inventors of any age can design machines that will improve other people’s quality of life. </a:t>
          </a:r>
          <a:endParaRPr lang="el-GR" sz="2400" b="1" kern="1200" dirty="0">
            <a:cs typeface="Cordia New" panose="020B0304020202020204" pitchFamily="34" charset="-34"/>
          </a:endParaRPr>
        </a:p>
      </dsp:txBody>
      <dsp:txXfrm>
        <a:off x="5198926" y="3381553"/>
        <a:ext cx="1921148" cy="1651600"/>
      </dsp:txXfrm>
    </dsp:sp>
    <dsp:sp modelId="{640FA794-EF3C-409A-9EF1-9B7A6B663011}">
      <dsp:nvSpPr>
        <dsp:cNvPr id="0" name=""/>
        <dsp:cNvSpPr/>
      </dsp:nvSpPr>
      <dsp:spPr>
        <a:xfrm>
          <a:off x="2683510" y="1869440"/>
          <a:ext cx="2336800" cy="2336800"/>
        </a:xfrm>
        <a:prstGeom prst="gear6">
          <a:avLst/>
        </a:prstGeom>
        <a:solidFill>
          <a:schemeClr val="accent1">
            <a:lumMod val="40000"/>
            <a:lumOff val="6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Cordia New" panose="020B0304020202020204" pitchFamily="34" charset="-34"/>
              <a:cs typeface="Cordia New" panose="020B0304020202020204" pitchFamily="34" charset="-34"/>
            </a:rPr>
            <a:t>are combined with social awareness…</a:t>
          </a:r>
          <a:endParaRPr lang="el-GR" sz="2400" b="1" kern="1200" dirty="0">
            <a:cs typeface="Cordia New" panose="020B0304020202020204" pitchFamily="34" charset="-34"/>
          </a:endParaRPr>
        </a:p>
      </dsp:txBody>
      <dsp:txXfrm>
        <a:off x="3271806" y="2461292"/>
        <a:ext cx="1160208" cy="1153096"/>
      </dsp:txXfrm>
    </dsp:sp>
    <dsp:sp modelId="{41888131-CB61-4E2D-99E5-4CAE8DCA8E8D}">
      <dsp:nvSpPr>
        <dsp:cNvPr id="0" name=""/>
        <dsp:cNvSpPr/>
      </dsp:nvSpPr>
      <dsp:spPr>
        <a:xfrm rot="20700000">
          <a:off x="3992356" y="257286"/>
          <a:ext cx="2289587" cy="2289587"/>
        </a:xfrm>
        <a:prstGeom prst="gear6">
          <a:avLst/>
        </a:prstGeom>
        <a:solidFill>
          <a:srgbClr val="17406D"/>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Cordia New" panose="020B0304020202020204" pitchFamily="34" charset="-34"/>
              <a:cs typeface="Cordia New" panose="020B0304020202020204" pitchFamily="34" charset="-34"/>
            </a:rPr>
            <a:t>The conclusion we can reach is that when science, technology and creativity…</a:t>
          </a:r>
          <a:endParaRPr lang="el-GR" sz="1600" b="1" kern="1200" dirty="0">
            <a:cs typeface="Cordia New" panose="020B0304020202020204" pitchFamily="34" charset="-34"/>
          </a:endParaRPr>
        </a:p>
      </dsp:txBody>
      <dsp:txXfrm rot="-20700000">
        <a:off x="4494530" y="759459"/>
        <a:ext cx="1285240" cy="1285240"/>
      </dsp:txXfrm>
    </dsp:sp>
    <dsp:sp modelId="{88E4F9D6-A9C2-44E5-88BD-A11DF716908C}">
      <dsp:nvSpPr>
        <dsp:cNvPr id="0" name=""/>
        <dsp:cNvSpPr/>
      </dsp:nvSpPr>
      <dsp:spPr>
        <a:xfrm>
          <a:off x="4324379" y="2133457"/>
          <a:ext cx="4112768" cy="4112768"/>
        </a:xfrm>
        <a:prstGeom prst="circularArrow">
          <a:avLst>
            <a:gd name="adj1" fmla="val 4687"/>
            <a:gd name="adj2" fmla="val 299029"/>
            <a:gd name="adj3" fmla="val 2545233"/>
            <a:gd name="adj4" fmla="val 15800023"/>
            <a:gd name="adj5" fmla="val 5469"/>
          </a:avLst>
        </a:prstGeom>
        <a:solidFill>
          <a:srgbClr val="17406D"/>
        </a:solidFill>
        <a:ln>
          <a:noFill/>
        </a:ln>
        <a:effectLst/>
      </dsp:spPr>
      <dsp:style>
        <a:lnRef idx="0">
          <a:scrgbClr r="0" g="0" b="0"/>
        </a:lnRef>
        <a:fillRef idx="1">
          <a:scrgbClr r="0" g="0" b="0"/>
        </a:fillRef>
        <a:effectRef idx="0">
          <a:scrgbClr r="0" g="0" b="0"/>
        </a:effectRef>
        <a:fontRef idx="minor">
          <a:schemeClr val="lt1"/>
        </a:fontRef>
      </dsp:style>
    </dsp:sp>
    <dsp:sp modelId="{46F30B0B-CEAA-4AAE-80B5-A4B2FD404E87}">
      <dsp:nvSpPr>
        <dsp:cNvPr id="0" name=""/>
        <dsp:cNvSpPr/>
      </dsp:nvSpPr>
      <dsp:spPr>
        <a:xfrm>
          <a:off x="2244267" y="1294524"/>
          <a:ext cx="2988183" cy="2988183"/>
        </a:xfrm>
        <a:prstGeom prst="leftCircularArrow">
          <a:avLst>
            <a:gd name="adj1" fmla="val 6452"/>
            <a:gd name="adj2" fmla="val 429999"/>
            <a:gd name="adj3" fmla="val 10489124"/>
            <a:gd name="adj4" fmla="val 14837806"/>
            <a:gd name="adj5" fmla="val 7527"/>
          </a:avLst>
        </a:prstGeom>
        <a:solidFill>
          <a:srgbClr val="17406D"/>
        </a:solidFill>
        <a:ln>
          <a:noFill/>
        </a:ln>
        <a:effectLst/>
      </dsp:spPr>
      <dsp:style>
        <a:lnRef idx="0">
          <a:scrgbClr r="0" g="0" b="0"/>
        </a:lnRef>
        <a:fillRef idx="1">
          <a:scrgbClr r="0" g="0" b="0"/>
        </a:fillRef>
        <a:effectRef idx="0">
          <a:scrgbClr r="0" g="0" b="0"/>
        </a:effectRef>
        <a:fontRef idx="minor">
          <a:schemeClr val="lt1"/>
        </a:fontRef>
      </dsp:style>
    </dsp:sp>
    <dsp:sp modelId="{8B0D4464-F987-4035-931C-946A70284821}">
      <dsp:nvSpPr>
        <dsp:cNvPr id="0" name=""/>
        <dsp:cNvSpPr/>
      </dsp:nvSpPr>
      <dsp:spPr>
        <a:xfrm>
          <a:off x="3462751" y="-251290"/>
          <a:ext cx="3221863" cy="3221863"/>
        </a:xfrm>
        <a:prstGeom prst="circularArrow">
          <a:avLst>
            <a:gd name="adj1" fmla="val 5984"/>
            <a:gd name="adj2" fmla="val 394124"/>
            <a:gd name="adj3" fmla="val 13313824"/>
            <a:gd name="adj4" fmla="val 10508221"/>
            <a:gd name="adj5" fmla="val 6981"/>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0681B2F-6A44-4B71-9E3E-96FBF0DEE536}" type="datetimeFigureOut">
              <a:rPr lang="el-GR" smtClean="0"/>
              <a:t>22/4/2018</a:t>
            </a:fld>
            <a:endParaRPr lang="el-G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l-G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29BB7F2C-495C-40F1-A6E8-D20AEBA88015}" type="slidenum">
              <a:rPr lang="el-GR" smtClean="0"/>
              <a:t>‹#›</a:t>
            </a:fld>
            <a:endParaRPr lang="el-G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3519740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0681B2F-6A44-4B71-9E3E-96FBF0DEE536}" type="datetimeFigureOut">
              <a:rPr lang="el-GR" smtClean="0"/>
              <a:t>22/4/2018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9BB7F2C-495C-40F1-A6E8-D20AEBA88015}" type="slidenum">
              <a:rPr lang="el-GR" smtClean="0"/>
              <a:t>‹#›</a:t>
            </a:fld>
            <a:endParaRPr lang="el-GR"/>
          </a:p>
        </p:txBody>
      </p:sp>
    </p:spTree>
    <p:extLst>
      <p:ext uri="{BB962C8B-B14F-4D97-AF65-F5344CB8AC3E}">
        <p14:creationId xmlns:p14="http://schemas.microsoft.com/office/powerpoint/2010/main" val="895216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0681B2F-6A44-4B71-9E3E-96FBF0DEE536}" type="datetimeFigureOut">
              <a:rPr lang="el-GR" smtClean="0"/>
              <a:t>22/4/2018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9BB7F2C-495C-40F1-A6E8-D20AEBA88015}" type="slidenum">
              <a:rPr lang="el-GR" smtClean="0"/>
              <a:t>‹#›</a:t>
            </a:fld>
            <a:endParaRPr lang="el-GR"/>
          </a:p>
        </p:txBody>
      </p:sp>
    </p:spTree>
    <p:extLst>
      <p:ext uri="{BB962C8B-B14F-4D97-AF65-F5344CB8AC3E}">
        <p14:creationId xmlns:p14="http://schemas.microsoft.com/office/powerpoint/2010/main" val="2707347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0681B2F-6A44-4B71-9E3E-96FBF0DEE536}" type="datetimeFigureOut">
              <a:rPr lang="el-GR" smtClean="0"/>
              <a:t>22/4/2018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9BB7F2C-495C-40F1-A6E8-D20AEBA88015}" type="slidenum">
              <a:rPr lang="el-GR" smtClean="0"/>
              <a:t>‹#›</a:t>
            </a:fld>
            <a:endParaRPr lang="el-GR"/>
          </a:p>
        </p:txBody>
      </p:sp>
    </p:spTree>
    <p:extLst>
      <p:ext uri="{BB962C8B-B14F-4D97-AF65-F5344CB8AC3E}">
        <p14:creationId xmlns:p14="http://schemas.microsoft.com/office/powerpoint/2010/main" val="3750782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0681B2F-6A44-4B71-9E3E-96FBF0DEE536}" type="datetimeFigureOut">
              <a:rPr lang="el-GR" smtClean="0"/>
              <a:t>22/4/2018</a:t>
            </a:fld>
            <a:endParaRPr lang="el-G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l-G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29BB7F2C-495C-40F1-A6E8-D20AEBA88015}" type="slidenum">
              <a:rPr lang="el-GR" smtClean="0"/>
              <a:t>‹#›</a:t>
            </a:fld>
            <a:endParaRPr lang="el-G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5331972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l-GR" smtClean="0"/>
              <a:t>Στυλ κύριου τίτλου</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70681B2F-6A44-4B71-9E3E-96FBF0DEE536}" type="datetimeFigureOut">
              <a:rPr lang="el-GR" smtClean="0"/>
              <a:t>22/4/2018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9BB7F2C-495C-40F1-A6E8-D20AEBA88015}" type="slidenum">
              <a:rPr lang="el-GR" smtClean="0"/>
              <a:t>‹#›</a:t>
            </a:fld>
            <a:endParaRPr lang="el-GR"/>
          </a:p>
        </p:txBody>
      </p:sp>
    </p:spTree>
    <p:extLst>
      <p:ext uri="{BB962C8B-B14F-4D97-AF65-F5344CB8AC3E}">
        <p14:creationId xmlns:p14="http://schemas.microsoft.com/office/powerpoint/2010/main" val="3145556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70681B2F-6A44-4B71-9E3E-96FBF0DEE536}" type="datetimeFigureOut">
              <a:rPr lang="el-GR" smtClean="0"/>
              <a:t>22/4/2018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9BB7F2C-495C-40F1-A6E8-D20AEBA88015}" type="slidenum">
              <a:rPr lang="el-GR" smtClean="0"/>
              <a:t>‹#›</a:t>
            </a:fld>
            <a:endParaRPr lang="el-GR"/>
          </a:p>
        </p:txBody>
      </p:sp>
    </p:spTree>
    <p:extLst>
      <p:ext uri="{BB962C8B-B14F-4D97-AF65-F5344CB8AC3E}">
        <p14:creationId xmlns:p14="http://schemas.microsoft.com/office/powerpoint/2010/main" val="1554585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70681B2F-6A44-4B71-9E3E-96FBF0DEE536}" type="datetimeFigureOut">
              <a:rPr lang="el-GR" smtClean="0"/>
              <a:t>22/4/2018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9BB7F2C-495C-40F1-A6E8-D20AEBA88015}" type="slidenum">
              <a:rPr lang="el-GR" smtClean="0"/>
              <a:t>‹#›</a:t>
            </a:fld>
            <a:endParaRPr lang="el-GR"/>
          </a:p>
        </p:txBody>
      </p:sp>
    </p:spTree>
    <p:extLst>
      <p:ext uri="{BB962C8B-B14F-4D97-AF65-F5344CB8AC3E}">
        <p14:creationId xmlns:p14="http://schemas.microsoft.com/office/powerpoint/2010/main" val="3042638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681B2F-6A44-4B71-9E3E-96FBF0DEE536}" type="datetimeFigureOut">
              <a:rPr lang="el-GR" smtClean="0"/>
              <a:t>22/4/2018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9BB7F2C-495C-40F1-A6E8-D20AEBA88015}" type="slidenum">
              <a:rPr lang="el-GR" smtClean="0"/>
              <a:t>‹#›</a:t>
            </a:fld>
            <a:endParaRPr lang="el-GR"/>
          </a:p>
        </p:txBody>
      </p:sp>
    </p:spTree>
    <p:extLst>
      <p:ext uri="{BB962C8B-B14F-4D97-AF65-F5344CB8AC3E}">
        <p14:creationId xmlns:p14="http://schemas.microsoft.com/office/powerpoint/2010/main" val="136155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l-GR" smtClean="0"/>
              <a:t>Στυλ κύριου τίτλου</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0681B2F-6A44-4B71-9E3E-96FBF0DEE536}" type="datetimeFigureOut">
              <a:rPr lang="el-GR" smtClean="0"/>
              <a:t>22/4/2018</a:t>
            </a:fld>
            <a:endParaRPr lang="el-G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l-G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9BB7F2C-495C-40F1-A6E8-D20AEBA88015}" type="slidenum">
              <a:rPr lang="el-GR" smtClean="0"/>
              <a:t>‹#›</a:t>
            </a:fld>
            <a:endParaRPr lang="el-G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10419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0681B2F-6A44-4B71-9E3E-96FBF0DEE536}" type="datetimeFigureOut">
              <a:rPr lang="el-GR" smtClean="0"/>
              <a:t>22/4/2018</a:t>
            </a:fld>
            <a:endParaRPr lang="el-G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l-G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9BB7F2C-495C-40F1-A6E8-D20AEBA88015}" type="slidenum">
              <a:rPr lang="el-GR" smtClean="0"/>
              <a:t>‹#›</a:t>
            </a:fld>
            <a:endParaRPr lang="el-G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1759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0681B2F-6A44-4B71-9E3E-96FBF0DEE536}" type="datetimeFigureOut">
              <a:rPr lang="el-GR" smtClean="0"/>
              <a:t>22/4/2018</a:t>
            </a:fld>
            <a:endParaRPr lang="el-G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l-G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29BB7F2C-495C-40F1-A6E8-D20AEBA88015}" type="slidenum">
              <a:rPr lang="el-GR" smtClean="0"/>
              <a:t>‹#›</a:t>
            </a:fld>
            <a:endParaRPr lang="el-G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63933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n-US" b="1" dirty="0" smtClean="0"/>
              <a:t>Charalambos ioannou</a:t>
            </a:r>
            <a:endParaRPr lang="el-GR" b="1" dirty="0"/>
          </a:p>
        </p:txBody>
      </p:sp>
      <p:sp>
        <p:nvSpPr>
          <p:cNvPr id="3" name="Υπότιτλος 2"/>
          <p:cNvSpPr>
            <a:spLocks noGrp="1"/>
          </p:cNvSpPr>
          <p:nvPr>
            <p:ph type="subTitle" idx="1"/>
          </p:nvPr>
        </p:nvSpPr>
        <p:spPr/>
        <p:txBody>
          <a:bodyPr>
            <a:normAutofit/>
          </a:bodyPr>
          <a:lstStyle/>
          <a:p>
            <a:pPr>
              <a:lnSpc>
                <a:spcPct val="89000"/>
              </a:lnSpc>
              <a:spcBef>
                <a:spcPct val="0"/>
              </a:spcBef>
            </a:pPr>
            <a:r>
              <a:rPr lang="en-US" sz="4400" b="1" dirty="0">
                <a:ln w="22225">
                  <a:solidFill>
                    <a:schemeClr val="accent2"/>
                  </a:solidFill>
                  <a:prstDash val="solid"/>
                </a:ln>
                <a:solidFill>
                  <a:schemeClr val="accent2">
                    <a:lumMod val="40000"/>
                    <a:lumOff val="60000"/>
                  </a:schemeClr>
                </a:solidFill>
                <a:latin typeface="Harlow Solid Italic" panose="04030604020F02020D02" pitchFamily="82" charset="0"/>
                <a:ea typeface="+mj-ea"/>
                <a:cs typeface="+mj-cs"/>
              </a:rPr>
              <a:t>The exoskeleton glove</a:t>
            </a:r>
            <a:endParaRPr lang="el-GR" sz="4400" b="1" dirty="0">
              <a:ln w="22225">
                <a:solidFill>
                  <a:schemeClr val="accent2"/>
                </a:solidFill>
                <a:prstDash val="solid"/>
              </a:ln>
              <a:solidFill>
                <a:schemeClr val="accent2">
                  <a:lumMod val="40000"/>
                  <a:lumOff val="60000"/>
                </a:schemeClr>
              </a:solidFill>
              <a:latin typeface="Harlow Solid Italic" panose="04030604020F02020D02" pitchFamily="82" charset="0"/>
              <a:ea typeface="+mj-ea"/>
              <a:cs typeface="+mj-cs"/>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7327" y="4912894"/>
            <a:ext cx="2702553" cy="1081021"/>
          </a:xfrm>
          <a:prstGeom prst="rect">
            <a:avLst/>
          </a:prstGeom>
        </p:spPr>
      </p:pic>
      <p:pic>
        <p:nvPicPr>
          <p:cNvPr id="5" name="Εικόνα 4"/>
          <p:cNvPicPr>
            <a:picLocks noChangeAspect="1"/>
          </p:cNvPicPr>
          <p:nvPr/>
        </p:nvPicPr>
        <p:blipFill rotWithShape="1">
          <a:blip r:embed="rId3">
            <a:extLst>
              <a:ext uri="{28A0092B-C50C-407E-A947-70E740481C1C}">
                <a14:useLocalDpi xmlns:a14="http://schemas.microsoft.com/office/drawing/2010/main" val="0"/>
              </a:ext>
            </a:extLst>
          </a:blip>
          <a:srcRect l="21992" t="9502" r="20441" b="13742"/>
          <a:stretch/>
        </p:blipFill>
        <p:spPr>
          <a:xfrm>
            <a:off x="3802508" y="4722345"/>
            <a:ext cx="1130121" cy="1506828"/>
          </a:xfrm>
          <a:prstGeom prst="rect">
            <a:avLst/>
          </a:prstGeom>
        </p:spPr>
      </p:pic>
      <p:sp>
        <p:nvSpPr>
          <p:cNvPr id="6" name="TextBox 5"/>
          <p:cNvSpPr txBox="1"/>
          <p:nvPr/>
        </p:nvSpPr>
        <p:spPr>
          <a:xfrm>
            <a:off x="2384681" y="1388344"/>
            <a:ext cx="8287846" cy="400110"/>
          </a:xfrm>
          <a:prstGeom prst="rect">
            <a:avLst/>
          </a:prstGeom>
          <a:noFill/>
        </p:spPr>
        <p:txBody>
          <a:bodyPr wrap="none" rtlCol="0">
            <a:spAutoFit/>
          </a:bodyPr>
          <a:lstStyle/>
          <a:p>
            <a:r>
              <a:rPr lang="en-US" sz="2000" b="1" dirty="0">
                <a:latin typeface="Comic Sans MS" panose="030F0702030302020204" pitchFamily="66" charset="0"/>
              </a:rPr>
              <a:t>Erasmus-Inventors and Innovators: our heritage and our future </a:t>
            </a:r>
            <a:endParaRPr lang="el-GR" sz="2000" b="1" dirty="0">
              <a:latin typeface="Comic Sans MS" panose="030F0702030302020204" pitchFamily="66" charset="0"/>
            </a:endParaRPr>
          </a:p>
        </p:txBody>
      </p:sp>
      <p:sp>
        <p:nvSpPr>
          <p:cNvPr id="7" name="Ορθογώνιο 6"/>
          <p:cNvSpPr/>
          <p:nvPr/>
        </p:nvSpPr>
        <p:spPr>
          <a:xfrm>
            <a:off x="2526186" y="201687"/>
            <a:ext cx="8004833" cy="503792"/>
          </a:xfrm>
          <a:prstGeom prst="rect">
            <a:avLst/>
          </a:prstGeom>
        </p:spPr>
        <p:txBody>
          <a:bodyPr wrap="square">
            <a:spAutoFit/>
          </a:bodyPr>
          <a:lstStyle/>
          <a:p>
            <a:pPr algn="just">
              <a:lnSpc>
                <a:spcPct val="94000"/>
              </a:lnSpc>
              <a:spcBef>
                <a:spcPts val="1000"/>
              </a:spcBef>
              <a:spcAft>
                <a:spcPts val="200"/>
              </a:spcAft>
            </a:pPr>
            <a:r>
              <a:rPr lang="en-US" sz="2800" b="1" dirty="0">
                <a:solidFill>
                  <a:schemeClr val="tx2"/>
                </a:solidFill>
                <a:latin typeface="Cordia New" panose="020B0304020202020204" pitchFamily="34" charset="-34"/>
                <a:cs typeface="Cordia New" panose="020B0304020202020204" pitchFamily="34" charset="-34"/>
              </a:rPr>
              <a:t>1st Experimental High School </a:t>
            </a:r>
            <a:r>
              <a:rPr lang="en-US" sz="2800" b="1" dirty="0" smtClean="0">
                <a:solidFill>
                  <a:schemeClr val="tx2"/>
                </a:solidFill>
                <a:latin typeface="Cordia New" panose="020B0304020202020204" pitchFamily="34" charset="-34"/>
                <a:cs typeface="Cordia New" panose="020B0304020202020204" pitchFamily="34" charset="-34"/>
              </a:rPr>
              <a:t>of</a:t>
            </a:r>
            <a:r>
              <a:rPr lang="el-GR" sz="2800" b="1" dirty="0" smtClean="0">
                <a:solidFill>
                  <a:schemeClr val="tx2"/>
                </a:solidFill>
                <a:latin typeface="Cordia New" panose="020B0304020202020204" pitchFamily="34" charset="-34"/>
                <a:cs typeface="Cordia New" panose="020B0304020202020204" pitchFamily="34" charset="-34"/>
              </a:rPr>
              <a:t> </a:t>
            </a:r>
            <a:r>
              <a:rPr lang="en-US" sz="2800" b="1" dirty="0" smtClean="0">
                <a:solidFill>
                  <a:schemeClr val="tx2"/>
                </a:solidFill>
                <a:latin typeface="Cordia New" panose="020B0304020202020204" pitchFamily="34" charset="-34"/>
                <a:cs typeface="Cordia New" panose="020B0304020202020204" pitchFamily="34" charset="-34"/>
              </a:rPr>
              <a:t>Thessaloniki </a:t>
            </a:r>
            <a:r>
              <a:rPr lang="en-US" sz="2800" b="1" dirty="0">
                <a:solidFill>
                  <a:schemeClr val="tx2"/>
                </a:solidFill>
                <a:latin typeface="Cordia New" panose="020B0304020202020204" pitchFamily="34" charset="-34"/>
                <a:cs typeface="Cordia New" panose="020B0304020202020204" pitchFamily="34" charset="-34"/>
              </a:rPr>
              <a:t>“</a:t>
            </a:r>
            <a:r>
              <a:rPr lang="en-US" sz="2800" b="1" dirty="0" err="1">
                <a:solidFill>
                  <a:schemeClr val="tx2"/>
                </a:solidFill>
                <a:latin typeface="Cordia New" panose="020B0304020202020204" pitchFamily="34" charset="-34"/>
                <a:cs typeface="Cordia New" panose="020B0304020202020204" pitchFamily="34" charset="-34"/>
              </a:rPr>
              <a:t>Manolis</a:t>
            </a:r>
            <a:r>
              <a:rPr lang="en-US" sz="2800" b="1" dirty="0">
                <a:solidFill>
                  <a:schemeClr val="tx2"/>
                </a:solidFill>
                <a:latin typeface="Cordia New" panose="020B0304020202020204" pitchFamily="34" charset="-34"/>
                <a:cs typeface="Cordia New" panose="020B0304020202020204" pitchFamily="34" charset="-34"/>
              </a:rPr>
              <a:t>  </a:t>
            </a:r>
            <a:r>
              <a:rPr lang="en-US" sz="2800" b="1" dirty="0" err="1">
                <a:solidFill>
                  <a:schemeClr val="tx2"/>
                </a:solidFill>
                <a:latin typeface="Cordia New" panose="020B0304020202020204" pitchFamily="34" charset="-34"/>
                <a:cs typeface="Cordia New" panose="020B0304020202020204" pitchFamily="34" charset="-34"/>
              </a:rPr>
              <a:t>Andronikos</a:t>
            </a:r>
            <a:r>
              <a:rPr lang="en-US" sz="2800" b="1" dirty="0">
                <a:solidFill>
                  <a:schemeClr val="tx2"/>
                </a:solidFill>
                <a:latin typeface="Cordia New" panose="020B0304020202020204" pitchFamily="34" charset="-34"/>
                <a:cs typeface="Cordia New" panose="020B0304020202020204" pitchFamily="34" charset="-34"/>
              </a:rPr>
              <a:t>”</a:t>
            </a:r>
            <a:endParaRPr lang="el-GR" sz="2800" b="1" dirty="0">
              <a:solidFill>
                <a:schemeClr val="tx2"/>
              </a:solidFill>
              <a:latin typeface="Cordia New" panose="020B0304020202020204" pitchFamily="34" charset="-34"/>
              <a:cs typeface="Cordia New" panose="020B0304020202020204" pitchFamily="34" charset="-34"/>
            </a:endParaRPr>
          </a:p>
        </p:txBody>
      </p:sp>
      <p:sp>
        <p:nvSpPr>
          <p:cNvPr id="8" name="Ορθογώνιο 7"/>
          <p:cNvSpPr/>
          <p:nvPr/>
        </p:nvSpPr>
        <p:spPr>
          <a:xfrm>
            <a:off x="2258922" y="6361400"/>
            <a:ext cx="7673639" cy="369332"/>
          </a:xfrm>
          <a:prstGeom prst="rect">
            <a:avLst/>
          </a:prstGeom>
        </p:spPr>
        <p:txBody>
          <a:bodyPr wrap="none">
            <a:spAutoFit/>
          </a:bodyPr>
          <a:lstStyle/>
          <a:p>
            <a:r>
              <a:rPr lang="el-GR" dirty="0" smtClean="0">
                <a:solidFill>
                  <a:schemeClr val="tx2"/>
                </a:solidFill>
                <a:latin typeface="Arial" panose="020B0604020202020204" pitchFamily="34" charset="0"/>
                <a:ea typeface="Calibri Light" panose="020F0302020204030204" pitchFamily="34" charset="0"/>
                <a:cs typeface="Arial" panose="020B0604020202020204" pitchFamily="34" charset="0"/>
              </a:rPr>
              <a:t>Γιάγκου Αθηνά-</a:t>
            </a:r>
            <a:r>
              <a:rPr lang="el-GR" dirty="0" err="1" smtClean="0">
                <a:solidFill>
                  <a:schemeClr val="tx2"/>
                </a:solidFill>
                <a:latin typeface="Arial" panose="020B0604020202020204" pitchFamily="34" charset="0"/>
                <a:ea typeface="Calibri Light" panose="020F0302020204030204" pitchFamily="34" charset="0"/>
                <a:cs typeface="Arial" panose="020B0604020202020204" pitchFamily="34" charset="0"/>
              </a:rPr>
              <a:t>Ντελή</a:t>
            </a:r>
            <a:r>
              <a:rPr lang="el-GR" dirty="0" smtClean="0">
                <a:solidFill>
                  <a:schemeClr val="tx2"/>
                </a:solidFill>
                <a:latin typeface="Arial" panose="020B0604020202020204" pitchFamily="34" charset="0"/>
                <a:ea typeface="Calibri Light" panose="020F0302020204030204" pitchFamily="34" charset="0"/>
                <a:cs typeface="Arial" panose="020B0604020202020204" pitchFamily="34" charset="0"/>
              </a:rPr>
              <a:t> Μαρία-</a:t>
            </a:r>
            <a:r>
              <a:rPr lang="el-GR" dirty="0" err="1" smtClean="0">
                <a:solidFill>
                  <a:schemeClr val="tx2"/>
                </a:solidFill>
                <a:latin typeface="Arial" panose="020B0604020202020204" pitchFamily="34" charset="0"/>
                <a:ea typeface="Calibri Light" panose="020F0302020204030204" pitchFamily="34" charset="0"/>
                <a:cs typeface="Arial" panose="020B0604020202020204" pitchFamily="34" charset="0"/>
              </a:rPr>
              <a:t>Ντελή</a:t>
            </a:r>
            <a:r>
              <a:rPr lang="el-GR" dirty="0" smtClean="0">
                <a:solidFill>
                  <a:schemeClr val="tx2"/>
                </a:solidFill>
                <a:latin typeface="Arial" panose="020B0604020202020204" pitchFamily="34" charset="0"/>
                <a:ea typeface="Calibri Light" panose="020F0302020204030204" pitchFamily="34" charset="0"/>
                <a:cs typeface="Arial" panose="020B0604020202020204" pitchFamily="34" charset="0"/>
              </a:rPr>
              <a:t> Δέσποινα-Παπίτσα </a:t>
            </a:r>
            <a:r>
              <a:rPr lang="el-GR" dirty="0">
                <a:solidFill>
                  <a:schemeClr val="tx2"/>
                </a:solidFill>
                <a:latin typeface="Arial" panose="020B0604020202020204" pitchFamily="34" charset="0"/>
                <a:ea typeface="Calibri Light" panose="020F0302020204030204" pitchFamily="34" charset="0"/>
                <a:cs typeface="Arial" panose="020B0604020202020204" pitchFamily="34" charset="0"/>
              </a:rPr>
              <a:t>Πολυτίμη-Χριστίνα</a:t>
            </a:r>
            <a:endParaRPr lang="el-GR"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0696543"/>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73717" y="177443"/>
            <a:ext cx="9601200" cy="1485900"/>
          </a:xfrm>
        </p:spPr>
        <p:txBody>
          <a:bodyPr anchor="ctr">
            <a:normAutofit/>
          </a:bodyPr>
          <a:lstStyle/>
          <a:p>
            <a:pPr algn="ctr"/>
            <a:r>
              <a:rPr lang="en-US" b="1" dirty="0">
                <a:ln w="22225">
                  <a:solidFill>
                    <a:schemeClr val="accent2"/>
                  </a:solidFill>
                  <a:prstDash val="solid"/>
                </a:ln>
                <a:solidFill>
                  <a:schemeClr val="accent2">
                    <a:lumMod val="40000"/>
                    <a:lumOff val="60000"/>
                  </a:schemeClr>
                </a:solidFill>
                <a:latin typeface="Harlow Solid Italic" panose="04030604020F02020D02" pitchFamily="82" charset="0"/>
              </a:rPr>
              <a:t>The awards and the honors of </a:t>
            </a:r>
            <a:r>
              <a:rPr lang="en-US" b="1" dirty="0" err="1">
                <a:ln w="22225">
                  <a:solidFill>
                    <a:schemeClr val="accent2"/>
                  </a:solidFill>
                  <a:prstDash val="solid"/>
                </a:ln>
                <a:solidFill>
                  <a:schemeClr val="accent2">
                    <a:lumMod val="40000"/>
                    <a:lumOff val="60000"/>
                  </a:schemeClr>
                </a:solidFill>
                <a:latin typeface="Harlow Solid Italic" panose="04030604020F02020D02" pitchFamily="82" charset="0"/>
              </a:rPr>
              <a:t>Charalampos</a:t>
            </a:r>
            <a:r>
              <a:rPr lang="en-US" b="1" dirty="0">
                <a:ln w="22225">
                  <a:solidFill>
                    <a:schemeClr val="accent2"/>
                  </a:solidFill>
                  <a:prstDash val="solid"/>
                </a:ln>
                <a:solidFill>
                  <a:schemeClr val="accent2">
                    <a:lumMod val="40000"/>
                    <a:lumOff val="60000"/>
                  </a:schemeClr>
                </a:solidFill>
                <a:latin typeface="Harlow Solid Italic" panose="04030604020F02020D02" pitchFamily="82" charset="0"/>
              </a:rPr>
              <a:t> </a:t>
            </a:r>
            <a:r>
              <a:rPr lang="en-US" b="1" dirty="0" err="1" smtClean="0">
                <a:ln w="22225">
                  <a:solidFill>
                    <a:schemeClr val="accent2"/>
                  </a:solidFill>
                  <a:prstDash val="solid"/>
                </a:ln>
                <a:solidFill>
                  <a:schemeClr val="accent2">
                    <a:lumMod val="40000"/>
                    <a:lumOff val="60000"/>
                  </a:schemeClr>
                </a:solidFill>
                <a:latin typeface="Harlow Solid Italic" panose="04030604020F02020D02" pitchFamily="82" charset="0"/>
              </a:rPr>
              <a:t>Ioannou</a:t>
            </a:r>
            <a:endParaRPr lang="el-GR" b="1" dirty="0">
              <a:ln w="22225">
                <a:solidFill>
                  <a:schemeClr val="accent2"/>
                </a:solidFill>
                <a:prstDash val="solid"/>
              </a:ln>
              <a:solidFill>
                <a:schemeClr val="accent2">
                  <a:lumMod val="40000"/>
                  <a:lumOff val="60000"/>
                </a:schemeClr>
              </a:solidFill>
              <a:latin typeface="Harlow Solid Italic" panose="04030604020F02020D02" pitchFamily="82" charset="0"/>
            </a:endParaRPr>
          </a:p>
        </p:txBody>
      </p:sp>
      <p:sp>
        <p:nvSpPr>
          <p:cNvPr id="3" name="Θέση περιεχομένου 2"/>
          <p:cNvSpPr>
            <a:spLocks noGrp="1"/>
          </p:cNvSpPr>
          <p:nvPr>
            <p:ph idx="1"/>
          </p:nvPr>
        </p:nvSpPr>
        <p:spPr>
          <a:xfrm>
            <a:off x="1019667" y="1639554"/>
            <a:ext cx="10909300" cy="5092700"/>
          </a:xfrm>
        </p:spPr>
        <p:txBody>
          <a:bodyPr>
            <a:normAutofit fontScale="92500" lnSpcReduction="10000"/>
          </a:bodyPr>
          <a:lstStyle/>
          <a:p>
            <a:r>
              <a:rPr lang="en-US" sz="2400" b="1" u="sng" dirty="0" smtClean="0">
                <a:latin typeface="Cordia New" panose="020B0304020202020204" pitchFamily="34" charset="-34"/>
                <a:cs typeface="Cordia New" panose="020B0304020202020204" pitchFamily="34" charset="-34"/>
              </a:rPr>
              <a:t>2012</a:t>
            </a:r>
          </a:p>
          <a:p>
            <a:pPr lvl="1" algn="just"/>
            <a:r>
              <a:rPr lang="en-US" sz="2400" dirty="0" smtClean="0">
                <a:latin typeface="Cordia New" panose="020B0304020202020204" pitchFamily="34" charset="-34"/>
                <a:cs typeface="Cordia New" panose="020B0304020202020204" pitchFamily="34" charset="-34"/>
              </a:rPr>
              <a:t>European </a:t>
            </a:r>
            <a:r>
              <a:rPr lang="en-US" sz="2400" dirty="0">
                <a:latin typeface="Cordia New" panose="020B0304020202020204" pitchFamily="34" charset="-34"/>
                <a:cs typeface="Cordia New" panose="020B0304020202020204" pitchFamily="34" charset="-34"/>
              </a:rPr>
              <a:t>Union’s competition for young scientists “The Best Engineering </a:t>
            </a:r>
            <a:r>
              <a:rPr lang="en-US" sz="2400" dirty="0" smtClean="0">
                <a:latin typeface="Cordia New" panose="020B0304020202020204" pitchFamily="34" charset="-34"/>
                <a:cs typeface="Cordia New" panose="020B0304020202020204" pitchFamily="34" charset="-34"/>
              </a:rPr>
              <a:t>   entry</a:t>
            </a:r>
            <a:r>
              <a:rPr lang="en-US" sz="2400" dirty="0">
                <a:latin typeface="Cordia New" panose="020B0304020202020204" pitchFamily="34" charset="-34"/>
                <a:cs typeface="Cordia New" panose="020B0304020202020204" pitchFamily="34" charset="-34"/>
              </a:rPr>
              <a:t>” (</a:t>
            </a:r>
            <a:r>
              <a:rPr lang="en-US" sz="2400" dirty="0" smtClean="0">
                <a:latin typeface="Cordia New" panose="020B0304020202020204" pitchFamily="34" charset="-34"/>
                <a:cs typeface="Cordia New" panose="020B0304020202020204" pitchFamily="34" charset="-34"/>
              </a:rPr>
              <a:t>EUCYS 2012). </a:t>
            </a:r>
          </a:p>
          <a:p>
            <a:pPr lvl="1" algn="just"/>
            <a:r>
              <a:rPr lang="en-US" sz="2400" dirty="0" smtClean="0">
                <a:latin typeface="Cordia New" panose="020B0304020202020204" pitchFamily="34" charset="-34"/>
                <a:cs typeface="Cordia New" panose="020B0304020202020204" pitchFamily="34" charset="-34"/>
              </a:rPr>
              <a:t>Annual </a:t>
            </a:r>
            <a:r>
              <a:rPr lang="en-US" sz="2400" dirty="0">
                <a:latin typeface="Cordia New" panose="020B0304020202020204" pitchFamily="34" charset="-34"/>
                <a:cs typeface="Cordia New" panose="020B0304020202020204" pitchFamily="34" charset="-34"/>
              </a:rPr>
              <a:t>Personality Award from </a:t>
            </a:r>
            <a:r>
              <a:rPr lang="en-US" sz="2400" dirty="0" smtClean="0">
                <a:latin typeface="Cordia New" panose="020B0304020202020204" pitchFamily="34" charset="-34"/>
                <a:cs typeface="Cordia New" panose="020B0304020202020204" pitchFamily="34" charset="-34"/>
              </a:rPr>
              <a:t>UNICEF</a:t>
            </a:r>
          </a:p>
          <a:p>
            <a:pPr lvl="1" algn="just"/>
            <a:r>
              <a:rPr lang="en-US" sz="2400" dirty="0" smtClean="0">
                <a:latin typeface="Cordia New" panose="020B0304020202020204" pitchFamily="34" charset="-34"/>
                <a:cs typeface="Cordia New" panose="020B0304020202020204" pitchFamily="34" charset="-34"/>
              </a:rPr>
              <a:t>1st </a:t>
            </a:r>
            <a:r>
              <a:rPr lang="en-US" sz="2400" dirty="0">
                <a:latin typeface="Cordia New" panose="020B0304020202020204" pitchFamily="34" charset="-34"/>
                <a:cs typeface="Cordia New" panose="020B0304020202020204" pitchFamily="34" charset="-34"/>
              </a:rPr>
              <a:t>Place, National Contest for Young </a:t>
            </a:r>
            <a:r>
              <a:rPr lang="en-US" sz="2400" dirty="0" smtClean="0">
                <a:latin typeface="Cordia New" panose="020B0304020202020204" pitchFamily="34" charset="-34"/>
                <a:cs typeface="Cordia New" panose="020B0304020202020204" pitchFamily="34" charset="-34"/>
              </a:rPr>
              <a:t>Scientists</a:t>
            </a:r>
          </a:p>
          <a:p>
            <a:pPr lvl="1" algn="just"/>
            <a:r>
              <a:rPr lang="en-US" sz="2400" dirty="0" smtClean="0">
                <a:latin typeface="Cordia New" panose="020B0304020202020204" pitchFamily="34" charset="-34"/>
                <a:cs typeface="Cordia New" panose="020B0304020202020204" pitchFamily="34" charset="-34"/>
              </a:rPr>
              <a:t>He managed </a:t>
            </a:r>
            <a:r>
              <a:rPr lang="en-US" sz="2400" dirty="0">
                <a:latin typeface="Cordia New" panose="020B0304020202020204" pitchFamily="34" charset="-34"/>
                <a:cs typeface="Cordia New" panose="020B0304020202020204" pitchFamily="34" charset="-34"/>
              </a:rPr>
              <a:t>to become the youngest </a:t>
            </a:r>
            <a:r>
              <a:rPr lang="en-US" sz="2400" dirty="0" err="1">
                <a:latin typeface="Cordia New" panose="020B0304020202020204" pitchFamily="34" charset="-34"/>
                <a:cs typeface="Cordia New" panose="020B0304020202020204" pitchFamily="34" charset="-34"/>
              </a:rPr>
              <a:t>TEDx</a:t>
            </a:r>
            <a:r>
              <a:rPr lang="en-US" sz="2400" dirty="0">
                <a:latin typeface="Cordia New" panose="020B0304020202020204" pitchFamily="34" charset="-34"/>
                <a:cs typeface="Cordia New" panose="020B0304020202020204" pitchFamily="34" charset="-34"/>
              </a:rPr>
              <a:t> speaker </a:t>
            </a:r>
            <a:r>
              <a:rPr lang="en-US" sz="2400" dirty="0" smtClean="0">
                <a:latin typeface="Cordia New" panose="020B0304020202020204" pitchFamily="34" charset="-34"/>
                <a:cs typeface="Cordia New" panose="020B0304020202020204" pitchFamily="34" charset="-34"/>
              </a:rPr>
              <a:t>at Athens.</a:t>
            </a:r>
          </a:p>
          <a:p>
            <a:pPr algn="just"/>
            <a:r>
              <a:rPr lang="en-US" sz="2400" b="1" u="sng" dirty="0" smtClean="0">
                <a:latin typeface="Cordia New" panose="020B0304020202020204" pitchFamily="34" charset="-34"/>
                <a:cs typeface="Cordia New" panose="020B0304020202020204" pitchFamily="34" charset="-34"/>
              </a:rPr>
              <a:t>2013</a:t>
            </a:r>
            <a:r>
              <a:rPr lang="en-US" sz="2400" u="sng" dirty="0" smtClean="0">
                <a:latin typeface="Cordia New" panose="020B0304020202020204" pitchFamily="34" charset="-34"/>
                <a:cs typeface="Cordia New" panose="020B0304020202020204" pitchFamily="34" charset="-34"/>
              </a:rPr>
              <a:t>:</a:t>
            </a:r>
            <a:r>
              <a:rPr lang="en-US" sz="1800" u="sng" dirty="0" smtClean="0">
                <a:latin typeface="Cordia New" panose="020B0304020202020204" pitchFamily="34" charset="-34"/>
                <a:cs typeface="Cordia New" panose="020B0304020202020204" pitchFamily="34" charset="-34"/>
              </a:rPr>
              <a:t> </a:t>
            </a:r>
            <a:endParaRPr lang="en-US" sz="1800" u="sng" dirty="0">
              <a:latin typeface="Cordia New" panose="020B0304020202020204" pitchFamily="34" charset="-34"/>
              <a:cs typeface="Cordia New" panose="020B0304020202020204" pitchFamily="34" charset="-34"/>
            </a:endParaRPr>
          </a:p>
          <a:p>
            <a:pPr lvl="1" algn="just"/>
            <a:r>
              <a:rPr lang="en-US" sz="2400" dirty="0" smtClean="0">
                <a:latin typeface="Cordia New" panose="020B0304020202020204" pitchFamily="34" charset="-34"/>
                <a:cs typeface="Cordia New" panose="020B0304020202020204" pitchFamily="34" charset="-34"/>
              </a:rPr>
              <a:t>He earned one </a:t>
            </a:r>
            <a:r>
              <a:rPr lang="en-US" sz="2400" dirty="0">
                <a:latin typeface="Cordia New" panose="020B0304020202020204" pitchFamily="34" charset="-34"/>
                <a:cs typeface="Cordia New" panose="020B0304020202020204" pitchFamily="34" charset="-34"/>
              </a:rPr>
              <a:t>of 15 spots on the Google Science </a:t>
            </a:r>
            <a:r>
              <a:rPr lang="en-US" sz="2400" dirty="0" smtClean="0">
                <a:latin typeface="Cordia New" panose="020B0304020202020204" pitchFamily="34" charset="-34"/>
                <a:cs typeface="Cordia New" panose="020B0304020202020204" pitchFamily="34" charset="-34"/>
              </a:rPr>
              <a:t>Fair. Later he </a:t>
            </a:r>
            <a:r>
              <a:rPr lang="en-US" sz="2400" dirty="0">
                <a:latin typeface="Cordia New" panose="020B0304020202020204" pitchFamily="34" charset="-34"/>
                <a:cs typeface="Cordia New" panose="020B0304020202020204" pitchFamily="34" charset="-34"/>
              </a:rPr>
              <a:t>became one of the 5 global finalists of this competition</a:t>
            </a:r>
            <a:r>
              <a:rPr lang="en-US" sz="2400" dirty="0" smtClean="0">
                <a:latin typeface="Cordia New" panose="020B0304020202020204" pitchFamily="34" charset="-34"/>
                <a:cs typeface="Cordia New" panose="020B0304020202020204" pitchFamily="34" charset="-34"/>
              </a:rPr>
              <a:t>.</a:t>
            </a:r>
          </a:p>
          <a:p>
            <a:pPr lvl="1" algn="just"/>
            <a:r>
              <a:rPr lang="en-US" sz="2400" dirty="0" smtClean="0">
                <a:latin typeface="Cordia New" panose="020B0304020202020204" pitchFamily="34" charset="-34"/>
                <a:cs typeface="Cordia New" panose="020B0304020202020204" pitchFamily="34" charset="-34"/>
              </a:rPr>
              <a:t> Invited </a:t>
            </a:r>
            <a:r>
              <a:rPr lang="en-US" sz="2400" dirty="0">
                <a:latin typeface="Cordia New" panose="020B0304020202020204" pitchFamily="34" charset="-34"/>
                <a:cs typeface="Cordia New" panose="020B0304020202020204" pitchFamily="34" charset="-34"/>
              </a:rPr>
              <a:t>Speaker at </a:t>
            </a:r>
            <a:r>
              <a:rPr lang="en-US" sz="2400" dirty="0" err="1">
                <a:latin typeface="Cordia New" panose="020B0304020202020204" pitchFamily="34" charset="-34"/>
                <a:cs typeface="Cordia New" panose="020B0304020202020204" pitchFamily="34" charset="-34"/>
              </a:rPr>
              <a:t>TEDx</a:t>
            </a:r>
            <a:r>
              <a:rPr lang="en-US" sz="2400" dirty="0">
                <a:latin typeface="Cordia New" panose="020B0304020202020204" pitchFamily="34" charset="-34"/>
                <a:cs typeface="Cordia New" panose="020B0304020202020204" pitchFamily="34" charset="-34"/>
              </a:rPr>
              <a:t> </a:t>
            </a:r>
            <a:r>
              <a:rPr lang="en-US" sz="2400" dirty="0" smtClean="0">
                <a:latin typeface="Cordia New" panose="020B0304020202020204" pitchFamily="34" charset="-34"/>
                <a:cs typeface="Cordia New" panose="020B0304020202020204" pitchFamily="34" charset="-34"/>
              </a:rPr>
              <a:t>Athens.</a:t>
            </a:r>
          </a:p>
          <a:p>
            <a:pPr lvl="1" algn="just"/>
            <a:r>
              <a:rPr lang="en-US" sz="2400" dirty="0" smtClean="0">
                <a:latin typeface="Cordia New" panose="020B0304020202020204" pitchFamily="34" charset="-34"/>
                <a:cs typeface="Cordia New" panose="020B0304020202020204" pitchFamily="34" charset="-34"/>
              </a:rPr>
              <a:t>Founding </a:t>
            </a:r>
            <a:r>
              <a:rPr lang="en-US" sz="2400" dirty="0">
                <a:latin typeface="Cordia New" panose="020B0304020202020204" pitchFamily="34" charset="-34"/>
                <a:cs typeface="Cordia New" panose="020B0304020202020204" pitchFamily="34" charset="-34"/>
              </a:rPr>
              <a:t>member of “</a:t>
            </a:r>
            <a:r>
              <a:rPr lang="en-US" sz="2400" dirty="0" err="1">
                <a:latin typeface="Cordia New" panose="020B0304020202020204" pitchFamily="34" charset="-34"/>
                <a:cs typeface="Cordia New" panose="020B0304020202020204" pitchFamily="34" charset="-34"/>
              </a:rPr>
              <a:t>BioAssist</a:t>
            </a:r>
            <a:r>
              <a:rPr lang="en-US" sz="2400" dirty="0">
                <a:latin typeface="Cordia New" panose="020B0304020202020204" pitchFamily="34" charset="-34"/>
                <a:cs typeface="Cordia New" panose="020B0304020202020204" pitchFamily="34" charset="-34"/>
              </a:rPr>
              <a:t>”</a:t>
            </a:r>
          </a:p>
          <a:p>
            <a:pPr algn="just"/>
            <a:r>
              <a:rPr lang="en-US" sz="2400" b="1" u="sng" dirty="0" smtClean="0">
                <a:latin typeface="Cordia New" panose="020B0304020202020204" pitchFamily="34" charset="-34"/>
                <a:cs typeface="Cordia New" panose="020B0304020202020204" pitchFamily="34" charset="-34"/>
              </a:rPr>
              <a:t>2015-2016</a:t>
            </a:r>
            <a:r>
              <a:rPr lang="en-US" sz="2400" u="sng" dirty="0" smtClean="0">
                <a:latin typeface="Cordia New" panose="020B0304020202020204" pitchFamily="34" charset="-34"/>
                <a:cs typeface="Cordia New" panose="020B0304020202020204" pitchFamily="34" charset="-34"/>
              </a:rPr>
              <a:t>:</a:t>
            </a:r>
          </a:p>
          <a:p>
            <a:pPr lvl="1" algn="just"/>
            <a:r>
              <a:rPr lang="en-US" sz="2400" dirty="0" smtClean="0">
                <a:latin typeface="Cordia New" panose="020B0304020202020204" pitchFamily="34" charset="-34"/>
                <a:cs typeface="Cordia New" panose="020B0304020202020204" pitchFamily="34" charset="-34"/>
              </a:rPr>
              <a:t>Invited </a:t>
            </a:r>
            <a:r>
              <a:rPr lang="en-US" sz="2400" dirty="0">
                <a:latin typeface="Cordia New" panose="020B0304020202020204" pitchFamily="34" charset="-34"/>
                <a:cs typeface="Cordia New" panose="020B0304020202020204" pitchFamily="34" charset="-34"/>
              </a:rPr>
              <a:t>Speaker at EU's SME </a:t>
            </a:r>
            <a:r>
              <a:rPr lang="en-US" sz="2400" dirty="0" smtClean="0">
                <a:latin typeface="Cordia New" panose="020B0304020202020204" pitchFamily="34" charset="-34"/>
                <a:cs typeface="Cordia New" panose="020B0304020202020204" pitchFamily="34" charset="-34"/>
              </a:rPr>
              <a:t>Assembly-Luxembourg</a:t>
            </a:r>
          </a:p>
          <a:p>
            <a:pPr lvl="1" algn="just"/>
            <a:r>
              <a:rPr lang="en-US" sz="2400" dirty="0" smtClean="0">
                <a:latin typeface="Cordia New" panose="020B0304020202020204" pitchFamily="34" charset="-34"/>
                <a:cs typeface="Cordia New" panose="020B0304020202020204" pitchFamily="34" charset="-34"/>
              </a:rPr>
              <a:t>Invited </a:t>
            </a:r>
            <a:r>
              <a:rPr lang="en-US" sz="2400" dirty="0">
                <a:latin typeface="Cordia New" panose="020B0304020202020204" pitchFamily="34" charset="-34"/>
                <a:cs typeface="Cordia New" panose="020B0304020202020204" pitchFamily="34" charset="-34"/>
              </a:rPr>
              <a:t>Speaker at </a:t>
            </a:r>
            <a:r>
              <a:rPr lang="en-US" sz="2400" dirty="0" err="1">
                <a:latin typeface="Cordia New" panose="020B0304020202020204" pitchFamily="34" charset="-34"/>
                <a:cs typeface="Cordia New" panose="020B0304020202020204" pitchFamily="34" charset="-34"/>
              </a:rPr>
              <a:t>TEDx</a:t>
            </a:r>
            <a:r>
              <a:rPr lang="en-US" sz="2400" dirty="0">
                <a:latin typeface="Cordia New" panose="020B0304020202020204" pitchFamily="34" charset="-34"/>
                <a:cs typeface="Cordia New" panose="020B0304020202020204" pitchFamily="34" charset="-34"/>
              </a:rPr>
              <a:t> </a:t>
            </a:r>
            <a:r>
              <a:rPr lang="en-US" sz="2400" dirty="0" err="1">
                <a:latin typeface="Cordia New" panose="020B0304020202020204" pitchFamily="34" charset="-34"/>
                <a:cs typeface="Cordia New" panose="020B0304020202020204" pitchFamily="34" charset="-34"/>
              </a:rPr>
              <a:t>Binnenhof</a:t>
            </a:r>
            <a:endParaRPr lang="en-US" sz="2400" dirty="0">
              <a:latin typeface="Cordia New" panose="020B0304020202020204" pitchFamily="34" charset="-34"/>
              <a:cs typeface="Cordia New" panose="020B0304020202020204" pitchFamily="34" charset="-34"/>
            </a:endParaRPr>
          </a:p>
          <a:p>
            <a:endParaRPr lang="en-US" sz="2400" dirty="0"/>
          </a:p>
          <a:p>
            <a:pPr marL="0" indent="0">
              <a:buNone/>
            </a:pPr>
            <a:endParaRPr lang="en-US" sz="2400" dirty="0" smtClean="0"/>
          </a:p>
          <a:p>
            <a:pPr marL="0" indent="0">
              <a:buNone/>
            </a:pPr>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6476" y="4340452"/>
            <a:ext cx="4296177" cy="2416599"/>
          </a:xfrm>
          <a:prstGeom prst="rect">
            <a:avLst/>
          </a:prstGeom>
        </p:spPr>
      </p:pic>
    </p:spTree>
    <p:extLst>
      <p:ext uri="{BB962C8B-B14F-4D97-AF65-F5344CB8AC3E}">
        <p14:creationId xmlns:p14="http://schemas.microsoft.com/office/powerpoint/2010/main" val="241234300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25391" y="124495"/>
            <a:ext cx="9601200" cy="898301"/>
          </a:xfrm>
        </p:spPr>
        <p:txBody>
          <a:bodyPr anchor="ctr">
            <a:normAutofit/>
          </a:bodyPr>
          <a:lstStyle/>
          <a:p>
            <a:pPr algn="ctr"/>
            <a:r>
              <a:rPr lang="en-US" b="1" dirty="0" smtClean="0">
                <a:ln w="22225">
                  <a:solidFill>
                    <a:schemeClr val="accent2"/>
                  </a:solidFill>
                  <a:prstDash val="solid"/>
                </a:ln>
                <a:solidFill>
                  <a:schemeClr val="accent2">
                    <a:lumMod val="40000"/>
                    <a:lumOff val="60000"/>
                  </a:schemeClr>
                </a:solidFill>
                <a:latin typeface="Harlow Solid Italic" panose="04030604020F02020D02" pitchFamily="82" charset="0"/>
              </a:rPr>
              <a:t>Charalambos Ioannou in the present</a:t>
            </a:r>
            <a:endParaRPr lang="el-GR" b="1" dirty="0">
              <a:ln w="22225">
                <a:solidFill>
                  <a:schemeClr val="accent2"/>
                </a:solidFill>
                <a:prstDash val="solid"/>
              </a:ln>
              <a:solidFill>
                <a:schemeClr val="accent2">
                  <a:lumMod val="40000"/>
                  <a:lumOff val="60000"/>
                </a:schemeClr>
              </a:solidFill>
              <a:latin typeface="Segoe Print" panose="02000600000000000000" pitchFamily="2" charset="0"/>
            </a:endParaRPr>
          </a:p>
        </p:txBody>
      </p:sp>
      <p:sp>
        <p:nvSpPr>
          <p:cNvPr id="3" name="Θέση περιεχομένου 2"/>
          <p:cNvSpPr>
            <a:spLocks noGrp="1"/>
          </p:cNvSpPr>
          <p:nvPr>
            <p:ph idx="1"/>
          </p:nvPr>
        </p:nvSpPr>
        <p:spPr>
          <a:xfrm>
            <a:off x="887569" y="1339044"/>
            <a:ext cx="6234448" cy="1950613"/>
          </a:xfrm>
        </p:spPr>
        <p:style>
          <a:lnRef idx="2">
            <a:schemeClr val="accent1"/>
          </a:lnRef>
          <a:fillRef idx="1">
            <a:schemeClr val="lt1"/>
          </a:fillRef>
          <a:effectRef idx="0">
            <a:schemeClr val="accent1"/>
          </a:effectRef>
          <a:fontRef idx="minor">
            <a:schemeClr val="dk1"/>
          </a:fontRef>
        </p:style>
        <p:txBody>
          <a:bodyPr anchor="ctr">
            <a:normAutofit lnSpcReduction="10000"/>
          </a:bodyPr>
          <a:lstStyle/>
          <a:p>
            <a:pPr marL="0" indent="0" algn="just">
              <a:buNone/>
            </a:pPr>
            <a:r>
              <a:rPr lang="en-US" sz="2400" b="1" dirty="0" smtClean="0">
                <a:solidFill>
                  <a:schemeClr val="tx1"/>
                </a:solidFill>
                <a:latin typeface="Cordia New" panose="020B0304020202020204" pitchFamily="34" charset="-34"/>
                <a:cs typeface="Cordia New" panose="020B0304020202020204" pitchFamily="34" charset="-34"/>
              </a:rPr>
              <a:t>Charalambos Ioannou is </a:t>
            </a:r>
            <a:r>
              <a:rPr lang="en-US" sz="2400" b="1" dirty="0">
                <a:solidFill>
                  <a:schemeClr val="tx1"/>
                </a:solidFill>
                <a:latin typeface="Cordia New" panose="020B0304020202020204" pitchFamily="34" charset="-34"/>
                <a:cs typeface="Cordia New" panose="020B0304020202020204" pitchFamily="34" charset="-34"/>
              </a:rPr>
              <a:t>currently making </a:t>
            </a:r>
            <a:r>
              <a:rPr lang="en-US" sz="2400" b="1" dirty="0" smtClean="0">
                <a:solidFill>
                  <a:schemeClr val="tx1"/>
                </a:solidFill>
                <a:latin typeface="Cordia New" panose="020B0304020202020204" pitchFamily="34" charset="-34"/>
                <a:cs typeface="Cordia New" panose="020B0304020202020204" pitchFamily="34" charset="-34"/>
              </a:rPr>
              <a:t>his </a:t>
            </a:r>
            <a:r>
              <a:rPr lang="en-US" sz="2400" b="1" dirty="0">
                <a:solidFill>
                  <a:schemeClr val="tx1"/>
                </a:solidFill>
                <a:latin typeface="Cordia New" panose="020B0304020202020204" pitchFamily="34" charset="-34"/>
                <a:cs typeface="Cordia New" panose="020B0304020202020204" pitchFamily="34" charset="-34"/>
              </a:rPr>
              <a:t>degree in Electrical and Software Engineering at the National Technical University of Athens (NTUA). He is also a founding member of “</a:t>
            </a:r>
            <a:r>
              <a:rPr lang="en-US" sz="2400" b="1" dirty="0" err="1">
                <a:solidFill>
                  <a:schemeClr val="tx1"/>
                </a:solidFill>
                <a:latin typeface="Cordia New" panose="020B0304020202020204" pitchFamily="34" charset="-34"/>
                <a:cs typeface="Cordia New" panose="020B0304020202020204" pitchFamily="34" charset="-34"/>
              </a:rPr>
              <a:t>Bioassist</a:t>
            </a:r>
            <a:r>
              <a:rPr lang="en-US" sz="2400" b="1" dirty="0">
                <a:solidFill>
                  <a:schemeClr val="tx1"/>
                </a:solidFill>
                <a:latin typeface="Cordia New" panose="020B0304020202020204" pitchFamily="34" charset="-34"/>
                <a:cs typeface="Cordia New" panose="020B0304020202020204" pitchFamily="34" charset="-34"/>
              </a:rPr>
              <a:t>”, a company that applies state of the art software and machine learning algorithms in order to monitor vital health signal of independent living for the elderly. </a:t>
            </a:r>
            <a:endParaRPr lang="el-GR" b="1" dirty="0">
              <a:solidFill>
                <a:schemeClr val="tx1"/>
              </a:solidFill>
            </a:endParaRPr>
          </a:p>
        </p:txBody>
      </p:sp>
      <p:sp>
        <p:nvSpPr>
          <p:cNvPr id="4" name="Ορθογώνιο 3"/>
          <p:cNvSpPr/>
          <p:nvPr/>
        </p:nvSpPr>
        <p:spPr>
          <a:xfrm>
            <a:off x="5469227" y="4401799"/>
            <a:ext cx="6199032"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400" b="1" dirty="0">
                <a:latin typeface="Cordia New" panose="020B0304020202020204" pitchFamily="34" charset="-34"/>
                <a:cs typeface="Cordia New" panose="020B0304020202020204" pitchFamily="34" charset="-34"/>
              </a:rPr>
              <a:t>Today, </a:t>
            </a:r>
            <a:r>
              <a:rPr lang="en-US" sz="2400" b="1" dirty="0" err="1">
                <a:latin typeface="Cordia New" panose="020B0304020202020204" pitchFamily="34" charset="-34"/>
                <a:cs typeface="Cordia New" panose="020B0304020202020204" pitchFamily="34" charset="-34"/>
              </a:rPr>
              <a:t>Charalambos</a:t>
            </a:r>
            <a:r>
              <a:rPr lang="en-US" sz="2400" b="1" dirty="0">
                <a:latin typeface="Cordia New" panose="020B0304020202020204" pitchFamily="34" charset="-34"/>
                <a:cs typeface="Cordia New" panose="020B0304020202020204" pitchFamily="34" charset="-34"/>
              </a:rPr>
              <a:t> </a:t>
            </a:r>
            <a:r>
              <a:rPr lang="en-US" sz="2400" b="1" dirty="0" err="1">
                <a:latin typeface="Cordia New" panose="020B0304020202020204" pitchFamily="34" charset="-34"/>
                <a:cs typeface="Cordia New" panose="020B0304020202020204" pitchFamily="34" charset="-34"/>
              </a:rPr>
              <a:t>Ioannou</a:t>
            </a:r>
            <a:r>
              <a:rPr lang="en-US" sz="2400" b="1" dirty="0">
                <a:latin typeface="Cordia New" panose="020B0304020202020204" pitchFamily="34" charset="-34"/>
                <a:cs typeface="Cordia New" panose="020B0304020202020204" pitchFamily="34" charset="-34"/>
              </a:rPr>
              <a:t> is the most promising scientist and pursues a great career, which is no surprise taking into consideration that even at the age of 9 had his own workshop, where he could transform his curiosity regarding how things function into innovative projects. </a:t>
            </a: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569" y="3760631"/>
            <a:ext cx="4431406" cy="2951317"/>
          </a:xfrm>
          <a:prstGeom prst="rect">
            <a:avLst/>
          </a:prstGeom>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3684" y="1187137"/>
            <a:ext cx="4762500" cy="2676525"/>
          </a:xfrm>
          <a:prstGeom prst="rect">
            <a:avLst/>
          </a:prstGeom>
        </p:spPr>
      </p:pic>
    </p:spTree>
    <p:extLst>
      <p:ext uri="{BB962C8B-B14F-4D97-AF65-F5344CB8AC3E}">
        <p14:creationId xmlns:p14="http://schemas.microsoft.com/office/powerpoint/2010/main" val="13446491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1666203" y="95965"/>
            <a:ext cx="9601200" cy="1024496"/>
          </a:xfrm>
        </p:spPr>
        <p:txBody>
          <a:bodyPr anchor="ctr">
            <a:normAutofit/>
          </a:bodyPr>
          <a:lstStyle/>
          <a:p>
            <a:pPr algn="ctr"/>
            <a:r>
              <a:rPr lang="en-US" b="1" dirty="0">
                <a:ln w="22225">
                  <a:solidFill>
                    <a:schemeClr val="accent2"/>
                  </a:solidFill>
                  <a:prstDash val="solid"/>
                </a:ln>
                <a:solidFill>
                  <a:schemeClr val="accent2">
                    <a:lumMod val="40000"/>
                    <a:lumOff val="60000"/>
                  </a:schemeClr>
                </a:solidFill>
                <a:latin typeface="Harlow Solid Italic" panose="04030604020F02020D02" pitchFamily="82" charset="0"/>
              </a:rPr>
              <a:t>Conclusion</a:t>
            </a:r>
            <a:endParaRPr lang="el-GR" b="1" dirty="0">
              <a:ln w="22225">
                <a:solidFill>
                  <a:schemeClr val="accent2"/>
                </a:solidFill>
                <a:prstDash val="solid"/>
              </a:ln>
              <a:solidFill>
                <a:schemeClr val="accent2">
                  <a:lumMod val="40000"/>
                  <a:lumOff val="60000"/>
                </a:schemeClr>
              </a:solidFill>
              <a:latin typeface="Harlow Solid Italic" panose="04030604020F02020D02" pitchFamily="82" charset="0"/>
            </a:endParaRPr>
          </a:p>
        </p:txBody>
      </p:sp>
      <p:graphicFrame>
        <p:nvGraphicFramePr>
          <p:cNvPr id="4" name="Θέση περιεχομένου 3"/>
          <p:cNvGraphicFramePr>
            <a:graphicFrameLocks noGrp="1"/>
          </p:cNvGraphicFramePr>
          <p:nvPr>
            <p:ph idx="4294967295"/>
            <p:extLst>
              <p:ext uri="{D42A27DB-BD31-4B8C-83A1-F6EECF244321}">
                <p14:modId xmlns:p14="http://schemas.microsoft.com/office/powerpoint/2010/main" val="3546156461"/>
              </p:ext>
            </p:extLst>
          </p:nvPr>
        </p:nvGraphicFramePr>
        <p:xfrm>
          <a:off x="1448516" y="809938"/>
          <a:ext cx="9690100" cy="584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086173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1436531" y="103031"/>
            <a:ext cx="9601200" cy="1485900"/>
          </a:xfrm>
        </p:spPr>
        <p:txBody>
          <a:bodyPr anchor="ctr">
            <a:normAutofit/>
          </a:bodyPr>
          <a:lstStyle/>
          <a:p>
            <a:pPr algn="ctr"/>
            <a:r>
              <a:rPr lang="en-US" b="1" dirty="0">
                <a:ln w="22225">
                  <a:solidFill>
                    <a:schemeClr val="accent2"/>
                  </a:solidFill>
                  <a:prstDash val="solid"/>
                </a:ln>
                <a:solidFill>
                  <a:schemeClr val="accent2">
                    <a:lumMod val="40000"/>
                    <a:lumOff val="60000"/>
                  </a:schemeClr>
                </a:solidFill>
                <a:latin typeface="Harlow Solid Italic" panose="04030604020F02020D02" pitchFamily="82" charset="0"/>
              </a:rPr>
              <a:t>Bibliography</a:t>
            </a:r>
            <a:endParaRPr lang="el-GR" b="1" dirty="0">
              <a:ln w="22225">
                <a:solidFill>
                  <a:schemeClr val="accent2"/>
                </a:solidFill>
                <a:prstDash val="solid"/>
              </a:ln>
              <a:solidFill>
                <a:schemeClr val="accent2">
                  <a:lumMod val="40000"/>
                  <a:lumOff val="60000"/>
                </a:schemeClr>
              </a:solidFill>
              <a:latin typeface="Harlow Solid Italic" panose="04030604020F02020D02" pitchFamily="82" charset="0"/>
            </a:endParaRPr>
          </a:p>
        </p:txBody>
      </p:sp>
      <p:sp>
        <p:nvSpPr>
          <p:cNvPr id="4" name="Θέση περιεχομένου 3"/>
          <p:cNvSpPr>
            <a:spLocks noGrp="1"/>
          </p:cNvSpPr>
          <p:nvPr>
            <p:ph idx="1"/>
          </p:nvPr>
        </p:nvSpPr>
        <p:spPr>
          <a:xfrm>
            <a:off x="876300" y="1052132"/>
            <a:ext cx="11315700" cy="5664200"/>
          </a:xfrm>
        </p:spPr>
        <p:txBody>
          <a:bodyPr anchor="ctr">
            <a:normAutofit/>
          </a:bodyPr>
          <a:lstStyle/>
          <a:p>
            <a:pPr algn="just">
              <a:buClr>
                <a:srgbClr val="002060"/>
              </a:buClr>
            </a:pPr>
            <a:r>
              <a:rPr lang="en-US" u="sng" dirty="0">
                <a:solidFill>
                  <a:srgbClr val="002060"/>
                </a:solidFill>
                <a:latin typeface="Cordia New" panose="020B0304020202020204" pitchFamily="34" charset="-34"/>
                <a:cs typeface="Cordia New" panose="020B0304020202020204" pitchFamily="34" charset="-34"/>
              </a:rPr>
              <a:t>https://www.googlesciencefair.com/en/projects/ahJzfnNjaWVuY2VmYWlyLTIwMTJyQwsSC1Byb2plY3RTaXRlIjJhaEp6Zm5OamFXVnVZMlZtWVdseUxUSXdNVEp5RHdzU0IxQnliMnBsWTNRWW1hcHZEQQw</a:t>
            </a:r>
            <a:r>
              <a:rPr lang="en-US" dirty="0">
                <a:solidFill>
                  <a:srgbClr val="002060"/>
                </a:solidFill>
                <a:latin typeface="Cordia New" panose="020B0304020202020204" pitchFamily="34" charset="-34"/>
                <a:cs typeface="Cordia New" panose="020B0304020202020204" pitchFamily="34" charset="-34"/>
              </a:rPr>
              <a:t> </a:t>
            </a:r>
            <a:r>
              <a:rPr lang="en-US" dirty="0">
                <a:latin typeface="Cordia New" panose="020B0304020202020204" pitchFamily="34" charset="-34"/>
                <a:cs typeface="Cordia New" panose="020B0304020202020204" pitchFamily="34" charset="-34"/>
              </a:rPr>
              <a:t>(10-04-2018)</a:t>
            </a:r>
          </a:p>
          <a:p>
            <a:pPr algn="just">
              <a:buClr>
                <a:srgbClr val="002060"/>
              </a:buClr>
            </a:pPr>
            <a:r>
              <a:rPr lang="en-US" u="sng" dirty="0">
                <a:solidFill>
                  <a:srgbClr val="002060"/>
                </a:solidFill>
                <a:latin typeface="Cordia New" panose="020B0304020202020204" pitchFamily="34" charset="-34"/>
                <a:cs typeface="Cordia New" panose="020B0304020202020204" pitchFamily="34" charset="-34"/>
              </a:rPr>
              <a:t>https://www.ellines.com/en/good-news/8091-ellinas-finalist-se-epistimoniko-diagonismo-tis-google/ </a:t>
            </a:r>
            <a:r>
              <a:rPr lang="en-US" dirty="0">
                <a:solidFill>
                  <a:srgbClr val="002060"/>
                </a:solidFill>
                <a:latin typeface="Cordia New" panose="020B0304020202020204" pitchFamily="34" charset="-34"/>
                <a:cs typeface="Cordia New" panose="020B0304020202020204" pitchFamily="34" charset="-34"/>
              </a:rPr>
              <a:t>(</a:t>
            </a:r>
            <a:r>
              <a:rPr lang="en-US" dirty="0">
                <a:latin typeface="Cordia New" panose="020B0304020202020204" pitchFamily="34" charset="-34"/>
                <a:cs typeface="Cordia New" panose="020B0304020202020204" pitchFamily="34" charset="-34"/>
              </a:rPr>
              <a:t>10-04-2018)</a:t>
            </a:r>
          </a:p>
          <a:p>
            <a:pPr algn="just"/>
            <a:r>
              <a:rPr lang="en-US" u="sng" dirty="0">
                <a:latin typeface="Cordia New" panose="020B0304020202020204" pitchFamily="34" charset="-34"/>
                <a:cs typeface="Cordia New" panose="020B0304020202020204" pitchFamily="34" charset="-34"/>
              </a:rPr>
              <a:t>https://www.ellines.com/en/erga-ellinon/3845-diethnes-brabeio-gia-ti-suskeui-enischusis-kiniseon-palamis/ </a:t>
            </a:r>
            <a:r>
              <a:rPr lang="en-US" dirty="0">
                <a:latin typeface="Cordia New" panose="020B0304020202020204" pitchFamily="34" charset="-34"/>
                <a:cs typeface="Cordia New" panose="020B0304020202020204" pitchFamily="34" charset="-34"/>
              </a:rPr>
              <a:t>(10-04-2018)</a:t>
            </a:r>
          </a:p>
          <a:p>
            <a:pPr algn="just"/>
            <a:r>
              <a:rPr lang="en-US" u="sng" dirty="0">
                <a:latin typeface="Cordia New" panose="020B0304020202020204" pitchFamily="34" charset="-34"/>
                <a:cs typeface="Cordia New" panose="020B0304020202020204" pitchFamily="34" charset="-34"/>
              </a:rPr>
              <a:t>http://www.businessinsider.com/this-greek-teen-is-developing-an-iron-man-hand-2013-6 </a:t>
            </a:r>
            <a:r>
              <a:rPr lang="en-US" dirty="0">
                <a:latin typeface="Cordia New" panose="020B0304020202020204" pitchFamily="34" charset="-34"/>
                <a:cs typeface="Cordia New" panose="020B0304020202020204" pitchFamily="34" charset="-34"/>
              </a:rPr>
              <a:t>(10-04-2018)</a:t>
            </a:r>
          </a:p>
          <a:p>
            <a:pPr algn="just"/>
            <a:r>
              <a:rPr lang="en-US" u="sng" dirty="0">
                <a:latin typeface="Cordia New" panose="020B0304020202020204" pitchFamily="34" charset="-34"/>
                <a:cs typeface="Cordia New" panose="020B0304020202020204" pitchFamily="34" charset="-34"/>
              </a:rPr>
              <a:t>https://</a:t>
            </a:r>
            <a:r>
              <a:rPr lang="en-US" u="sng" dirty="0" smtClean="0">
                <a:latin typeface="Cordia New" panose="020B0304020202020204" pitchFamily="34" charset="-34"/>
                <a:cs typeface="Cordia New" panose="020B0304020202020204" pitchFamily="34" charset="-34"/>
              </a:rPr>
              <a:t>io9.gizmodo.com/this-18-year-old-invented-an-exoskeleton-glove-for-the-1341465319</a:t>
            </a:r>
            <a:r>
              <a:rPr lang="en-US" dirty="0" smtClean="0">
                <a:latin typeface="Cordia New" panose="020B0304020202020204" pitchFamily="34" charset="-34"/>
                <a:cs typeface="Cordia New" panose="020B0304020202020204" pitchFamily="34" charset="-34"/>
              </a:rPr>
              <a:t> (</a:t>
            </a:r>
            <a:r>
              <a:rPr lang="en-US" dirty="0">
                <a:latin typeface="Cordia New" panose="020B0304020202020204" pitchFamily="34" charset="-34"/>
                <a:cs typeface="Cordia New" panose="020B0304020202020204" pitchFamily="34" charset="-34"/>
              </a:rPr>
              <a:t>10-04-2018)</a:t>
            </a:r>
          </a:p>
          <a:p>
            <a:pPr algn="just"/>
            <a:r>
              <a:rPr lang="en-US" u="sng" dirty="0" smtClean="0">
                <a:latin typeface="Cordia New" panose="020B0304020202020204" pitchFamily="34" charset="-34"/>
                <a:cs typeface="Cordia New" panose="020B0304020202020204" pitchFamily="34" charset="-34"/>
              </a:rPr>
              <a:t>https</a:t>
            </a:r>
            <a:r>
              <a:rPr lang="en-US" u="sng" dirty="0">
                <a:latin typeface="Cordia New" panose="020B0304020202020204" pitchFamily="34" charset="-34"/>
                <a:cs typeface="Cordia New" panose="020B0304020202020204" pitchFamily="34" charset="-34"/>
              </a:rPr>
              <a:t>://ideasfrom.eu/greece-charalamposioannou-bioassist/</a:t>
            </a:r>
            <a:r>
              <a:rPr lang="en-US" dirty="0">
                <a:latin typeface="Cordia New" panose="020B0304020202020204" pitchFamily="34" charset="-34"/>
                <a:cs typeface="Cordia New" panose="020B0304020202020204" pitchFamily="34" charset="-34"/>
              </a:rPr>
              <a:t> (10-04-2018)</a:t>
            </a:r>
          </a:p>
          <a:p>
            <a:pPr algn="just"/>
            <a:r>
              <a:rPr lang="en-US" u="sng" dirty="0">
                <a:latin typeface="Cordia New" panose="020B0304020202020204" pitchFamily="34" charset="-34"/>
                <a:cs typeface="Cordia New" panose="020B0304020202020204" pitchFamily="34" charset="-34"/>
              </a:rPr>
              <a:t>http://www.ekathimerini.com/153480/article/ekathimerini/community/greek-teen-develops-exoskeleton-glove </a:t>
            </a:r>
            <a:r>
              <a:rPr lang="en-US" dirty="0">
                <a:latin typeface="Cordia New" panose="020B0304020202020204" pitchFamily="34" charset="-34"/>
                <a:cs typeface="Cordia New" panose="020B0304020202020204" pitchFamily="34" charset="-34"/>
              </a:rPr>
              <a:t>(10-04-2018)</a:t>
            </a:r>
          </a:p>
          <a:p>
            <a:pPr algn="just"/>
            <a:r>
              <a:rPr lang="en-US" u="sng" dirty="0">
                <a:latin typeface="Cordia New" panose="020B0304020202020204" pitchFamily="34" charset="-34"/>
                <a:cs typeface="Cordia New" panose="020B0304020202020204" pitchFamily="34" charset="-34"/>
              </a:rPr>
              <a:t>https://patient-innovation.com/post/1204?language=en </a:t>
            </a:r>
            <a:r>
              <a:rPr lang="en-US" dirty="0">
                <a:latin typeface="Cordia New" panose="020B0304020202020204" pitchFamily="34" charset="-34"/>
                <a:cs typeface="Cordia New" panose="020B0304020202020204" pitchFamily="34" charset="-34"/>
              </a:rPr>
              <a:t>(10-04-2018)</a:t>
            </a:r>
          </a:p>
          <a:p>
            <a:pPr algn="just"/>
            <a:r>
              <a:rPr lang="en-US" u="sng" dirty="0">
                <a:latin typeface="Cordia New" panose="020B0304020202020204" pitchFamily="34" charset="-34"/>
                <a:cs typeface="Cordia New" panose="020B0304020202020204" pitchFamily="34" charset="-34"/>
              </a:rPr>
              <a:t>http://www.iflscience.com/technology/awesome-teenage-innovations-deserve-showcasing/ </a:t>
            </a:r>
            <a:r>
              <a:rPr lang="en-US" dirty="0">
                <a:latin typeface="Cordia New" panose="020B0304020202020204" pitchFamily="34" charset="-34"/>
                <a:cs typeface="Cordia New" panose="020B0304020202020204" pitchFamily="34" charset="-34"/>
              </a:rPr>
              <a:t>(10-04-2018)</a:t>
            </a:r>
          </a:p>
          <a:p>
            <a:pPr algn="just"/>
            <a:r>
              <a:rPr lang="en-US" u="sng" dirty="0">
                <a:latin typeface="Cordia New" panose="020B0304020202020204" pitchFamily="34" charset="-34"/>
                <a:cs typeface="Cordia New" panose="020B0304020202020204" pitchFamily="34" charset="-34"/>
              </a:rPr>
              <a:t>https://bioassist.gr/</a:t>
            </a:r>
            <a:r>
              <a:rPr lang="en-US" dirty="0">
                <a:latin typeface="Cordia New" panose="020B0304020202020204" pitchFamily="34" charset="-34"/>
                <a:cs typeface="Cordia New" panose="020B0304020202020204" pitchFamily="34" charset="-34"/>
              </a:rPr>
              <a:t> (10-04-2018)</a:t>
            </a:r>
          </a:p>
          <a:p>
            <a:pPr algn="just"/>
            <a:r>
              <a:rPr lang="en-US" u="sng" dirty="0">
                <a:latin typeface="Cordia New" panose="020B0304020202020204" pitchFamily="34" charset="-34"/>
                <a:cs typeface="Cordia New" panose="020B0304020202020204" pitchFamily="34" charset="-34"/>
              </a:rPr>
              <a:t>https://heartaround.com/?lang=el </a:t>
            </a:r>
            <a:r>
              <a:rPr lang="en-US" dirty="0">
                <a:latin typeface="Cordia New" panose="020B0304020202020204" pitchFamily="34" charset="-34"/>
                <a:cs typeface="Cordia New" panose="020B0304020202020204" pitchFamily="34" charset="-34"/>
              </a:rPr>
              <a:t>(10-04-2018</a:t>
            </a:r>
            <a:r>
              <a:rPr lang="en-US" dirty="0" smtClean="0">
                <a:latin typeface="Cordia New" panose="020B0304020202020204" pitchFamily="34" charset="-34"/>
                <a:cs typeface="Cordia New" panose="020B0304020202020204" pitchFamily="34" charset="-34"/>
              </a:rPr>
              <a:t>)</a:t>
            </a:r>
            <a:endParaRPr lang="en-US" dirty="0">
              <a:latin typeface="Cordia New" panose="020B0304020202020204" pitchFamily="34" charset="-34"/>
              <a:cs typeface="Cordia New" panose="020B0304020202020204" pitchFamily="34" charset="-34"/>
            </a:endParaRPr>
          </a:p>
        </p:txBody>
      </p:sp>
    </p:spTree>
    <p:extLst>
      <p:ext uri="{BB962C8B-B14F-4D97-AF65-F5344CB8AC3E}">
        <p14:creationId xmlns:p14="http://schemas.microsoft.com/office/powerpoint/2010/main" val="327727786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71600" y="342900"/>
            <a:ext cx="9601200" cy="1485900"/>
          </a:xfrm>
        </p:spPr>
        <p:txBody>
          <a:bodyPr anchor="ctr">
            <a:normAutofit/>
          </a:bodyPr>
          <a:lstStyle/>
          <a:p>
            <a:pPr algn="ctr"/>
            <a:r>
              <a:rPr lang="en-US" b="1" dirty="0">
                <a:ln w="22225">
                  <a:solidFill>
                    <a:schemeClr val="accent2"/>
                  </a:solidFill>
                  <a:prstDash val="solid"/>
                </a:ln>
                <a:solidFill>
                  <a:schemeClr val="accent2">
                    <a:lumMod val="40000"/>
                    <a:lumOff val="60000"/>
                  </a:schemeClr>
                </a:solidFill>
                <a:latin typeface="Harlow Solid Italic" panose="04030604020F02020D02" pitchFamily="82" charset="0"/>
              </a:rPr>
              <a:t>Videos</a:t>
            </a:r>
            <a:endParaRPr lang="el-GR" b="1" dirty="0">
              <a:ln w="22225">
                <a:solidFill>
                  <a:schemeClr val="accent2"/>
                </a:solidFill>
                <a:prstDash val="solid"/>
              </a:ln>
              <a:solidFill>
                <a:schemeClr val="accent2">
                  <a:lumMod val="40000"/>
                  <a:lumOff val="60000"/>
                </a:schemeClr>
              </a:solidFill>
              <a:latin typeface="Harlow Solid Italic" panose="04030604020F02020D02" pitchFamily="82" charset="0"/>
            </a:endParaRPr>
          </a:p>
        </p:txBody>
      </p:sp>
      <p:sp>
        <p:nvSpPr>
          <p:cNvPr id="3" name="Θέση περιεχομένου 2"/>
          <p:cNvSpPr>
            <a:spLocks noGrp="1"/>
          </p:cNvSpPr>
          <p:nvPr>
            <p:ph idx="1"/>
          </p:nvPr>
        </p:nvSpPr>
        <p:spPr>
          <a:xfrm>
            <a:off x="1738737" y="1828800"/>
            <a:ext cx="8502650" cy="3505200"/>
          </a:xfrm>
        </p:spPr>
        <p:txBody>
          <a:bodyPr anchor="ctr">
            <a:normAutofit/>
          </a:bodyPr>
          <a:lstStyle/>
          <a:p>
            <a:pPr algn="just"/>
            <a:r>
              <a:rPr lang="en-US" sz="3200" u="sng" dirty="0">
                <a:latin typeface="Cordia New" panose="020B0304020202020204" pitchFamily="34" charset="-34"/>
                <a:cs typeface="Cordia New" panose="020B0304020202020204" pitchFamily="34" charset="-34"/>
              </a:rPr>
              <a:t>https://</a:t>
            </a:r>
            <a:r>
              <a:rPr lang="en-US" sz="3200" u="sng" dirty="0" smtClean="0">
                <a:latin typeface="Cordia New" panose="020B0304020202020204" pitchFamily="34" charset="-34"/>
                <a:cs typeface="Cordia New" panose="020B0304020202020204" pitchFamily="34" charset="-34"/>
              </a:rPr>
              <a:t>www.youtube.com/watch?v=7e42jSOSYMo</a:t>
            </a:r>
            <a:r>
              <a:rPr lang="en-US" sz="3200" dirty="0" smtClean="0">
                <a:latin typeface="Cordia New" panose="020B0304020202020204" pitchFamily="34" charset="-34"/>
                <a:cs typeface="Cordia New" panose="020B0304020202020204" pitchFamily="34" charset="-34"/>
              </a:rPr>
              <a:t>(10-04-2018</a:t>
            </a:r>
            <a:r>
              <a:rPr lang="en-US" sz="3200" dirty="0">
                <a:latin typeface="Cordia New" panose="020B0304020202020204" pitchFamily="34" charset="-34"/>
                <a:cs typeface="Cordia New" panose="020B0304020202020204" pitchFamily="34" charset="-34"/>
              </a:rPr>
              <a:t>)</a:t>
            </a:r>
          </a:p>
          <a:p>
            <a:pPr algn="just"/>
            <a:r>
              <a:rPr lang="en-US" sz="3200" u="sng" dirty="0">
                <a:latin typeface="Cordia New" panose="020B0304020202020204" pitchFamily="34" charset="-34"/>
                <a:cs typeface="Cordia New" panose="020B0304020202020204" pitchFamily="34" charset="-34"/>
              </a:rPr>
              <a:t>https://www.youtube.com/watch?v=iItHwVF0feo </a:t>
            </a:r>
            <a:r>
              <a:rPr lang="en-US" sz="3200" dirty="0">
                <a:latin typeface="Cordia New" panose="020B0304020202020204" pitchFamily="34" charset="-34"/>
                <a:cs typeface="Cordia New" panose="020B0304020202020204" pitchFamily="34" charset="-34"/>
              </a:rPr>
              <a:t>(10-04-2018)</a:t>
            </a:r>
          </a:p>
          <a:p>
            <a:pPr algn="just"/>
            <a:r>
              <a:rPr lang="en-US" sz="3200" u="sng" dirty="0">
                <a:latin typeface="Cordia New" panose="020B0304020202020204" pitchFamily="34" charset="-34"/>
                <a:cs typeface="Cordia New" panose="020B0304020202020204" pitchFamily="34" charset="-34"/>
              </a:rPr>
              <a:t>https://www.youtube.com/watch?v=Kxa-2zuzyig </a:t>
            </a:r>
            <a:r>
              <a:rPr lang="en-US" sz="3200" dirty="0">
                <a:latin typeface="Cordia New" panose="020B0304020202020204" pitchFamily="34" charset="-34"/>
                <a:cs typeface="Cordia New" panose="020B0304020202020204" pitchFamily="34" charset="-34"/>
              </a:rPr>
              <a:t>(10-04-2018)</a:t>
            </a:r>
          </a:p>
          <a:p>
            <a:pPr algn="just"/>
            <a:r>
              <a:rPr lang="en-US" sz="3200" u="sng" dirty="0">
                <a:latin typeface="Cordia New" panose="020B0304020202020204" pitchFamily="34" charset="-34"/>
                <a:cs typeface="Cordia New" panose="020B0304020202020204" pitchFamily="34" charset="-34"/>
              </a:rPr>
              <a:t>https://www.youtube.com/watch?v=_</a:t>
            </a:r>
            <a:r>
              <a:rPr lang="en-US" sz="3200" u="sng" dirty="0" smtClean="0">
                <a:latin typeface="Cordia New" panose="020B0304020202020204" pitchFamily="34" charset="-34"/>
                <a:cs typeface="Cordia New" panose="020B0304020202020204" pitchFamily="34" charset="-34"/>
              </a:rPr>
              <a:t>rLHfTOPoMw</a:t>
            </a:r>
            <a:r>
              <a:rPr lang="en-US" sz="3200" dirty="0" smtClean="0">
                <a:latin typeface="Cordia New" panose="020B0304020202020204" pitchFamily="34" charset="-34"/>
                <a:cs typeface="Cordia New" panose="020B0304020202020204" pitchFamily="34" charset="-34"/>
              </a:rPr>
              <a:t>(10-04-2018</a:t>
            </a:r>
            <a:r>
              <a:rPr lang="en-US" sz="3200" dirty="0">
                <a:latin typeface="Cordia New" panose="020B0304020202020204" pitchFamily="34" charset="-34"/>
                <a:cs typeface="Cordia New" panose="020B0304020202020204" pitchFamily="34" charset="-34"/>
              </a:rPr>
              <a:t>)</a:t>
            </a:r>
          </a:p>
          <a:p>
            <a:pPr algn="just"/>
            <a:r>
              <a:rPr lang="en-US" sz="3200" u="sng" dirty="0">
                <a:latin typeface="Cordia New" panose="020B0304020202020204" pitchFamily="34" charset="-34"/>
                <a:cs typeface="Cordia New" panose="020B0304020202020204" pitchFamily="34" charset="-34"/>
              </a:rPr>
              <a:t>https://</a:t>
            </a:r>
            <a:r>
              <a:rPr lang="en-US" sz="3200" u="sng" dirty="0" smtClean="0">
                <a:latin typeface="Cordia New" panose="020B0304020202020204" pitchFamily="34" charset="-34"/>
                <a:cs typeface="Cordia New" panose="020B0304020202020204" pitchFamily="34" charset="-34"/>
              </a:rPr>
              <a:t>www.youtube.com/watch?v=cUkcUOKVRtU</a:t>
            </a:r>
            <a:r>
              <a:rPr lang="en-US" sz="3200" dirty="0" smtClean="0">
                <a:latin typeface="Cordia New" panose="020B0304020202020204" pitchFamily="34" charset="-34"/>
                <a:cs typeface="Cordia New" panose="020B0304020202020204" pitchFamily="34" charset="-34"/>
              </a:rPr>
              <a:t>(10-04-2018)</a:t>
            </a:r>
            <a:endParaRPr lang="en-US" sz="3200" dirty="0">
              <a:latin typeface="Cordia New" panose="020B0304020202020204" pitchFamily="34" charset="-34"/>
              <a:cs typeface="Cordia New" panose="020B0304020202020204" pitchFamily="34" charset="-34"/>
            </a:endParaRPr>
          </a:p>
        </p:txBody>
      </p:sp>
    </p:spTree>
    <p:extLst>
      <p:ext uri="{BB962C8B-B14F-4D97-AF65-F5344CB8AC3E}">
        <p14:creationId xmlns:p14="http://schemas.microsoft.com/office/powerpoint/2010/main" val="346036570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Θέση εικόνας 7"/>
          <p:cNvPicPr>
            <a:picLocks noGrp="1" noChangeAspect="1"/>
          </p:cNvPicPr>
          <p:nvPr>
            <p:ph type="pic" idx="1"/>
          </p:nvPr>
        </p:nvPicPr>
        <p:blipFill>
          <a:blip r:embed="rId2">
            <a:extLst>
              <a:ext uri="{28A0092B-C50C-407E-A947-70E740481C1C}">
                <a14:useLocalDpi xmlns:a14="http://schemas.microsoft.com/office/drawing/2010/main" val="0"/>
              </a:ext>
            </a:extLst>
          </a:blip>
          <a:srcRect l="19654" r="19654"/>
          <a:stretch>
            <a:fillRect/>
          </a:stretch>
        </p:blipFill>
        <p:spPr/>
      </p:pic>
      <p:sp>
        <p:nvSpPr>
          <p:cNvPr id="7" name="TextBox 6"/>
          <p:cNvSpPr txBox="1"/>
          <p:nvPr/>
        </p:nvSpPr>
        <p:spPr>
          <a:xfrm>
            <a:off x="463639" y="2004175"/>
            <a:ext cx="4443212" cy="3416320"/>
          </a:xfrm>
          <a:prstGeom prst="rect">
            <a:avLst/>
          </a:prstGeom>
          <a:noFill/>
        </p:spPr>
        <p:txBody>
          <a:bodyPr wrap="square" rtlCol="0">
            <a:spAutoFit/>
          </a:bodyPr>
          <a:lstStyle/>
          <a:p>
            <a:pPr algn="ctr"/>
            <a:r>
              <a:rPr lang="en-US" sz="7200" b="1" dirty="0" smtClean="0">
                <a:ln w="6600">
                  <a:solidFill>
                    <a:schemeClr val="accent2"/>
                  </a:solidFill>
                  <a:prstDash val="solid"/>
                </a:ln>
                <a:solidFill>
                  <a:srgbClr val="FFFFFF"/>
                </a:solidFill>
                <a:effectLst>
                  <a:outerShdw dist="38100" dir="2700000" algn="tl" rotWithShape="0">
                    <a:schemeClr val="accent2"/>
                  </a:outerShdw>
                </a:effectLst>
                <a:latin typeface="Harlow Solid Italic" panose="04030604020F02020D02" pitchFamily="82" charset="0"/>
              </a:rPr>
              <a:t>Thank you for your attention!</a:t>
            </a:r>
            <a:endParaRPr lang="el-GR" sz="7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929610718"/>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71600" y="685800"/>
            <a:ext cx="9601200" cy="904674"/>
          </a:xfrm>
        </p:spPr>
        <p:txBody>
          <a:bodyPr anchor="ctr">
            <a:normAutofit/>
          </a:bodyPr>
          <a:lstStyle/>
          <a:p>
            <a:pPr algn="ctr"/>
            <a:r>
              <a:rPr lang="en-US" b="1" dirty="0" smtClean="0">
                <a:ln w="22225">
                  <a:solidFill>
                    <a:schemeClr val="accent2"/>
                  </a:solidFill>
                  <a:prstDash val="solid"/>
                </a:ln>
                <a:solidFill>
                  <a:schemeClr val="accent2">
                    <a:lumMod val="40000"/>
                    <a:lumOff val="60000"/>
                  </a:schemeClr>
                </a:solidFill>
                <a:latin typeface="Harlow Solid Italic" panose="04030604020F02020D02" pitchFamily="82" charset="0"/>
              </a:rPr>
              <a:t>Introduction</a:t>
            </a:r>
            <a:endParaRPr lang="el-GR" b="1" dirty="0">
              <a:ln w="22225">
                <a:solidFill>
                  <a:schemeClr val="accent2"/>
                </a:solidFill>
                <a:prstDash val="solid"/>
              </a:ln>
              <a:solidFill>
                <a:schemeClr val="accent2">
                  <a:lumMod val="40000"/>
                  <a:lumOff val="60000"/>
                </a:schemeClr>
              </a:solidFill>
              <a:latin typeface="Harlow Solid Italic" panose="04030604020F02020D02" pitchFamily="82" charset="0"/>
            </a:endParaRPr>
          </a:p>
        </p:txBody>
      </p:sp>
      <p:sp>
        <p:nvSpPr>
          <p:cNvPr id="3" name="Θέση περιεχομένου 2"/>
          <p:cNvSpPr>
            <a:spLocks noGrp="1"/>
          </p:cNvSpPr>
          <p:nvPr>
            <p:ph idx="1"/>
          </p:nvPr>
        </p:nvSpPr>
        <p:spPr>
          <a:xfrm>
            <a:off x="1371600" y="1487510"/>
            <a:ext cx="9601200" cy="2505554"/>
          </a:xfr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0" indent="0" algn="just">
              <a:buNone/>
            </a:pPr>
            <a:r>
              <a:rPr lang="en-US" sz="2800" b="1" dirty="0">
                <a:solidFill>
                  <a:schemeClr val="dk1"/>
                </a:solidFill>
                <a:latin typeface="Cordia New" panose="020B0304020202020204" pitchFamily="34" charset="-34"/>
                <a:cs typeface="Cordia New" panose="020B0304020202020204" pitchFamily="34" charset="-34"/>
              </a:rPr>
              <a:t>It is common knowledge that a great many of acknowledged scientists had a flair for creating new devices even from adolescence proving that there is no age limit to ingenuity. Young inventors, who are passionate about science and technology, have managed, thanks to their innovative ideas, to greatly contribute to the effective solution of many problems in humanity’s best interests. Among these teenage bright minds we can undoubtedly find </a:t>
            </a:r>
            <a:r>
              <a:rPr lang="en-US" sz="2800" b="1" dirty="0" err="1">
                <a:solidFill>
                  <a:schemeClr val="tx2"/>
                </a:solidFill>
                <a:latin typeface="Cordia New" panose="020B0304020202020204" pitchFamily="34" charset="-34"/>
                <a:cs typeface="Cordia New" panose="020B0304020202020204" pitchFamily="34" charset="-34"/>
              </a:rPr>
              <a:t>Charalambos</a:t>
            </a:r>
            <a:r>
              <a:rPr lang="en-US" sz="2800" b="1" dirty="0">
                <a:solidFill>
                  <a:schemeClr val="tx2"/>
                </a:solidFill>
                <a:latin typeface="Cordia New" panose="020B0304020202020204" pitchFamily="34" charset="-34"/>
                <a:cs typeface="Cordia New" panose="020B0304020202020204" pitchFamily="34" charset="-34"/>
              </a:rPr>
              <a:t> </a:t>
            </a:r>
            <a:r>
              <a:rPr lang="en-US" sz="2800" b="1" dirty="0" err="1">
                <a:solidFill>
                  <a:schemeClr val="tx2"/>
                </a:solidFill>
                <a:latin typeface="Cordia New" panose="020B0304020202020204" pitchFamily="34" charset="-34"/>
                <a:cs typeface="Cordia New" panose="020B0304020202020204" pitchFamily="34" charset="-34"/>
              </a:rPr>
              <a:t>Ioannou</a:t>
            </a:r>
            <a:r>
              <a:rPr lang="en-US" sz="2800" b="1" dirty="0">
                <a:solidFill>
                  <a:schemeClr val="dk1"/>
                </a:solidFill>
                <a:latin typeface="Cordia New" panose="020B0304020202020204" pitchFamily="34" charset="-34"/>
                <a:cs typeface="Cordia New" panose="020B0304020202020204" pitchFamily="34" charset="-34"/>
              </a:rPr>
              <a:t>.   </a:t>
            </a:r>
            <a:endParaRPr lang="el-GR" sz="2800" b="1" dirty="0">
              <a:solidFill>
                <a:schemeClr val="dk1"/>
              </a:solidFill>
              <a:latin typeface="Cordia New" panose="020B0304020202020204" pitchFamily="34" charset="-34"/>
              <a:cs typeface="Cordia New" panose="020B0304020202020204" pitchFamily="34" charset="-34"/>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9337" y="4210251"/>
            <a:ext cx="4554004" cy="2499642"/>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183" y="4210251"/>
            <a:ext cx="3078764" cy="2499642"/>
          </a:xfrm>
          <a:prstGeom prst="rect">
            <a:avLst/>
          </a:prstGeom>
        </p:spPr>
      </p:pic>
    </p:spTree>
    <p:extLst>
      <p:ext uri="{BB962C8B-B14F-4D97-AF65-F5344CB8AC3E}">
        <p14:creationId xmlns:p14="http://schemas.microsoft.com/office/powerpoint/2010/main" val="162223548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71600" y="685800"/>
            <a:ext cx="9601200" cy="838200"/>
          </a:xfrm>
        </p:spPr>
        <p:txBody>
          <a:bodyPr/>
          <a:lstStyle/>
          <a:p>
            <a:pPr algn="ctr"/>
            <a:r>
              <a:rPr lang="en-US" b="1" dirty="0">
                <a:ln w="22225">
                  <a:solidFill>
                    <a:schemeClr val="accent2"/>
                  </a:solidFill>
                  <a:prstDash val="solid"/>
                </a:ln>
                <a:solidFill>
                  <a:schemeClr val="accent2">
                    <a:lumMod val="40000"/>
                    <a:lumOff val="60000"/>
                  </a:schemeClr>
                </a:solidFill>
                <a:latin typeface="Harlow Solid Italic" panose="04030604020F02020D02" pitchFamily="82" charset="0"/>
              </a:rPr>
              <a:t>A few words about the inventor</a:t>
            </a:r>
            <a:endParaRPr lang="el-GR" b="1" dirty="0">
              <a:ln w="22225">
                <a:solidFill>
                  <a:schemeClr val="accent2"/>
                </a:solidFill>
                <a:prstDash val="solid"/>
              </a:ln>
              <a:solidFill>
                <a:schemeClr val="accent2">
                  <a:lumMod val="40000"/>
                  <a:lumOff val="60000"/>
                </a:schemeClr>
              </a:solidFill>
            </a:endParaRPr>
          </a:p>
        </p:txBody>
      </p:sp>
      <p:sp>
        <p:nvSpPr>
          <p:cNvPr id="3" name="Θέση περιεχομένου 2"/>
          <p:cNvSpPr>
            <a:spLocks noGrp="1"/>
          </p:cNvSpPr>
          <p:nvPr>
            <p:ph idx="1"/>
          </p:nvPr>
        </p:nvSpPr>
        <p:spPr>
          <a:xfrm>
            <a:off x="1371600" y="1524000"/>
            <a:ext cx="9601200" cy="1373747"/>
          </a:xfrm>
        </p:spPr>
        <p:style>
          <a:lnRef idx="2">
            <a:schemeClr val="accent3"/>
          </a:lnRef>
          <a:fillRef idx="1">
            <a:schemeClr val="lt1"/>
          </a:fillRef>
          <a:effectRef idx="0">
            <a:schemeClr val="accent3"/>
          </a:effectRef>
          <a:fontRef idx="minor">
            <a:schemeClr val="dk1"/>
          </a:fontRef>
        </p:style>
        <p:txBody>
          <a:bodyPr>
            <a:normAutofit/>
          </a:bodyPr>
          <a:lstStyle/>
          <a:p>
            <a:pPr marL="0" indent="0" algn="just">
              <a:buNone/>
            </a:pPr>
            <a:r>
              <a:rPr lang="en-US" sz="2800" b="1" dirty="0" smtClean="0">
                <a:latin typeface="Cordia New" panose="020B0304020202020204" pitchFamily="34" charset="-34"/>
                <a:cs typeface="Cordia New" panose="020B0304020202020204" pitchFamily="34" charset="-34"/>
              </a:rPr>
              <a:t>Charalambos Ioannou is a Greek inventor, in the age of 17 he created an exoskeleton glove which supports and enhances the movement of the human palm so as to help people suffering from either acquired or congenital upper arm disabilities.</a:t>
            </a:r>
            <a:endParaRPr lang="el-GR" sz="2800" b="1" dirty="0">
              <a:cs typeface="Cordia New" panose="020B0304020202020204" pitchFamily="34" charset="-34"/>
            </a:endParaRPr>
          </a:p>
        </p:txBody>
      </p:sp>
      <p:pic>
        <p:nvPicPr>
          <p:cNvPr id="4" name="Εικόνα 3"/>
          <p:cNvPicPr>
            <a:picLocks noChangeAspect="1"/>
          </p:cNvPicPr>
          <p:nvPr/>
        </p:nvPicPr>
        <p:blipFill>
          <a:blip r:embed="rId2"/>
          <a:stretch>
            <a:fillRect/>
          </a:stretch>
        </p:blipFill>
        <p:spPr>
          <a:xfrm>
            <a:off x="2895600" y="3238084"/>
            <a:ext cx="6553200" cy="2961898"/>
          </a:xfrm>
          <a:prstGeom prst="rect">
            <a:avLst/>
          </a:prstGeom>
          <a:ln w="57150">
            <a:solidFill>
              <a:schemeClr val="accent1"/>
            </a:solidFill>
          </a:ln>
        </p:spPr>
      </p:pic>
    </p:spTree>
    <p:extLst>
      <p:ext uri="{BB962C8B-B14F-4D97-AF65-F5344CB8AC3E}">
        <p14:creationId xmlns:p14="http://schemas.microsoft.com/office/powerpoint/2010/main" val="200081101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b="1" dirty="0">
                <a:ln w="22225">
                  <a:solidFill>
                    <a:schemeClr val="accent2"/>
                  </a:solidFill>
                  <a:prstDash val="solid"/>
                </a:ln>
                <a:solidFill>
                  <a:schemeClr val="accent2">
                    <a:lumMod val="40000"/>
                    <a:lumOff val="60000"/>
                  </a:schemeClr>
                </a:solidFill>
                <a:latin typeface="Harlow Solid Italic" panose="04030604020F02020D02" pitchFamily="82" charset="0"/>
              </a:rPr>
              <a:t>The history of the invention </a:t>
            </a:r>
            <a:endParaRPr lang="el-GR" b="1" dirty="0">
              <a:ln w="22225">
                <a:solidFill>
                  <a:schemeClr val="accent2"/>
                </a:solidFill>
                <a:prstDash val="solid"/>
              </a:ln>
              <a:solidFill>
                <a:schemeClr val="accent2">
                  <a:lumMod val="40000"/>
                  <a:lumOff val="60000"/>
                </a:schemeClr>
              </a:solidFill>
              <a:latin typeface="Harlow Solid Italic" panose="04030604020F02020D02" pitchFamily="82" charset="0"/>
            </a:endParaRPr>
          </a:p>
        </p:txBody>
      </p:sp>
      <p:sp>
        <p:nvSpPr>
          <p:cNvPr id="3" name="Θέση περιεχομένου 2"/>
          <p:cNvSpPr>
            <a:spLocks noGrp="1"/>
          </p:cNvSpPr>
          <p:nvPr>
            <p:ph idx="1"/>
          </p:nvPr>
        </p:nvSpPr>
        <p:spPr>
          <a:xfrm>
            <a:off x="914400" y="1884619"/>
            <a:ext cx="6781800" cy="1112955"/>
          </a:xfrm>
        </p:spPr>
        <p:style>
          <a:lnRef idx="2">
            <a:schemeClr val="accent4"/>
          </a:lnRef>
          <a:fillRef idx="1">
            <a:schemeClr val="lt1"/>
          </a:fillRef>
          <a:effectRef idx="0">
            <a:schemeClr val="accent4"/>
          </a:effectRef>
          <a:fontRef idx="minor">
            <a:schemeClr val="dk1"/>
          </a:fontRef>
        </p:style>
        <p:txBody>
          <a:bodyPr anchor="ctr">
            <a:normAutofit lnSpcReduction="10000"/>
          </a:bodyPr>
          <a:lstStyle/>
          <a:p>
            <a:pPr marL="0" indent="0" algn="just">
              <a:buNone/>
            </a:pPr>
            <a:r>
              <a:rPr lang="en-US" sz="2400" b="1" dirty="0" smtClean="0">
                <a:solidFill>
                  <a:schemeClr val="tx2"/>
                </a:solidFill>
                <a:latin typeface="Cordia New" panose="020B0304020202020204" pitchFamily="34" charset="-34"/>
                <a:cs typeface="Cordia New" panose="020B0304020202020204" pitchFamily="34" charset="-34"/>
              </a:rPr>
              <a:t>The inventor came up with the idea of the exoskeleton glove after realizing that his grandmother had difficulty to catch the TV remote control. </a:t>
            </a:r>
            <a:endParaRPr lang="el-GR" b="1" dirty="0">
              <a:solidFill>
                <a:schemeClr val="tx2"/>
              </a:solidFill>
            </a:endParaRPr>
          </a:p>
        </p:txBody>
      </p:sp>
      <p:pic>
        <p:nvPicPr>
          <p:cNvPr id="4" name="Εικόνα 3"/>
          <p:cNvPicPr>
            <a:picLocks noChangeAspect="1"/>
          </p:cNvPicPr>
          <p:nvPr/>
        </p:nvPicPr>
        <p:blipFill>
          <a:blip r:embed="rId2"/>
          <a:stretch>
            <a:fillRect/>
          </a:stretch>
        </p:blipFill>
        <p:spPr>
          <a:xfrm>
            <a:off x="7925240" y="1923256"/>
            <a:ext cx="4049607" cy="4084638"/>
          </a:xfrm>
          <a:prstGeom prst="rect">
            <a:avLst/>
          </a:prstGeom>
          <a:ln w="57150">
            <a:solidFill>
              <a:schemeClr val="accent1"/>
            </a:solidFill>
          </a:ln>
        </p:spPr>
      </p:pic>
      <p:sp>
        <p:nvSpPr>
          <p:cNvPr id="5" name="Ορθογώνιο 4"/>
          <p:cNvSpPr/>
          <p:nvPr/>
        </p:nvSpPr>
        <p:spPr>
          <a:xfrm>
            <a:off x="914400" y="3061969"/>
            <a:ext cx="6781800" cy="30469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algn="just"/>
            <a:r>
              <a:rPr lang="en-US" sz="2400" dirty="0">
                <a:solidFill>
                  <a:schemeClr val="tx1"/>
                </a:solidFill>
                <a:latin typeface="Cordia New" panose="020B0304020202020204" pitchFamily="34" charset="-34"/>
                <a:cs typeface="Cordia New" panose="020B0304020202020204" pitchFamily="34" charset="-34"/>
              </a:rPr>
              <a:t>As </a:t>
            </a:r>
            <a:r>
              <a:rPr lang="en-US" sz="2400" dirty="0" err="1">
                <a:solidFill>
                  <a:schemeClr val="tx1"/>
                </a:solidFill>
                <a:latin typeface="Cordia New" panose="020B0304020202020204" pitchFamily="34" charset="-34"/>
                <a:cs typeface="Cordia New" panose="020B0304020202020204" pitchFamily="34" charset="-34"/>
              </a:rPr>
              <a:t>Charalambos</a:t>
            </a:r>
            <a:r>
              <a:rPr lang="en-US" sz="2400" dirty="0">
                <a:solidFill>
                  <a:schemeClr val="tx1"/>
                </a:solidFill>
                <a:latin typeface="Cordia New" panose="020B0304020202020204" pitchFamily="34" charset="-34"/>
                <a:cs typeface="Cordia New" panose="020B0304020202020204" pitchFamily="34" charset="-34"/>
              </a:rPr>
              <a:t> confessed </a:t>
            </a:r>
            <a:r>
              <a:rPr lang="en-US" sz="2400" i="1" dirty="0">
                <a:solidFill>
                  <a:schemeClr val="tx1"/>
                </a:solidFill>
                <a:latin typeface="Cordia New" panose="020B0304020202020204" pitchFamily="34" charset="-34"/>
                <a:cs typeface="Cordia New" panose="020B0304020202020204" pitchFamily="34" charset="-34"/>
              </a:rPr>
              <a:t>“One day I saw my grandmother trying to grasp the television's remote control and it was sliding from her fingers, since she suffers from an chronic upper hand disability. This stimulated me, to sit and wonder whether I could make a device in order to help her. After doing some research I found out that was not any device that its intended neither for everyday use, nor in rehabilitation centers. Thereby I asked myself what is finally the aim of technology if it is unable to solve such a basic problem.”</a:t>
            </a:r>
          </a:p>
        </p:txBody>
      </p:sp>
    </p:spTree>
    <p:extLst>
      <p:ext uri="{BB962C8B-B14F-4D97-AF65-F5344CB8AC3E}">
        <p14:creationId xmlns:p14="http://schemas.microsoft.com/office/powerpoint/2010/main" val="222176921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71600" y="598756"/>
            <a:ext cx="9601200" cy="825500"/>
          </a:xfrm>
        </p:spPr>
        <p:txBody>
          <a:bodyPr>
            <a:normAutofit/>
          </a:bodyPr>
          <a:lstStyle/>
          <a:p>
            <a:pPr algn="ctr"/>
            <a:r>
              <a:rPr lang="en-US" b="1" dirty="0">
                <a:ln w="22225">
                  <a:solidFill>
                    <a:schemeClr val="accent2"/>
                  </a:solidFill>
                  <a:prstDash val="solid"/>
                </a:ln>
                <a:solidFill>
                  <a:schemeClr val="accent2">
                    <a:lumMod val="40000"/>
                    <a:lumOff val="60000"/>
                  </a:schemeClr>
                </a:solidFill>
                <a:latin typeface="Harlow Solid Italic" panose="04030604020F02020D02" pitchFamily="82" charset="0"/>
              </a:rPr>
              <a:t>What the inventor said </a:t>
            </a:r>
            <a:endParaRPr lang="el-GR" b="1" dirty="0">
              <a:ln w="22225">
                <a:solidFill>
                  <a:schemeClr val="accent2"/>
                </a:solidFill>
                <a:prstDash val="solid"/>
              </a:ln>
              <a:solidFill>
                <a:schemeClr val="accent2">
                  <a:lumMod val="40000"/>
                  <a:lumOff val="60000"/>
                </a:schemeClr>
              </a:solidFill>
              <a:latin typeface="Harlow Solid Italic" panose="04030604020F02020D02" pitchFamily="82" charset="0"/>
            </a:endParaRPr>
          </a:p>
        </p:txBody>
      </p:sp>
      <p:sp>
        <p:nvSpPr>
          <p:cNvPr id="3" name="Θέση περιεχομένου 2"/>
          <p:cNvSpPr>
            <a:spLocks noGrp="1"/>
          </p:cNvSpPr>
          <p:nvPr>
            <p:ph idx="1"/>
          </p:nvPr>
        </p:nvSpPr>
        <p:spPr>
          <a:xfrm>
            <a:off x="920838" y="1551904"/>
            <a:ext cx="11030755" cy="1642057"/>
          </a:xfrm>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marL="0" indent="0" algn="just">
              <a:buNone/>
            </a:pPr>
            <a:r>
              <a:rPr lang="en-US" sz="2400" i="1" dirty="0">
                <a:latin typeface="Cordia New" panose="020B0304020202020204" pitchFamily="34" charset="-34"/>
                <a:cs typeface="Cordia New" panose="020B0304020202020204" pitchFamily="34" charset="-34"/>
              </a:rPr>
              <a:t>“When it comes to a health problem either a millionaire or one at risk of poverty, whether black or white, young or old the problem remains the same. Taking into consideration that almost 85% of the devices used for everyday needs require at least the use of one or two hands, I deduced that such a device was crucial. Therefore I envisioned a device that would solve the problem of failures due to lack of power to the fingers of the hand, in the best possible way.” </a:t>
            </a: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1329" y="3347367"/>
            <a:ext cx="6667500" cy="3333750"/>
          </a:xfrm>
          <a:prstGeom prst="rect">
            <a:avLst/>
          </a:prstGeom>
          <a:ln w="57150">
            <a:solidFill>
              <a:schemeClr val="tx2">
                <a:lumMod val="75000"/>
              </a:schemeClr>
            </a:solidFill>
          </a:ln>
        </p:spPr>
      </p:pic>
    </p:spTree>
    <p:extLst>
      <p:ext uri="{BB962C8B-B14F-4D97-AF65-F5344CB8AC3E}">
        <p14:creationId xmlns:p14="http://schemas.microsoft.com/office/powerpoint/2010/main" val="414782887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71600" y="616399"/>
            <a:ext cx="9601200" cy="980583"/>
          </a:xfrm>
        </p:spPr>
        <p:txBody>
          <a:bodyPr anchor="ctr">
            <a:normAutofit/>
          </a:bodyPr>
          <a:lstStyle/>
          <a:p>
            <a:pPr algn="ctr"/>
            <a:r>
              <a:rPr lang="en-US" b="1" dirty="0">
                <a:ln w="22225">
                  <a:solidFill>
                    <a:schemeClr val="accent2"/>
                  </a:solidFill>
                  <a:prstDash val="solid"/>
                </a:ln>
                <a:solidFill>
                  <a:schemeClr val="accent2">
                    <a:lumMod val="40000"/>
                    <a:lumOff val="60000"/>
                  </a:schemeClr>
                </a:solidFill>
                <a:latin typeface="Harlow Solid Italic" panose="04030604020F02020D02" pitchFamily="82" charset="0"/>
              </a:rPr>
              <a:t>More details about the exoskeleton </a:t>
            </a:r>
            <a:r>
              <a:rPr lang="en-US" b="1" dirty="0" smtClean="0">
                <a:ln w="22225">
                  <a:solidFill>
                    <a:schemeClr val="accent2"/>
                  </a:solidFill>
                  <a:prstDash val="solid"/>
                </a:ln>
                <a:solidFill>
                  <a:schemeClr val="accent2">
                    <a:lumMod val="40000"/>
                    <a:lumOff val="60000"/>
                  </a:schemeClr>
                </a:solidFill>
                <a:latin typeface="Harlow Solid Italic" panose="04030604020F02020D02" pitchFamily="82" charset="0"/>
              </a:rPr>
              <a:t>glove</a:t>
            </a:r>
            <a:endParaRPr lang="el-GR" b="1" dirty="0">
              <a:ln w="22225">
                <a:solidFill>
                  <a:schemeClr val="accent2"/>
                </a:solidFill>
                <a:prstDash val="solid"/>
              </a:ln>
              <a:solidFill>
                <a:schemeClr val="accent2">
                  <a:lumMod val="40000"/>
                  <a:lumOff val="60000"/>
                </a:schemeClr>
              </a:solidFill>
              <a:latin typeface="Harlow Solid Italic" panose="04030604020F02020D02" pitchFamily="82" charset="0"/>
            </a:endParaRPr>
          </a:p>
        </p:txBody>
      </p:sp>
      <p:sp>
        <p:nvSpPr>
          <p:cNvPr id="3" name="Θέση περιεχομένου 2"/>
          <p:cNvSpPr>
            <a:spLocks noGrp="1"/>
          </p:cNvSpPr>
          <p:nvPr>
            <p:ph idx="1"/>
          </p:nvPr>
        </p:nvSpPr>
        <p:spPr>
          <a:xfrm>
            <a:off x="1165538" y="2562893"/>
            <a:ext cx="3986012" cy="2962141"/>
          </a:xfrm>
        </p:spPr>
        <p:style>
          <a:lnRef idx="2">
            <a:schemeClr val="accent6"/>
          </a:lnRef>
          <a:fillRef idx="1">
            <a:schemeClr val="lt1"/>
          </a:fillRef>
          <a:effectRef idx="0">
            <a:schemeClr val="accent6"/>
          </a:effectRef>
          <a:fontRef idx="minor">
            <a:schemeClr val="dk1"/>
          </a:fontRef>
        </p:style>
        <p:txBody>
          <a:bodyPr anchor="ctr">
            <a:normAutofit/>
          </a:bodyPr>
          <a:lstStyle/>
          <a:p>
            <a:pPr marL="0" indent="0" algn="just">
              <a:buNone/>
            </a:pPr>
            <a:r>
              <a:rPr lang="en-US" sz="2800" b="1" dirty="0">
                <a:latin typeface="Cordia New" panose="020B0304020202020204" pitchFamily="34" charset="-34"/>
                <a:cs typeface="Cordia New" panose="020B0304020202020204" pitchFamily="34" charset="-34"/>
              </a:rPr>
              <a:t>This innovative device will be worn by the user as a </a:t>
            </a:r>
            <a:r>
              <a:rPr lang="en-US" sz="2800" b="1" dirty="0" smtClean="0">
                <a:latin typeface="Cordia New" panose="020B0304020202020204" pitchFamily="34" charset="-34"/>
                <a:cs typeface="Cordia New" panose="020B0304020202020204" pitchFamily="34" charset="-34"/>
              </a:rPr>
              <a:t>glove. It detects </a:t>
            </a:r>
            <a:r>
              <a:rPr lang="en-US" sz="2800" b="1" dirty="0">
                <a:latin typeface="Cordia New" panose="020B0304020202020204" pitchFamily="34" charset="-34"/>
                <a:cs typeface="Cordia New" panose="020B0304020202020204" pitchFamily="34" charset="-34"/>
              </a:rPr>
              <a:t>human’s hand kinetic </a:t>
            </a:r>
            <a:r>
              <a:rPr lang="en-US" sz="2800" b="1" dirty="0" smtClean="0">
                <a:latin typeface="Cordia New" panose="020B0304020202020204" pitchFamily="34" charset="-34"/>
                <a:cs typeface="Cordia New" panose="020B0304020202020204" pitchFamily="34" charset="-34"/>
              </a:rPr>
              <a:t>stimulus because of the pressure </a:t>
            </a:r>
            <a:r>
              <a:rPr lang="en-US" sz="2800" b="1" dirty="0">
                <a:latin typeface="Cordia New" panose="020B0304020202020204" pitchFamily="34" charset="-34"/>
                <a:cs typeface="Cordia New" panose="020B0304020202020204" pitchFamily="34" charset="-34"/>
              </a:rPr>
              <a:t>sensors that have been placed in the right spots and amplify it with the use of servo motors. </a:t>
            </a:r>
            <a:r>
              <a:rPr lang="en-US" sz="2800" b="1" dirty="0" smtClean="0">
                <a:latin typeface="Cordia New" panose="020B0304020202020204" pitchFamily="34" charset="-34"/>
                <a:cs typeface="Cordia New" panose="020B0304020202020204" pitchFamily="34" charset="-34"/>
              </a:rPr>
              <a:t> </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2367" y="2143727"/>
            <a:ext cx="6076950" cy="3800475"/>
          </a:xfrm>
          <a:prstGeom prst="rect">
            <a:avLst/>
          </a:prstGeom>
          <a:ln w="57150">
            <a:solidFill>
              <a:schemeClr val="tx2">
                <a:lumMod val="75000"/>
              </a:schemeClr>
            </a:solidFill>
          </a:ln>
        </p:spPr>
      </p:pic>
    </p:spTree>
    <p:extLst>
      <p:ext uri="{BB962C8B-B14F-4D97-AF65-F5344CB8AC3E}">
        <p14:creationId xmlns:p14="http://schemas.microsoft.com/office/powerpoint/2010/main" val="374836726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42127" y="5791200"/>
            <a:ext cx="4504526" cy="2133600"/>
          </a:xfrm>
        </p:spPr>
        <p:txBody>
          <a:bodyPr>
            <a:normAutofit/>
          </a:bodyPr>
          <a:lstStyle/>
          <a:p>
            <a:pPr marL="0" indent="0">
              <a:buNone/>
            </a:pPr>
            <a:endParaRPr lang="en-US" dirty="0"/>
          </a:p>
          <a:p>
            <a:endParaRPr lang="el-GR" dirty="0"/>
          </a:p>
        </p:txBody>
      </p:sp>
      <p:sp>
        <p:nvSpPr>
          <p:cNvPr id="4" name="Τίτλος 1"/>
          <p:cNvSpPr>
            <a:spLocks noGrp="1"/>
          </p:cNvSpPr>
          <p:nvPr>
            <p:ph type="title"/>
          </p:nvPr>
        </p:nvSpPr>
        <p:spPr>
          <a:xfrm>
            <a:off x="1710136" y="285095"/>
            <a:ext cx="9601200" cy="980583"/>
          </a:xfrm>
        </p:spPr>
        <p:txBody>
          <a:bodyPr anchor="ctr">
            <a:normAutofit/>
          </a:bodyPr>
          <a:lstStyle/>
          <a:p>
            <a:pPr algn="ctr"/>
            <a:r>
              <a:rPr lang="en-US" b="1" dirty="0">
                <a:ln w="22225">
                  <a:solidFill>
                    <a:schemeClr val="accent2"/>
                  </a:solidFill>
                  <a:prstDash val="solid"/>
                </a:ln>
                <a:solidFill>
                  <a:schemeClr val="accent2">
                    <a:lumMod val="40000"/>
                    <a:lumOff val="60000"/>
                  </a:schemeClr>
                </a:solidFill>
                <a:latin typeface="Harlow Solid Italic" panose="04030604020F02020D02" pitchFamily="82" charset="0"/>
              </a:rPr>
              <a:t>More details about the exoskeleton </a:t>
            </a:r>
            <a:r>
              <a:rPr lang="en-US" b="1" dirty="0" smtClean="0">
                <a:ln w="22225">
                  <a:solidFill>
                    <a:schemeClr val="accent2"/>
                  </a:solidFill>
                  <a:prstDash val="solid"/>
                </a:ln>
                <a:solidFill>
                  <a:schemeClr val="accent2">
                    <a:lumMod val="40000"/>
                    <a:lumOff val="60000"/>
                  </a:schemeClr>
                </a:solidFill>
                <a:latin typeface="Harlow Solid Italic" panose="04030604020F02020D02" pitchFamily="82" charset="0"/>
              </a:rPr>
              <a:t>glove</a:t>
            </a:r>
            <a:endParaRPr lang="el-GR" b="1" dirty="0">
              <a:ln w="22225">
                <a:solidFill>
                  <a:schemeClr val="accent2"/>
                </a:solidFill>
                <a:prstDash val="solid"/>
              </a:ln>
              <a:solidFill>
                <a:schemeClr val="accent2">
                  <a:lumMod val="40000"/>
                  <a:lumOff val="60000"/>
                </a:schemeClr>
              </a:solidFill>
              <a:latin typeface="Harlow Solid Italic" panose="04030604020F02020D02" pitchFamily="82" charset="0"/>
            </a:endParaRPr>
          </a:p>
        </p:txBody>
      </p:sp>
      <p:graphicFrame>
        <p:nvGraphicFramePr>
          <p:cNvPr id="6" name="Διάγραμμα 5"/>
          <p:cNvGraphicFramePr/>
          <p:nvPr>
            <p:extLst>
              <p:ext uri="{D42A27DB-BD31-4B8C-83A1-F6EECF244321}">
                <p14:modId xmlns:p14="http://schemas.microsoft.com/office/powerpoint/2010/main" val="3085676447"/>
              </p:ext>
            </p:extLst>
          </p:nvPr>
        </p:nvGraphicFramePr>
        <p:xfrm>
          <a:off x="759854" y="1004553"/>
          <a:ext cx="11432145" cy="5853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87469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Διάγραμμα 1"/>
          <p:cNvGraphicFramePr/>
          <p:nvPr>
            <p:extLst>
              <p:ext uri="{D42A27DB-BD31-4B8C-83A1-F6EECF244321}">
                <p14:modId xmlns:p14="http://schemas.microsoft.com/office/powerpoint/2010/main" val="2157344485"/>
              </p:ext>
            </p:extLst>
          </p:nvPr>
        </p:nvGraphicFramePr>
        <p:xfrm>
          <a:off x="1006275" y="1433103"/>
          <a:ext cx="10828619" cy="5519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Τίτλος 1"/>
          <p:cNvSpPr>
            <a:spLocks noGrp="1"/>
          </p:cNvSpPr>
          <p:nvPr>
            <p:ph type="title"/>
          </p:nvPr>
        </p:nvSpPr>
        <p:spPr>
          <a:xfrm>
            <a:off x="1619985" y="452520"/>
            <a:ext cx="9601200" cy="980583"/>
          </a:xfrm>
        </p:spPr>
        <p:txBody>
          <a:bodyPr anchor="ctr">
            <a:normAutofit/>
          </a:bodyPr>
          <a:lstStyle/>
          <a:p>
            <a:pPr algn="ctr"/>
            <a:r>
              <a:rPr lang="en-US" b="1" dirty="0">
                <a:ln w="22225">
                  <a:solidFill>
                    <a:schemeClr val="accent2"/>
                  </a:solidFill>
                  <a:prstDash val="solid"/>
                </a:ln>
                <a:solidFill>
                  <a:schemeClr val="accent2">
                    <a:lumMod val="40000"/>
                    <a:lumOff val="60000"/>
                  </a:schemeClr>
                </a:solidFill>
                <a:latin typeface="Harlow Solid Italic" panose="04030604020F02020D02" pitchFamily="82" charset="0"/>
              </a:rPr>
              <a:t>More details about the exoskeleton </a:t>
            </a:r>
            <a:r>
              <a:rPr lang="en-US" b="1" dirty="0" smtClean="0">
                <a:ln w="22225">
                  <a:solidFill>
                    <a:schemeClr val="accent2"/>
                  </a:solidFill>
                  <a:prstDash val="solid"/>
                </a:ln>
                <a:solidFill>
                  <a:schemeClr val="accent2">
                    <a:lumMod val="40000"/>
                    <a:lumOff val="60000"/>
                  </a:schemeClr>
                </a:solidFill>
                <a:latin typeface="Harlow Solid Italic" panose="04030604020F02020D02" pitchFamily="82" charset="0"/>
              </a:rPr>
              <a:t>glove</a:t>
            </a:r>
            <a:endParaRPr lang="el-GR" b="1" dirty="0">
              <a:ln w="22225">
                <a:solidFill>
                  <a:schemeClr val="accent2"/>
                </a:solidFill>
                <a:prstDash val="solid"/>
              </a:ln>
              <a:solidFill>
                <a:schemeClr val="accent2">
                  <a:lumMod val="40000"/>
                  <a:lumOff val="60000"/>
                </a:schemeClr>
              </a:solidFill>
              <a:latin typeface="Harlow Solid Italic" panose="04030604020F02020D02" pitchFamily="82" charset="0"/>
            </a:endParaRPr>
          </a:p>
        </p:txBody>
      </p:sp>
    </p:spTree>
    <p:extLst>
      <p:ext uri="{BB962C8B-B14F-4D97-AF65-F5344CB8AC3E}">
        <p14:creationId xmlns:p14="http://schemas.microsoft.com/office/powerpoint/2010/main" val="229491293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2"/>
          <p:cNvSpPr txBox="1">
            <a:spLocks/>
          </p:cNvSpPr>
          <p:nvPr/>
        </p:nvSpPr>
        <p:spPr>
          <a:xfrm>
            <a:off x="1047531" y="373206"/>
            <a:ext cx="8405562" cy="2020957"/>
          </a:xfrm>
          <a:prstGeom prst="rect">
            <a:avLst/>
          </a:prstGeom>
        </p:spPr>
        <p:txBody>
          <a:bodyPr vert="horz" lIns="91440" tIns="45720" rIns="91440" bIns="45720" rtlCol="0" anchor="ct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endParaRPr lang="el-GR" sz="2400" dirty="0">
              <a:cs typeface="Cordia New" panose="020B0304020202020204" pitchFamily="34" charset="-34"/>
            </a:endParaRPr>
          </a:p>
        </p:txBody>
      </p:sp>
      <p:pic>
        <p:nvPicPr>
          <p:cNvPr id="5" name="Εικόνα 4"/>
          <p:cNvPicPr>
            <a:picLocks noChangeAspect="1"/>
          </p:cNvPicPr>
          <p:nvPr/>
        </p:nvPicPr>
        <p:blipFill>
          <a:blip r:embed="rId2"/>
          <a:stretch>
            <a:fillRect/>
          </a:stretch>
        </p:blipFill>
        <p:spPr>
          <a:xfrm>
            <a:off x="955053" y="2345859"/>
            <a:ext cx="6038177" cy="3395168"/>
          </a:xfrm>
          <a:prstGeom prst="rect">
            <a:avLst/>
          </a:prstGeom>
          <a:ln w="57150">
            <a:solidFill>
              <a:schemeClr val="accent1"/>
            </a:solidFill>
          </a:ln>
        </p:spPr>
      </p:pic>
      <p:graphicFrame>
        <p:nvGraphicFramePr>
          <p:cNvPr id="11" name="Διάγραμμα 10"/>
          <p:cNvGraphicFramePr/>
          <p:nvPr>
            <p:extLst>
              <p:ext uri="{D42A27DB-BD31-4B8C-83A1-F6EECF244321}">
                <p14:modId xmlns:p14="http://schemas.microsoft.com/office/powerpoint/2010/main" val="4283761125"/>
              </p:ext>
            </p:extLst>
          </p:nvPr>
        </p:nvGraphicFramePr>
        <p:xfrm>
          <a:off x="5439892" y="1471739"/>
          <a:ext cx="8026401" cy="5207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Τίτλος 1"/>
          <p:cNvSpPr>
            <a:spLocks noGrp="1"/>
          </p:cNvSpPr>
          <p:nvPr>
            <p:ph type="title"/>
          </p:nvPr>
        </p:nvSpPr>
        <p:spPr>
          <a:xfrm>
            <a:off x="1619985" y="362367"/>
            <a:ext cx="9601200" cy="980583"/>
          </a:xfrm>
        </p:spPr>
        <p:txBody>
          <a:bodyPr anchor="ctr">
            <a:normAutofit/>
          </a:bodyPr>
          <a:lstStyle/>
          <a:p>
            <a:pPr algn="ctr"/>
            <a:r>
              <a:rPr lang="en-US" b="1" dirty="0">
                <a:ln w="22225">
                  <a:solidFill>
                    <a:schemeClr val="accent2"/>
                  </a:solidFill>
                  <a:prstDash val="solid"/>
                </a:ln>
                <a:solidFill>
                  <a:schemeClr val="accent2">
                    <a:lumMod val="40000"/>
                    <a:lumOff val="60000"/>
                  </a:schemeClr>
                </a:solidFill>
                <a:latin typeface="Harlow Solid Italic" panose="04030604020F02020D02" pitchFamily="82" charset="0"/>
              </a:rPr>
              <a:t>More details about the exoskeleton </a:t>
            </a:r>
            <a:r>
              <a:rPr lang="en-US" b="1" dirty="0" smtClean="0">
                <a:ln w="22225">
                  <a:solidFill>
                    <a:schemeClr val="accent2"/>
                  </a:solidFill>
                  <a:prstDash val="solid"/>
                </a:ln>
                <a:solidFill>
                  <a:schemeClr val="accent2">
                    <a:lumMod val="40000"/>
                    <a:lumOff val="60000"/>
                  </a:schemeClr>
                </a:solidFill>
                <a:latin typeface="Harlow Solid Italic" panose="04030604020F02020D02" pitchFamily="82" charset="0"/>
              </a:rPr>
              <a:t>glove</a:t>
            </a:r>
            <a:endParaRPr lang="el-GR" b="1" dirty="0">
              <a:ln w="22225">
                <a:solidFill>
                  <a:schemeClr val="accent2"/>
                </a:solidFill>
                <a:prstDash val="solid"/>
              </a:ln>
              <a:solidFill>
                <a:schemeClr val="accent2">
                  <a:lumMod val="40000"/>
                  <a:lumOff val="60000"/>
                </a:schemeClr>
              </a:solidFill>
              <a:latin typeface="Harlow Solid Italic" panose="04030604020F02020D02" pitchFamily="82" charset="0"/>
            </a:endParaRPr>
          </a:p>
        </p:txBody>
      </p:sp>
    </p:spTree>
    <p:extLst>
      <p:ext uri="{BB962C8B-B14F-4D97-AF65-F5344CB8AC3E}">
        <p14:creationId xmlns:p14="http://schemas.microsoft.com/office/powerpoint/2010/main" val="256218162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rop">
  <a:themeElements>
    <a:clrScheme name="Μπλε">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TM10001105[[fn=Περικοπή]]</Template>
  <TotalTime>125</TotalTime>
  <Words>1132</Words>
  <Application>Microsoft Office PowerPoint</Application>
  <PresentationFormat>Ευρεία οθόνη</PresentationFormat>
  <Paragraphs>70</Paragraphs>
  <Slides>15</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15</vt:i4>
      </vt:variant>
    </vt:vector>
  </HeadingPairs>
  <TitlesOfParts>
    <vt:vector size="23" baseType="lpstr">
      <vt:lpstr>Arial</vt:lpstr>
      <vt:lpstr>Calibri Light</vt:lpstr>
      <vt:lpstr>Comic Sans MS</vt:lpstr>
      <vt:lpstr>Cordia New</vt:lpstr>
      <vt:lpstr>Franklin Gothic Book</vt:lpstr>
      <vt:lpstr>Harlow Solid Italic</vt:lpstr>
      <vt:lpstr>Segoe Print</vt:lpstr>
      <vt:lpstr>Crop</vt:lpstr>
      <vt:lpstr>Charalambos ioannou</vt:lpstr>
      <vt:lpstr>Introduction</vt:lpstr>
      <vt:lpstr>A few words about the inventor</vt:lpstr>
      <vt:lpstr>The history of the invention </vt:lpstr>
      <vt:lpstr>What the inventor said </vt:lpstr>
      <vt:lpstr>More details about the exoskeleton glove</vt:lpstr>
      <vt:lpstr>More details about the exoskeleton glove</vt:lpstr>
      <vt:lpstr>More details about the exoskeleton glove</vt:lpstr>
      <vt:lpstr>More details about the exoskeleton glove</vt:lpstr>
      <vt:lpstr>The awards and the honors of Charalampos Ioannou</vt:lpstr>
      <vt:lpstr>Charalambos Ioannou in the present</vt:lpstr>
      <vt:lpstr>Conclusion</vt:lpstr>
      <vt:lpstr>Bibliography</vt:lpstr>
      <vt:lpstr>Videos</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Charalambos ioannou</dc:title>
  <dc:creator>Claire Achilleos</dc:creator>
  <cp:lastModifiedBy>Makis</cp:lastModifiedBy>
  <cp:revision>20</cp:revision>
  <dcterms:created xsi:type="dcterms:W3CDTF">2018-04-17T17:58:11Z</dcterms:created>
  <dcterms:modified xsi:type="dcterms:W3CDTF">2018-04-22T19:26:06Z</dcterms:modified>
</cp:coreProperties>
</file>