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DCB"/>
          </a:solidFill>
        </a:fill>
      </a:tcStyle>
    </a:wholeTbl>
    <a:band2H>
      <a:tcTxStyle/>
      <a:tcStyle>
        <a:tcBdr/>
        <a:fill>
          <a:solidFill>
            <a:srgbClr val="ECEF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DE"/>
          </a:solidFill>
        </a:fill>
      </a:tcStyle>
    </a:wholeTbl>
    <a:band2H>
      <a:tcTxStyle/>
      <a:tcStyle>
        <a:tcBdr/>
        <a:fill>
          <a:solidFill>
            <a:srgbClr val="E8EB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4CD"/>
          </a:solidFill>
        </a:fill>
      </a:tcStyle>
    </a:wholeTbl>
    <a:band2H>
      <a:tcTxStyle/>
      <a:tcStyle>
        <a:tcBdr/>
        <a:fill>
          <a:solidFill>
            <a:srgbClr val="F9F2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1143000" y="685800"/>
            <a:ext cx="4572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Garamond"/>
      </a:defRPr>
    </a:lvl1pPr>
    <a:lvl2pPr indent="228600" defTabSz="457200" latinLnBrk="0">
      <a:defRPr sz="1200">
        <a:latin typeface="+mn-lt"/>
        <a:ea typeface="+mn-ea"/>
        <a:cs typeface="+mn-cs"/>
        <a:sym typeface="Garamond"/>
      </a:defRPr>
    </a:lvl2pPr>
    <a:lvl3pPr indent="457200" defTabSz="457200" latinLnBrk="0">
      <a:defRPr sz="1200">
        <a:latin typeface="+mn-lt"/>
        <a:ea typeface="+mn-ea"/>
        <a:cs typeface="+mn-cs"/>
        <a:sym typeface="Garamond"/>
      </a:defRPr>
    </a:lvl3pPr>
    <a:lvl4pPr indent="685800" defTabSz="457200" latinLnBrk="0">
      <a:defRPr sz="1200">
        <a:latin typeface="+mn-lt"/>
        <a:ea typeface="+mn-ea"/>
        <a:cs typeface="+mn-cs"/>
        <a:sym typeface="Garamond"/>
      </a:defRPr>
    </a:lvl4pPr>
    <a:lvl5pPr indent="914400" defTabSz="457200" latinLnBrk="0">
      <a:defRPr sz="1200">
        <a:latin typeface="+mn-lt"/>
        <a:ea typeface="+mn-ea"/>
        <a:cs typeface="+mn-cs"/>
        <a:sym typeface="Garamond"/>
      </a:defRPr>
    </a:lvl5pPr>
    <a:lvl6pPr indent="1143000" defTabSz="457200" latinLnBrk="0">
      <a:defRPr sz="1200">
        <a:latin typeface="+mn-lt"/>
        <a:ea typeface="+mn-ea"/>
        <a:cs typeface="+mn-cs"/>
        <a:sym typeface="Garamond"/>
      </a:defRPr>
    </a:lvl6pPr>
    <a:lvl7pPr indent="1371600" defTabSz="457200" latinLnBrk="0">
      <a:defRPr sz="1200">
        <a:latin typeface="+mn-lt"/>
        <a:ea typeface="+mn-ea"/>
        <a:cs typeface="+mn-cs"/>
        <a:sym typeface="Garamond"/>
      </a:defRPr>
    </a:lvl7pPr>
    <a:lvl8pPr indent="1600200" defTabSz="457200" latinLnBrk="0">
      <a:defRPr sz="1200">
        <a:latin typeface="+mn-lt"/>
        <a:ea typeface="+mn-ea"/>
        <a:cs typeface="+mn-cs"/>
        <a:sym typeface="Garamond"/>
      </a:defRPr>
    </a:lvl8pPr>
    <a:lvl9pPr indent="1828800" defTabSz="457200" latinLnBrk="0">
      <a:defRPr sz="1200">
        <a:latin typeface="+mn-lt"/>
        <a:ea typeface="+mn-ea"/>
        <a:cs typeface="+mn-cs"/>
        <a:sym typeface="Garamond"/>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Group 6"/>
          <p:cNvGrpSpPr/>
          <p:nvPr/>
        </p:nvGrpSpPr>
        <p:grpSpPr>
          <a:xfrm>
            <a:off x="-16935" y="0"/>
            <a:ext cx="12231161" cy="6856215"/>
            <a:chOff x="0" y="0"/>
            <a:chExt cx="12231160" cy="6856214"/>
          </a:xfrm>
        </p:grpSpPr>
        <p:pic>
          <p:nvPicPr>
            <p:cNvPr id="16" name="Picture 15" descr="Picture 15"/>
            <p:cNvPicPr>
              <a:picLocks noChangeAspect="1"/>
            </p:cNvPicPr>
            <p:nvPr/>
          </p:nvPicPr>
          <p:blipFill>
            <a:blip r:embed="rId2" cstate="print"/>
            <a:stretch>
              <a:fillRect/>
            </a:stretch>
          </p:blipFill>
          <p:spPr>
            <a:xfrm>
              <a:off x="16933" y="0"/>
              <a:ext cx="12188826" cy="6856215"/>
            </a:xfrm>
            <a:prstGeom prst="rect">
              <a:avLst/>
            </a:prstGeom>
            <a:ln w="12700" cap="flat">
              <a:noFill/>
              <a:miter lim="400000"/>
            </a:ln>
            <a:effectLst/>
          </p:spPr>
        </p:pic>
        <p:sp>
          <p:nvSpPr>
            <p:cNvPr id="17" name="Rectangle 25"/>
            <p:cNvSpPr/>
            <p:nvPr/>
          </p:nvSpPr>
          <p:spPr>
            <a:xfrm>
              <a:off x="2345265" y="1540930"/>
              <a:ext cx="7543803" cy="3835403"/>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18" name="Picture 16" descr="Picture 16"/>
            <p:cNvPicPr>
              <a:picLocks noChangeAspect="1"/>
            </p:cNvPicPr>
            <p:nvPr/>
          </p:nvPicPr>
          <p:blipFill>
            <a:blip r:embed="rId3" cstate="print"/>
            <a:stretch>
              <a:fillRect/>
            </a:stretch>
          </p:blipFill>
          <p:spPr>
            <a:xfrm>
              <a:off x="-1" y="3147609"/>
              <a:ext cx="2478025" cy="612649"/>
            </a:xfrm>
            <a:prstGeom prst="rect">
              <a:avLst/>
            </a:prstGeom>
            <a:ln w="12700" cap="flat">
              <a:noFill/>
              <a:miter lim="400000"/>
            </a:ln>
            <a:effectLst/>
          </p:spPr>
        </p:pic>
        <p:pic>
          <p:nvPicPr>
            <p:cNvPr id="19" name="Picture 19" descr="Picture 19"/>
            <p:cNvPicPr>
              <a:picLocks noChangeAspect="1"/>
            </p:cNvPicPr>
            <p:nvPr/>
          </p:nvPicPr>
          <p:blipFill>
            <a:blip r:embed="rId3" cstate="print"/>
            <a:stretch>
              <a:fillRect/>
            </a:stretch>
          </p:blipFill>
          <p:spPr>
            <a:xfrm>
              <a:off x="9753135" y="3147609"/>
              <a:ext cx="2478025" cy="612649"/>
            </a:xfrm>
            <a:prstGeom prst="rect">
              <a:avLst/>
            </a:prstGeom>
            <a:ln w="12700" cap="flat">
              <a:noFill/>
              <a:miter lim="400000"/>
            </a:ln>
            <a:effectLst/>
          </p:spPr>
        </p:pic>
      </p:grpSp>
      <p:sp>
        <p:nvSpPr>
          <p:cNvPr id="21" name="Title Text"/>
          <p:cNvSpPr txBox="1">
            <a:spLocks noGrp="1"/>
          </p:cNvSpPr>
          <p:nvPr>
            <p:ph type="title"/>
          </p:nvPr>
        </p:nvSpPr>
        <p:spPr>
          <a:xfrm>
            <a:off x="2692398" y="1871130"/>
            <a:ext cx="6815670" cy="1515534"/>
          </a:xfrm>
          <a:prstGeom prst="rect">
            <a:avLst/>
          </a:prstGeom>
        </p:spPr>
        <p:txBody>
          <a:bodyPr anchor="b"/>
          <a:lstStyle>
            <a:lvl1pPr>
              <a:defRPr sz="5400"/>
            </a:lvl1pPr>
          </a:lstStyle>
          <a:p>
            <a:r>
              <a:t>Title Text</a:t>
            </a:r>
          </a:p>
        </p:txBody>
      </p:sp>
      <p:sp>
        <p:nvSpPr>
          <p:cNvPr id="22" name="Body Level One…"/>
          <p:cNvSpPr txBox="1">
            <a:spLocks noGrp="1"/>
          </p:cNvSpPr>
          <p:nvPr>
            <p:ph type="body" sz="quarter" idx="1"/>
          </p:nvPr>
        </p:nvSpPr>
        <p:spPr>
          <a:xfrm>
            <a:off x="2692398" y="3657596"/>
            <a:ext cx="6815670" cy="1320803"/>
          </a:xfrm>
          <a:prstGeom prst="rect">
            <a:avLst/>
          </a:prstGeom>
        </p:spPr>
        <p:txBody>
          <a:bodyPr/>
          <a:lstStyle>
            <a:lvl1pPr marL="0" indent="0" algn="ctr">
              <a:buClrTx/>
              <a:buSzTx/>
              <a:buFontTx/>
              <a:buNone/>
              <a:defRPr sz="2100">
                <a:solidFill>
                  <a:srgbClr val="000000"/>
                </a:solidFill>
              </a:defRPr>
            </a:lvl1pPr>
            <a:lvl2pPr marL="0" indent="457200" algn="ctr">
              <a:buClrTx/>
              <a:buSzTx/>
              <a:buFontTx/>
              <a:buNone/>
              <a:defRPr sz="2100">
                <a:solidFill>
                  <a:srgbClr val="000000"/>
                </a:solidFill>
              </a:defRPr>
            </a:lvl2pPr>
            <a:lvl3pPr marL="0" indent="914400" algn="ctr">
              <a:buClrTx/>
              <a:buSzTx/>
              <a:buFontTx/>
              <a:buNone/>
              <a:defRPr sz="2100">
                <a:solidFill>
                  <a:srgbClr val="000000"/>
                </a:solidFill>
              </a:defRPr>
            </a:lvl3pPr>
            <a:lvl4pPr marL="0" indent="1371600" algn="ctr">
              <a:buClrTx/>
              <a:buSzTx/>
              <a:buFontTx/>
              <a:buNone/>
              <a:defRPr sz="2100">
                <a:solidFill>
                  <a:srgbClr val="000000"/>
                </a:solidFill>
              </a:defRPr>
            </a:lvl4pPr>
            <a:lvl5pPr marL="0" indent="1828800" algn="ctr">
              <a:buClrTx/>
              <a:buSzTx/>
              <a:buFontTx/>
              <a:buNone/>
              <a:defRPr sz="21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 name="Straight Connector 14"/>
          <p:cNvSpPr/>
          <p:nvPr/>
        </p:nvSpPr>
        <p:spPr>
          <a:xfrm>
            <a:off x="2692399" y="3522131"/>
            <a:ext cx="6815667" cy="1"/>
          </a:xfrm>
          <a:prstGeom prst="line">
            <a:avLst/>
          </a:prstGeom>
          <a:ln w="15875">
            <a:solidFill>
              <a:schemeClr val="accent1"/>
            </a:solidFill>
          </a:ln>
        </p:spPr>
        <p:txBody>
          <a:bodyPr lIns="45719" rIns="45719"/>
          <a:lstStyle/>
          <a:p>
            <a:endParaRPr/>
          </a:p>
        </p:txBody>
      </p:sp>
      <p:sp>
        <p:nvSpPr>
          <p:cNvPr id="24" name="Slide Number"/>
          <p:cNvSpPr txBox="1">
            <a:spLocks noGrp="1"/>
          </p:cNvSpPr>
          <p:nvPr>
            <p:ph type="sldNum" sz="quarter" idx="2"/>
          </p:nvPr>
        </p:nvSpPr>
        <p:spPr>
          <a:xfrm>
            <a:off x="9262664" y="5055443"/>
            <a:ext cx="245403" cy="2438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1295400" y="4815414"/>
            <a:ext cx="9609668" cy="566739"/>
          </a:xfrm>
          <a:prstGeom prst="rect">
            <a:avLst/>
          </a:prstGeom>
        </p:spPr>
        <p:txBody>
          <a:bodyPr anchor="b"/>
          <a:lstStyle>
            <a:lvl1pPr>
              <a:defRPr sz="2400"/>
            </a:lvl1pPr>
          </a:lstStyle>
          <a:p>
            <a:r>
              <a:t>Title Text</a:t>
            </a:r>
          </a:p>
        </p:txBody>
      </p:sp>
      <p:sp>
        <p:nvSpPr>
          <p:cNvPr id="110" name="Picture Placeholder 2"/>
          <p:cNvSpPr>
            <a:spLocks noGrp="1"/>
          </p:cNvSpPr>
          <p:nvPr>
            <p:ph type="pic" idx="13"/>
          </p:nvPr>
        </p:nvSpPr>
        <p:spPr>
          <a:xfrm>
            <a:off x="1041426" y="1041399"/>
            <a:ext cx="10105974" cy="3335869"/>
          </a:xfrm>
          <a:prstGeom prst="rect">
            <a:avLst/>
          </a:prstGeom>
          <a:ln w="57150">
            <a:solidFill>
              <a:srgbClr val="808080"/>
            </a:solidFill>
            <a:miter lim="800000"/>
          </a:ln>
        </p:spPr>
        <p:txBody>
          <a:bodyPr lIns="91439" rIns="91439">
            <a:noAutofit/>
          </a:bodyPr>
          <a:lstStyle/>
          <a:p>
            <a:endParaRPr/>
          </a:p>
        </p:txBody>
      </p:sp>
      <p:sp>
        <p:nvSpPr>
          <p:cNvPr id="111" name="Body Level One…"/>
          <p:cNvSpPr txBox="1">
            <a:spLocks noGrp="1"/>
          </p:cNvSpPr>
          <p:nvPr>
            <p:ph type="body" sz="quarter" idx="1"/>
          </p:nvPr>
        </p:nvSpPr>
        <p:spPr>
          <a:xfrm>
            <a:off x="1295400" y="5382152"/>
            <a:ext cx="9609668"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303867" y="982132"/>
            <a:ext cx="9592734" cy="2954869"/>
          </a:xfrm>
          <a:prstGeom prst="rect">
            <a:avLst/>
          </a:prstGeom>
        </p:spPr>
        <p:txBody>
          <a:bodyPr/>
          <a:lstStyle>
            <a:lvl1pPr>
              <a:defRPr sz="3200"/>
            </a:lvl1pPr>
          </a:lstStyle>
          <a:p>
            <a:r>
              <a:t>Title Text</a:t>
            </a:r>
          </a:p>
        </p:txBody>
      </p:sp>
      <p:sp>
        <p:nvSpPr>
          <p:cNvPr id="120" name="Body Level One…"/>
          <p:cNvSpPr txBox="1">
            <a:spLocks noGrp="1"/>
          </p:cNvSpPr>
          <p:nvPr>
            <p:ph type="body" sz="quarter" idx="1"/>
          </p:nvPr>
        </p:nvSpPr>
        <p:spPr>
          <a:xfrm>
            <a:off x="1303867" y="4343398"/>
            <a:ext cx="9592734" cy="1532468"/>
          </a:xfrm>
          <a:prstGeom prst="rect">
            <a:avLst/>
          </a:prstGeom>
        </p:spPr>
        <p:txBody>
          <a:bodyPr anchor="ctr"/>
          <a:lstStyle>
            <a:lvl1pPr marL="0" indent="0" algn="ctr">
              <a:buClrTx/>
              <a:buSzTx/>
              <a:buFontTx/>
              <a:buNone/>
              <a:defRPr sz="2000">
                <a:solidFill>
                  <a:srgbClr val="000000"/>
                </a:solidFill>
              </a:defRPr>
            </a:lvl1pPr>
            <a:lvl2pPr marL="0" indent="457200" algn="ctr">
              <a:buClrTx/>
              <a:buSzTx/>
              <a:buFontTx/>
              <a:buNone/>
              <a:defRPr sz="2000">
                <a:solidFill>
                  <a:srgbClr val="000000"/>
                </a:solidFill>
              </a:defRPr>
            </a:lvl2pPr>
            <a:lvl3pPr marL="0" indent="914400" algn="ctr">
              <a:buClrTx/>
              <a:buSzTx/>
              <a:buFontTx/>
              <a:buNone/>
              <a:defRPr sz="2000">
                <a:solidFill>
                  <a:srgbClr val="000000"/>
                </a:solidFill>
              </a:defRPr>
            </a:lvl3pPr>
            <a:lvl4pPr marL="0" indent="1371600" algn="ctr">
              <a:buClrTx/>
              <a:buSzTx/>
              <a:buFontTx/>
              <a:buNone/>
              <a:defRPr sz="2000">
                <a:solidFill>
                  <a:srgbClr val="000000"/>
                </a:solidFill>
              </a:defRPr>
            </a:lvl4pPr>
            <a:lvl5pPr marL="0" indent="1828800" algn="ctr">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traight Connector 14"/>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446212" y="982132"/>
            <a:ext cx="9296399" cy="2370669"/>
          </a:xfrm>
          <a:prstGeom prst="rect">
            <a:avLst/>
          </a:prstGeom>
        </p:spPr>
        <p:txBody>
          <a:bodyPr/>
          <a:lstStyle>
            <a:lvl1pPr>
              <a:defRPr sz="3200">
                <a:solidFill>
                  <a:srgbClr val="000000"/>
                </a:solidFill>
              </a:defRPr>
            </a:lvl1pPr>
          </a:lstStyle>
          <a:p>
            <a:r>
              <a:t>Title Text</a:t>
            </a:r>
          </a:p>
        </p:txBody>
      </p:sp>
      <p:sp>
        <p:nvSpPr>
          <p:cNvPr id="130" name="Body Level One…"/>
          <p:cNvSpPr txBox="1">
            <a:spLocks noGrp="1"/>
          </p:cNvSpPr>
          <p:nvPr>
            <p:ph type="body" sz="quarter" idx="1"/>
          </p:nvPr>
        </p:nvSpPr>
        <p:spPr>
          <a:xfrm>
            <a:off x="1674811" y="3352800"/>
            <a:ext cx="8839204" cy="584200"/>
          </a:xfrm>
          <a:prstGeom prst="rect">
            <a:avLst/>
          </a:prstGeom>
        </p:spPr>
        <p:txBody>
          <a:bodyPr anchor="ctr"/>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1" name="Text Placeholder 2"/>
          <p:cNvSpPr>
            <a:spLocks noGrp="1"/>
          </p:cNvSpPr>
          <p:nvPr>
            <p:ph type="body" sz="quarter" idx="13"/>
          </p:nvPr>
        </p:nvSpPr>
        <p:spPr>
          <a:xfrm>
            <a:off x="1295400" y="4343398"/>
            <a:ext cx="9609668" cy="1532468"/>
          </a:xfrm>
          <a:prstGeom prst="rect">
            <a:avLst/>
          </a:prstGeom>
        </p:spPr>
        <p:txBody>
          <a:bodyPr anchor="ctr"/>
          <a:lstStyle/>
          <a:p>
            <a:pPr marL="0" indent="0" algn="ctr">
              <a:buClrTx/>
              <a:buSzTx/>
              <a:buFontTx/>
              <a:buNone/>
              <a:defRPr sz="2000">
                <a:solidFill>
                  <a:srgbClr val="000000"/>
                </a:solidFill>
              </a:defRPr>
            </a:pPr>
            <a:endParaRPr/>
          </a:p>
        </p:txBody>
      </p:sp>
      <p:sp>
        <p:nvSpPr>
          <p:cNvPr id="132" name="TextBox 13"/>
          <p:cNvSpPr txBox="1"/>
          <p:nvPr/>
        </p:nvSpPr>
        <p:spPr>
          <a:xfrm>
            <a:off x="862012" y="517028"/>
            <a:ext cx="609601"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a:lvl1pPr>
          </a:lstStyle>
          <a:p>
            <a:r>
              <a:t>“</a:t>
            </a:r>
          </a:p>
        </p:txBody>
      </p:sp>
      <p:sp>
        <p:nvSpPr>
          <p:cNvPr id="133" name="TextBox 14"/>
          <p:cNvSpPr txBox="1"/>
          <p:nvPr/>
        </p:nvSpPr>
        <p:spPr>
          <a:xfrm>
            <a:off x="10600266" y="2464937"/>
            <a:ext cx="609601"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8000"/>
            </a:lvl1pPr>
          </a:lstStyle>
          <a:p>
            <a:r>
              <a:t>”</a:t>
            </a:r>
          </a:p>
        </p:txBody>
      </p:sp>
      <p:sp>
        <p:nvSpPr>
          <p:cNvPr id="134" name="Straight Connector 18"/>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1295402" y="3308580"/>
            <a:ext cx="9609668" cy="1468801"/>
          </a:xfrm>
          <a:prstGeom prst="rect">
            <a:avLst/>
          </a:prstGeom>
        </p:spPr>
        <p:txBody>
          <a:bodyPr anchor="b"/>
          <a:lstStyle>
            <a:lvl1pPr algn="l">
              <a:defRPr sz="3200"/>
            </a:lvl1pPr>
          </a:lstStyle>
          <a:p>
            <a:r>
              <a:t>Title Text</a:t>
            </a:r>
          </a:p>
        </p:txBody>
      </p:sp>
      <p:sp>
        <p:nvSpPr>
          <p:cNvPr id="143" name="Body Level One…"/>
          <p:cNvSpPr txBox="1">
            <a:spLocks noGrp="1"/>
          </p:cNvSpPr>
          <p:nvPr>
            <p:ph type="body" sz="quarter" idx="1"/>
          </p:nvPr>
        </p:nvSpPr>
        <p:spPr>
          <a:xfrm>
            <a:off x="1295400" y="4777380"/>
            <a:ext cx="9609669" cy="860401"/>
          </a:xfrm>
          <a:prstGeom prst="rect">
            <a:avLst/>
          </a:prstGeom>
        </p:spPr>
        <p:txBody>
          <a:bodyPr/>
          <a:lstStyle>
            <a:lvl1pPr marL="0" indent="0">
              <a:buClrTx/>
              <a:buSzTx/>
              <a:buFontTx/>
              <a:buNone/>
              <a:defRPr sz="2000">
                <a:solidFill>
                  <a:srgbClr val="000000"/>
                </a:solidFill>
              </a:defRPr>
            </a:lvl1pPr>
            <a:lvl2pPr marL="0" indent="457200">
              <a:buClrTx/>
              <a:buSzTx/>
              <a:buFontTx/>
              <a:buNone/>
              <a:defRPr sz="2000">
                <a:solidFill>
                  <a:srgbClr val="000000"/>
                </a:solidFill>
              </a:defRPr>
            </a:lvl2pPr>
            <a:lvl3pPr marL="0" indent="914400">
              <a:buClrTx/>
              <a:buSzTx/>
              <a:buFontTx/>
              <a:buNone/>
              <a:defRPr sz="2000">
                <a:solidFill>
                  <a:srgbClr val="000000"/>
                </a:solidFill>
              </a:defRPr>
            </a:lvl3pPr>
            <a:lvl4pPr marL="0" indent="1371600">
              <a:buClrTx/>
              <a:buSzTx/>
              <a:buFontTx/>
              <a:buNone/>
              <a:defRPr sz="2000">
                <a:solidFill>
                  <a:srgbClr val="000000"/>
                </a:solidFill>
              </a:defRPr>
            </a:lvl4pPr>
            <a:lvl5pPr marL="0" indent="1828800">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1446212" y="982132"/>
            <a:ext cx="9296399" cy="2243669"/>
          </a:xfrm>
          <a:prstGeom prst="rect">
            <a:avLst/>
          </a:prstGeom>
        </p:spPr>
        <p:txBody>
          <a:bodyPr/>
          <a:lstStyle>
            <a:lvl1pPr>
              <a:defRPr sz="3200">
                <a:solidFill>
                  <a:srgbClr val="000000"/>
                </a:solidFill>
              </a:defRPr>
            </a:lvl1pPr>
          </a:lstStyle>
          <a:p>
            <a:r>
              <a:t>Title Text</a:t>
            </a:r>
          </a:p>
        </p:txBody>
      </p:sp>
      <p:sp>
        <p:nvSpPr>
          <p:cNvPr id="152" name="Body Level One…"/>
          <p:cNvSpPr txBox="1">
            <a:spLocks noGrp="1"/>
          </p:cNvSpPr>
          <p:nvPr>
            <p:ph type="body" sz="quarter" idx="1"/>
          </p:nvPr>
        </p:nvSpPr>
        <p:spPr>
          <a:xfrm>
            <a:off x="1295400" y="3639311"/>
            <a:ext cx="9609669" cy="886969"/>
          </a:xfrm>
          <a:prstGeom prst="rect">
            <a:avLst/>
          </a:prstGeom>
        </p:spPr>
        <p:txBody>
          <a:bodyPr anchor="b"/>
          <a:lstStyle>
            <a:lvl1pPr marL="0" indent="0">
              <a:buClrTx/>
              <a:buSzTx/>
              <a:buFontTx/>
              <a:buNone/>
              <a:defRPr>
                <a:solidFill>
                  <a:srgbClr val="000000"/>
                </a:solidFill>
              </a:defRPr>
            </a:lvl1pPr>
            <a:lvl2pPr marL="0" indent="457200">
              <a:buClrTx/>
              <a:buSzTx/>
              <a:buFontTx/>
              <a:buNone/>
              <a:defRPr>
                <a:solidFill>
                  <a:srgbClr val="000000"/>
                </a:solidFill>
              </a:defRPr>
            </a:lvl2pPr>
            <a:lvl3pPr marL="0" indent="914400">
              <a:buClrTx/>
              <a:buSzTx/>
              <a:buFontTx/>
              <a:buNone/>
              <a:defRPr>
                <a:solidFill>
                  <a:srgbClr val="000000"/>
                </a:solidFill>
              </a:defRPr>
            </a:lvl3pPr>
            <a:lvl4pPr marL="0" indent="1371600">
              <a:buClrTx/>
              <a:buSzTx/>
              <a:buFontTx/>
              <a:buNone/>
              <a:defRPr>
                <a:solidFill>
                  <a:srgbClr val="000000"/>
                </a:solidFill>
              </a:defRPr>
            </a:lvl4pPr>
            <a:lvl5pPr marL="0" indent="1828800">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3" name="Text Placeholder 2"/>
          <p:cNvSpPr>
            <a:spLocks noGrp="1"/>
          </p:cNvSpPr>
          <p:nvPr>
            <p:ph type="body" sz="quarter" idx="13"/>
          </p:nvPr>
        </p:nvSpPr>
        <p:spPr>
          <a:xfrm>
            <a:off x="1295400" y="4529666"/>
            <a:ext cx="9609670" cy="1346201"/>
          </a:xfrm>
          <a:prstGeom prst="rect">
            <a:avLst/>
          </a:prstGeom>
        </p:spPr>
        <p:txBody>
          <a:bodyPr/>
          <a:lstStyle/>
          <a:p>
            <a:pPr marL="0" indent="0">
              <a:buClrTx/>
              <a:buSzTx/>
              <a:buFontTx/>
              <a:buNone/>
              <a:defRPr sz="1800">
                <a:solidFill>
                  <a:srgbClr val="000000"/>
                </a:solidFill>
              </a:defRPr>
            </a:pPr>
            <a:endParaRPr/>
          </a:p>
        </p:txBody>
      </p:sp>
      <p:sp>
        <p:nvSpPr>
          <p:cNvPr id="154" name="TextBox 11"/>
          <p:cNvSpPr txBox="1"/>
          <p:nvPr/>
        </p:nvSpPr>
        <p:spPr>
          <a:xfrm>
            <a:off x="862012" y="517028"/>
            <a:ext cx="609601"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a:lvl1pPr>
          </a:lstStyle>
          <a:p>
            <a:r>
              <a:t>“</a:t>
            </a:r>
          </a:p>
        </p:txBody>
      </p:sp>
      <p:sp>
        <p:nvSpPr>
          <p:cNvPr id="155" name="TextBox 12"/>
          <p:cNvSpPr txBox="1"/>
          <p:nvPr/>
        </p:nvSpPr>
        <p:spPr>
          <a:xfrm>
            <a:off x="10600266" y="2236328"/>
            <a:ext cx="609601"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8000"/>
            </a:lvl1pPr>
          </a:lstStyle>
          <a:p>
            <a:r>
              <a:t>”</a:t>
            </a:r>
          </a:p>
        </p:txBody>
      </p:sp>
      <p:sp>
        <p:nvSpPr>
          <p:cNvPr id="156" name="Straight Connector 25"/>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1295400" y="982132"/>
            <a:ext cx="9609668" cy="2243669"/>
          </a:xfrm>
          <a:prstGeom prst="rect">
            <a:avLst/>
          </a:prstGeom>
        </p:spPr>
        <p:txBody>
          <a:bodyPr/>
          <a:lstStyle/>
          <a:p>
            <a:r>
              <a:t>Title Text</a:t>
            </a:r>
          </a:p>
        </p:txBody>
      </p:sp>
      <p:sp>
        <p:nvSpPr>
          <p:cNvPr id="165" name="Body Level One…"/>
          <p:cNvSpPr txBox="1">
            <a:spLocks noGrp="1"/>
          </p:cNvSpPr>
          <p:nvPr>
            <p:ph type="body" sz="quarter" idx="1"/>
          </p:nvPr>
        </p:nvSpPr>
        <p:spPr>
          <a:xfrm>
            <a:off x="1295400" y="3630167"/>
            <a:ext cx="9609669" cy="841249"/>
          </a:xfrm>
          <a:prstGeom prst="rect">
            <a:avLst/>
          </a:prstGeom>
        </p:spPr>
        <p:txBody>
          <a:bodyPr anchor="b"/>
          <a:lstStyle>
            <a:lvl1pPr marL="0" indent="0">
              <a:buClrTx/>
              <a:buSzTx/>
              <a:buFontTx/>
              <a:buNone/>
              <a:defRPr sz="2800">
                <a:solidFill>
                  <a:srgbClr val="000000"/>
                </a:solidFill>
              </a:defRPr>
            </a:lvl1pPr>
            <a:lvl2pPr marL="0" indent="457200">
              <a:buClrTx/>
              <a:buSzTx/>
              <a:buFontTx/>
              <a:buNone/>
              <a:defRPr sz="2800">
                <a:solidFill>
                  <a:srgbClr val="000000"/>
                </a:solidFill>
              </a:defRPr>
            </a:lvl2pPr>
            <a:lvl3pPr marL="0" indent="914400">
              <a:buClrTx/>
              <a:buSzTx/>
              <a:buFontTx/>
              <a:buNone/>
              <a:defRPr sz="2800">
                <a:solidFill>
                  <a:srgbClr val="000000"/>
                </a:solidFill>
              </a:defRPr>
            </a:lvl3pPr>
            <a:lvl4pPr marL="0" indent="1371600">
              <a:buClrTx/>
              <a:buSzTx/>
              <a:buFontTx/>
              <a:buNone/>
              <a:defRPr sz="2800">
                <a:solidFill>
                  <a:srgbClr val="000000"/>
                </a:solidFill>
              </a:defRPr>
            </a:lvl4pPr>
            <a:lvl5pPr marL="0" indent="1828800">
              <a:buClrTx/>
              <a:buSzTx/>
              <a:buFontTx/>
              <a:buNone/>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66" name="Text Placeholder 2"/>
          <p:cNvSpPr>
            <a:spLocks noGrp="1"/>
          </p:cNvSpPr>
          <p:nvPr>
            <p:ph type="body" sz="quarter" idx="13"/>
          </p:nvPr>
        </p:nvSpPr>
        <p:spPr>
          <a:xfrm>
            <a:off x="1295400" y="4470398"/>
            <a:ext cx="9609671" cy="1405468"/>
          </a:xfrm>
          <a:prstGeom prst="rect">
            <a:avLst/>
          </a:prstGeom>
        </p:spPr>
        <p:txBody>
          <a:bodyPr/>
          <a:lstStyle/>
          <a:p>
            <a:pPr marL="0" indent="0">
              <a:buClrTx/>
              <a:buSzTx/>
              <a:buFontTx/>
              <a:buNone/>
              <a:defRPr sz="1800">
                <a:solidFill>
                  <a:srgbClr val="000000"/>
                </a:solidFill>
              </a:defRPr>
            </a:pPr>
            <a:endParaRPr/>
          </a:p>
        </p:txBody>
      </p:sp>
      <p:sp>
        <p:nvSpPr>
          <p:cNvPr id="167" name="Straight Connector 14"/>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Straight Connector 6"/>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32"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33" name="Body Level One…"/>
          <p:cNvSpPr txBox="1">
            <a:spLocks noGrp="1"/>
          </p:cNvSpPr>
          <p:nvPr>
            <p:ph type="body" sz="half" idx="1"/>
          </p:nvPr>
        </p:nvSpPr>
        <p:spPr>
          <a:xfrm>
            <a:off x="1295400" y="2556931"/>
            <a:ext cx="9601198" cy="33189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2015069" y="1752606"/>
            <a:ext cx="8158689" cy="1822514"/>
          </a:xfrm>
          <a:prstGeom prst="rect">
            <a:avLst/>
          </a:prstGeom>
        </p:spPr>
        <p:txBody>
          <a:bodyPr anchor="b"/>
          <a:lstStyle/>
          <a:p>
            <a:r>
              <a:t>Title Text</a:t>
            </a:r>
          </a:p>
        </p:txBody>
      </p:sp>
      <p:sp>
        <p:nvSpPr>
          <p:cNvPr id="42" name="Body Level One…"/>
          <p:cNvSpPr txBox="1">
            <a:spLocks noGrp="1"/>
          </p:cNvSpPr>
          <p:nvPr>
            <p:ph type="body" sz="quarter" idx="1"/>
          </p:nvPr>
        </p:nvSpPr>
        <p:spPr>
          <a:xfrm>
            <a:off x="2015066" y="3846050"/>
            <a:ext cx="8158692" cy="954548"/>
          </a:xfrm>
          <a:prstGeom prst="rect">
            <a:avLst/>
          </a:prstGeom>
        </p:spPr>
        <p:txBody>
          <a:bodyPr/>
          <a:lstStyle>
            <a:lvl1pPr marL="0" indent="0" algn="ctr">
              <a:buClrTx/>
              <a:buSzTx/>
              <a:buFontTx/>
              <a:buNone/>
              <a:defRPr>
                <a:solidFill>
                  <a:srgbClr val="000000"/>
                </a:solidFill>
              </a:defRPr>
            </a:lvl1pPr>
            <a:lvl2pPr marL="0" indent="457200" algn="ctr">
              <a:buClrTx/>
              <a:buSzTx/>
              <a:buFontTx/>
              <a:buNone/>
              <a:defRPr>
                <a:solidFill>
                  <a:srgbClr val="000000"/>
                </a:solidFill>
              </a:defRPr>
            </a:lvl2pPr>
            <a:lvl3pPr marL="0" indent="914400" algn="ctr">
              <a:buClrTx/>
              <a:buSzTx/>
              <a:buFontTx/>
              <a:buNone/>
              <a:defRPr>
                <a:solidFill>
                  <a:srgbClr val="000000"/>
                </a:solidFill>
              </a:defRPr>
            </a:lvl3pPr>
            <a:lvl4pPr marL="0" indent="1371600" algn="ctr">
              <a:buClrTx/>
              <a:buSzTx/>
              <a:buFontTx/>
              <a:buNone/>
              <a:defRPr>
                <a:solidFill>
                  <a:srgbClr val="000000"/>
                </a:solidFill>
              </a:defRPr>
            </a:lvl4pPr>
            <a:lvl5pPr marL="0" indent="1828800" algn="ctr">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Straight Connector 15"/>
          <p:cNvSpPr/>
          <p:nvPr/>
        </p:nvSpPr>
        <p:spPr>
          <a:xfrm>
            <a:off x="2012723" y="3710585"/>
            <a:ext cx="8163381" cy="1"/>
          </a:xfrm>
          <a:prstGeom prst="line">
            <a:avLst/>
          </a:prstGeom>
          <a:ln w="15875">
            <a:solidFill>
              <a:schemeClr val="accent1"/>
            </a:solidFill>
          </a:ln>
        </p:spPr>
        <p:txBody>
          <a:bodyPr lIns="45719" rIns="45719"/>
          <a:lstStyle/>
          <a:p>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 name="Straight Connector 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52"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53" name="Body Level One…"/>
          <p:cNvSpPr txBox="1">
            <a:spLocks noGrp="1"/>
          </p:cNvSpPr>
          <p:nvPr>
            <p:ph type="body" sz="quarter" idx="1"/>
          </p:nvPr>
        </p:nvSpPr>
        <p:spPr>
          <a:xfrm>
            <a:off x="1298447" y="2560320"/>
            <a:ext cx="4718305" cy="33101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62" name="Body Level One…"/>
          <p:cNvSpPr txBox="1">
            <a:spLocks noGrp="1"/>
          </p:cNvSpPr>
          <p:nvPr>
            <p:ph type="body" sz="quarter" idx="1"/>
          </p:nvPr>
        </p:nvSpPr>
        <p:spPr>
          <a:xfrm>
            <a:off x="1295400" y="2658533"/>
            <a:ext cx="4718304" cy="576263"/>
          </a:xfrm>
          <a:prstGeom prst="rect">
            <a:avLst/>
          </a:prstGeom>
        </p:spPr>
        <p:txBody>
          <a:bodyPr anchor="b"/>
          <a:lstStyle>
            <a:lvl1pPr marL="0" indent="0">
              <a:buClrTx/>
              <a:buSzTx/>
              <a:buFontTx/>
              <a:buNone/>
              <a:defRPr sz="2800">
                <a:solidFill>
                  <a:schemeClr val="accent1"/>
                </a:solidFill>
              </a:defRPr>
            </a:lvl1pPr>
            <a:lvl2pPr marL="0" indent="457200">
              <a:buClrTx/>
              <a:buSzTx/>
              <a:buFontTx/>
              <a:buNone/>
              <a:defRPr sz="2800">
                <a:solidFill>
                  <a:schemeClr val="accent1"/>
                </a:solidFill>
              </a:defRPr>
            </a:lvl2pPr>
            <a:lvl3pPr marL="0" indent="914400">
              <a:buClrTx/>
              <a:buSzTx/>
              <a:buFontTx/>
              <a:buNone/>
              <a:defRPr sz="2800">
                <a:solidFill>
                  <a:schemeClr val="accent1"/>
                </a:solidFill>
              </a:defRPr>
            </a:lvl3pPr>
            <a:lvl4pPr marL="0" indent="1371600">
              <a:buClrTx/>
              <a:buSzTx/>
              <a:buFontTx/>
              <a:buNone/>
              <a:defRPr sz="2800">
                <a:solidFill>
                  <a:schemeClr val="accent1"/>
                </a:solidFill>
              </a:defRPr>
            </a:lvl4pPr>
            <a:lvl5pPr marL="0" indent="1828800">
              <a:buClrTx/>
              <a:buSzTx/>
              <a:buFontTx/>
              <a:buNone/>
              <a:defRPr sz="2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63" name="Text Placeholder 4"/>
          <p:cNvSpPr>
            <a:spLocks noGrp="1"/>
          </p:cNvSpPr>
          <p:nvPr>
            <p:ph type="body" sz="quarter" idx="13"/>
          </p:nvPr>
        </p:nvSpPr>
        <p:spPr>
          <a:xfrm>
            <a:off x="6180670" y="2658533"/>
            <a:ext cx="4718305" cy="576263"/>
          </a:xfrm>
          <a:prstGeom prst="rect">
            <a:avLst/>
          </a:prstGeom>
        </p:spPr>
        <p:txBody>
          <a:bodyPr anchor="b"/>
          <a:lstStyle/>
          <a:p>
            <a:pPr marL="0" indent="0">
              <a:buClrTx/>
              <a:buSzTx/>
              <a:buFontTx/>
              <a:buNone/>
              <a:defRPr sz="2800">
                <a:solidFill>
                  <a:schemeClr val="accent1"/>
                </a:solidFill>
              </a:defRPr>
            </a:pPr>
            <a:endParaRPr/>
          </a:p>
        </p:txBody>
      </p:sp>
      <p:sp>
        <p:nvSpPr>
          <p:cNvPr id="64" name="Straight Connector 1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73" name="Straight Connector 13"/>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293811" y="1388534"/>
            <a:ext cx="3718455" cy="1371601"/>
          </a:xfrm>
          <a:prstGeom prst="rect">
            <a:avLst/>
          </a:prstGeom>
        </p:spPr>
        <p:txBody>
          <a:bodyPr anchor="b"/>
          <a:lstStyle>
            <a:lvl1pPr>
              <a:defRPr sz="2400"/>
            </a:lvl1pPr>
          </a:lstStyle>
          <a:p>
            <a:r>
              <a:t>Title Text</a:t>
            </a:r>
          </a:p>
        </p:txBody>
      </p:sp>
      <p:sp>
        <p:nvSpPr>
          <p:cNvPr id="89" name="Body Level One…"/>
          <p:cNvSpPr txBox="1">
            <a:spLocks noGrp="1"/>
          </p:cNvSpPr>
          <p:nvPr>
            <p:ph type="body" sz="half" idx="1"/>
          </p:nvPr>
        </p:nvSpPr>
        <p:spPr>
          <a:xfrm>
            <a:off x="5418668" y="982131"/>
            <a:ext cx="5469467" cy="4893736"/>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13"/>
          </p:nvPr>
        </p:nvSpPr>
        <p:spPr>
          <a:xfrm>
            <a:off x="1293811" y="3031064"/>
            <a:ext cx="3718455" cy="2438406"/>
          </a:xfrm>
          <a:prstGeom prst="rect">
            <a:avLst/>
          </a:prstGeom>
        </p:spPr>
        <p:txBody>
          <a:bodyPr/>
          <a:lstStyle/>
          <a:p>
            <a:pPr marL="0" indent="0" algn="ctr">
              <a:buClrTx/>
              <a:buSzTx/>
              <a:buFontTx/>
              <a:buNone/>
              <a:defRPr sz="1600"/>
            </a:pPr>
            <a:endParaRPr/>
          </a:p>
        </p:txBody>
      </p:sp>
      <p:sp>
        <p:nvSpPr>
          <p:cNvPr id="91" name="Straight Connector 15"/>
          <p:cNvSpPr/>
          <p:nvPr/>
        </p:nvSpPr>
        <p:spPr>
          <a:xfrm>
            <a:off x="1396169" y="2912533"/>
            <a:ext cx="3514499" cy="1"/>
          </a:xfrm>
          <a:prstGeom prst="line">
            <a:avLst/>
          </a:prstGeom>
          <a:ln w="15875">
            <a:solidFill>
              <a:schemeClr val="accent1"/>
            </a:solidFill>
          </a:ln>
        </p:spPr>
        <p:txBody>
          <a:bodyPr lIns="45719" rIns="45719"/>
          <a:lstStyle/>
          <a:p>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9" name="Title Text"/>
          <p:cNvSpPr txBox="1">
            <a:spLocks noGrp="1"/>
          </p:cNvSpPr>
          <p:nvPr>
            <p:ph type="title"/>
          </p:nvPr>
        </p:nvSpPr>
        <p:spPr>
          <a:xfrm>
            <a:off x="1295399" y="1883831"/>
            <a:ext cx="6241816" cy="1371601"/>
          </a:xfrm>
          <a:prstGeom prst="rect">
            <a:avLst/>
          </a:prstGeom>
        </p:spPr>
        <p:txBody>
          <a:bodyPr anchor="b"/>
          <a:lstStyle>
            <a:lvl1pPr>
              <a:defRPr sz="2800"/>
            </a:lvl1pPr>
          </a:lstStyle>
          <a:p>
            <a:r>
              <a:t>Title Text</a:t>
            </a:r>
          </a:p>
        </p:txBody>
      </p:sp>
      <p:sp>
        <p:nvSpPr>
          <p:cNvPr id="100" name="Picture Placeholder 2"/>
          <p:cNvSpPr>
            <a:spLocks noGrp="1"/>
          </p:cNvSpPr>
          <p:nvPr>
            <p:ph type="pic" sz="quarter" idx="13"/>
          </p:nvPr>
        </p:nvSpPr>
        <p:spPr>
          <a:xfrm>
            <a:off x="8094830" y="1041400"/>
            <a:ext cx="3063348" cy="4775200"/>
          </a:xfrm>
          <a:prstGeom prst="rect">
            <a:avLst/>
          </a:prstGeom>
          <a:ln w="57150">
            <a:solidFill>
              <a:srgbClr val="808080"/>
            </a:solidFill>
            <a:miter lim="800000"/>
          </a:ln>
        </p:spPr>
        <p:txBody>
          <a:bodyPr lIns="91439" rIns="91439">
            <a:noAutofit/>
          </a:bodyPr>
          <a:lstStyle/>
          <a:p>
            <a:endParaRPr/>
          </a:p>
        </p:txBody>
      </p:sp>
      <p:sp>
        <p:nvSpPr>
          <p:cNvPr id="101" name="Body Level One…"/>
          <p:cNvSpPr txBox="1">
            <a:spLocks noGrp="1"/>
          </p:cNvSpPr>
          <p:nvPr>
            <p:ph type="body" sz="quarter" idx="1"/>
          </p:nvPr>
        </p:nvSpPr>
        <p:spPr>
          <a:xfrm>
            <a:off x="1295399" y="3255431"/>
            <a:ext cx="6241816"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cstate="print"/>
          <a:srcRect/>
          <a:stretch>
            <a:fillRect/>
          </a:stretch>
        </a:blipFill>
        <a:effectLst/>
      </p:bgPr>
    </p:bg>
    <p:spTree>
      <p:nvGrpSpPr>
        <p:cNvPr id="1" name=""/>
        <p:cNvGrpSpPr/>
        <p:nvPr/>
      </p:nvGrpSpPr>
      <p:grpSpPr>
        <a:xfrm>
          <a:off x="0" y="0"/>
          <a:ext cx="0" cy="0"/>
          <a:chOff x="0" y="0"/>
          <a:chExt cx="0" cy="0"/>
        </a:xfrm>
      </p:grpSpPr>
      <p:grpSp>
        <p:nvGrpSpPr>
          <p:cNvPr id="6" name="Group 6"/>
          <p:cNvGrpSpPr/>
          <p:nvPr/>
        </p:nvGrpSpPr>
        <p:grpSpPr>
          <a:xfrm>
            <a:off x="-15737" y="0"/>
            <a:ext cx="12229963" cy="6856215"/>
            <a:chOff x="0" y="0"/>
            <a:chExt cx="12229961" cy="6856214"/>
          </a:xfrm>
        </p:grpSpPr>
        <p:pic>
          <p:nvPicPr>
            <p:cNvPr id="2" name="Picture 7" descr="Picture 7"/>
            <p:cNvPicPr>
              <a:picLocks noChangeAspect="1"/>
            </p:cNvPicPr>
            <p:nvPr/>
          </p:nvPicPr>
          <p:blipFill>
            <a:blip r:embed="rId18" cstate="print"/>
            <a:stretch>
              <a:fillRect/>
            </a:stretch>
          </p:blipFill>
          <p:spPr>
            <a:xfrm>
              <a:off x="15736" y="0"/>
              <a:ext cx="12188826" cy="6856215"/>
            </a:xfrm>
            <a:prstGeom prst="rect">
              <a:avLst/>
            </a:prstGeom>
            <a:ln w="12700" cap="flat">
              <a:noFill/>
              <a:miter lim="400000"/>
            </a:ln>
            <a:effectLst/>
          </p:spPr>
        </p:pic>
        <p:sp>
          <p:nvSpPr>
            <p:cNvPr id="3" name="Rectangle 8"/>
            <p:cNvSpPr/>
            <p:nvPr/>
          </p:nvSpPr>
          <p:spPr>
            <a:xfrm>
              <a:off x="623748" y="609600"/>
              <a:ext cx="10972801" cy="5638801"/>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4" name="Picture 9" descr="Picture 9"/>
            <p:cNvPicPr>
              <a:picLocks noChangeAspect="1"/>
            </p:cNvPicPr>
            <p:nvPr/>
          </p:nvPicPr>
          <p:blipFill>
            <a:blip r:embed="rId19" cstate="print"/>
            <a:stretch>
              <a:fillRect/>
            </a:stretch>
          </p:blipFill>
          <p:spPr>
            <a:xfrm>
              <a:off x="-1" y="3153832"/>
              <a:ext cx="777241" cy="606426"/>
            </a:xfrm>
            <a:prstGeom prst="rect">
              <a:avLst/>
            </a:prstGeom>
            <a:ln w="12700" cap="flat">
              <a:noFill/>
              <a:miter lim="400000"/>
            </a:ln>
            <a:effectLst/>
          </p:spPr>
        </p:pic>
        <p:pic>
          <p:nvPicPr>
            <p:cNvPr id="5" name="Picture 10" descr="Picture 10"/>
            <p:cNvPicPr>
              <a:picLocks noChangeAspect="1"/>
            </p:cNvPicPr>
            <p:nvPr/>
          </p:nvPicPr>
          <p:blipFill>
            <a:blip r:embed="rId19" cstate="print"/>
            <a:stretch>
              <a:fillRect/>
            </a:stretch>
          </p:blipFill>
          <p:spPr>
            <a:xfrm>
              <a:off x="11452721" y="3153832"/>
              <a:ext cx="777241" cy="606426"/>
            </a:xfrm>
            <a:prstGeom prst="rect">
              <a:avLst/>
            </a:prstGeom>
            <a:ln w="12700" cap="flat">
              <a:noFill/>
              <a:miter lim="400000"/>
            </a:ln>
            <a:effectLst/>
          </p:spPr>
        </p:pic>
      </p:grpSp>
      <p:sp>
        <p:nvSpPr>
          <p:cNvPr id="7"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0651195" y="5986779"/>
            <a:ext cx="245404" cy="243841"/>
          </a:xfrm>
          <a:prstGeom prst="rect">
            <a:avLst/>
          </a:prstGeom>
          <a:ln w="12700">
            <a:miter lim="400000"/>
          </a:ln>
        </p:spPr>
        <p:txBody>
          <a:bodyPr wrap="none" lIns="45719" rIns="45719" anchor="ctr">
            <a:spAutoFit/>
          </a:bodyPr>
          <a:lstStyle>
            <a:lvl1pPr algn="r">
              <a:defRPr sz="10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5pPr>
      <a:lvl6pPr marL="26778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6pPr>
      <a:lvl7pPr marL="31350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7pPr>
      <a:lvl8pPr marL="35922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8pPr>
      <a:lvl9pPr marL="40494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ctrTitle"/>
          </p:nvPr>
        </p:nvSpPr>
        <p:spPr>
          <a:xfrm>
            <a:off x="2692398" y="1871130"/>
            <a:ext cx="6815669" cy="3214054"/>
          </a:xfrm>
          <a:prstGeom prst="rect">
            <a:avLst/>
          </a:prstGeom>
        </p:spPr>
        <p:txBody>
          <a:bodyPr>
            <a:normAutofit fontScale="90000"/>
          </a:bodyPr>
          <a:lstStyle/>
          <a:p>
            <a:r>
              <a:rPr lang="en-GB" dirty="0"/>
              <a:t>The causes of the establishment of the communist political regime in Romania</a:t>
            </a:r>
            <a:endParaRPr dirty="0"/>
          </a:p>
        </p:txBody>
      </p:sp>
      <p:sp>
        <p:nvSpPr>
          <p:cNvPr id="178" name="Subtitle 2"/>
          <p:cNvSpPr txBox="1">
            <a:spLocks noGrp="1"/>
          </p:cNvSpPr>
          <p:nvPr>
            <p:ph type="subTitle" sz="quarter" idx="1"/>
          </p:nvPr>
        </p:nvSpPr>
        <p:spPr>
          <a:xfrm>
            <a:off x="2692398" y="4932680"/>
            <a:ext cx="6859986" cy="45719"/>
          </a:xfrm>
          <a:prstGeom prst="rect">
            <a:avLst/>
          </a:prstGeom>
        </p:spPr>
        <p:txBody>
          <a:bodyPr>
            <a:normAutofit fontScale="25000" lnSpcReduction="20000"/>
          </a:bodyPr>
          <a:lstStyle/>
          <a:p>
            <a:pPr>
              <a:lnSpc>
                <a:spcPct val="80000"/>
              </a:lnSpc>
              <a:defRPr sz="1900"/>
            </a:pP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6" name="popoarele isi aleg forma de organizare politica"/>
          <p:cNvSpPr txBox="1">
            <a:spLocks noGrp="1"/>
          </p:cNvSpPr>
          <p:nvPr>
            <p:ph type="title"/>
          </p:nvPr>
        </p:nvSpPr>
        <p:spPr>
          <a:prstGeom prst="rect">
            <a:avLst/>
          </a:prstGeom>
        </p:spPr>
        <p:txBody>
          <a:bodyPr/>
          <a:lstStyle>
            <a:lvl1pPr defTabSz="420623">
              <a:defRPr sz="4048"/>
            </a:lvl1pPr>
          </a:lstStyle>
          <a:p>
            <a:r>
              <a:t>popoarele isi aleg forma de organizare politica</a:t>
            </a:r>
          </a:p>
        </p:txBody>
      </p:sp>
      <p:sp>
        <p:nvSpPr>
          <p:cNvPr id="217" name="Body"/>
          <p:cNvSpPr txBox="1">
            <a:spLocks noGrp="1"/>
          </p:cNvSpPr>
          <p:nvPr>
            <p:ph type="body" sz="half" idx="1"/>
          </p:nvPr>
        </p:nvSpPr>
        <p:spPr>
          <a:prstGeom prst="rect">
            <a:avLst/>
          </a:prstGeom>
        </p:spPr>
        <p:txBody>
          <a:bodyPr/>
          <a:lstStyle/>
          <a:p>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Falsification of the 1946 elections"/>
          <p:cNvSpPr txBox="1">
            <a:spLocks noGrp="1"/>
          </p:cNvSpPr>
          <p:nvPr>
            <p:ph type="title"/>
          </p:nvPr>
        </p:nvSpPr>
        <p:spPr>
          <a:prstGeom prst="rect">
            <a:avLst/>
          </a:prstGeom>
        </p:spPr>
        <p:txBody>
          <a:bodyPr/>
          <a:lstStyle/>
          <a:p>
            <a:r>
              <a:t>Falsification of the 1946 elections</a:t>
            </a:r>
          </a:p>
        </p:txBody>
      </p:sp>
      <p:sp>
        <p:nvSpPr>
          <p:cNvPr id="220" name="Breaking with the traditional male only right to vote confirmed by the 1923 Constitution, it was the first national election to feature women’s right to vote, and the first to allow active public officials and army personnel the right to vote.…"/>
          <p:cNvSpPr txBox="1">
            <a:spLocks noGrp="1"/>
          </p:cNvSpPr>
          <p:nvPr>
            <p:ph type="body" sz="half" idx="1"/>
          </p:nvPr>
        </p:nvSpPr>
        <p:spPr>
          <a:xfrm>
            <a:off x="1295400" y="2556931"/>
            <a:ext cx="5369766" cy="3318938"/>
          </a:xfrm>
          <a:prstGeom prst="rect">
            <a:avLst/>
          </a:prstGeom>
        </p:spPr>
        <p:txBody>
          <a:bodyPr/>
          <a:lstStyle/>
          <a:p>
            <a:pPr marL="0" indent="0" defTabSz="333756">
              <a:spcBef>
                <a:spcPts val="0"/>
              </a:spcBef>
              <a:buClrTx/>
              <a:buSzTx/>
              <a:buFontTx/>
              <a:buNone/>
              <a:defRPr sz="1606">
                <a:solidFill>
                  <a:srgbClr val="222222"/>
                </a:solidFill>
              </a:defRPr>
            </a:pPr>
            <a:r>
              <a:rPr dirty="0"/>
              <a:t>Breaking with the traditional male only right to vote confirmed by the 1923 Constitution, it was the first national election to feature women’s right to vote, and the first to allow active public officials and army personnel the right to vote.</a:t>
            </a:r>
          </a:p>
          <a:p>
            <a:pPr marL="0" indent="0" defTabSz="333756">
              <a:spcBef>
                <a:spcPts val="0"/>
              </a:spcBef>
              <a:buClrTx/>
              <a:buSzTx/>
              <a:buFontTx/>
              <a:buNone/>
              <a:defRPr sz="1606">
                <a:solidFill>
                  <a:srgbClr val="222222"/>
                </a:solidFill>
              </a:defRPr>
            </a:pPr>
            <a:endParaRPr dirty="0"/>
          </a:p>
          <a:p>
            <a:pPr marL="0" indent="0" defTabSz="333756">
              <a:spcBef>
                <a:spcPts val="0"/>
              </a:spcBef>
              <a:buClrTx/>
              <a:buSzTx/>
              <a:buFontTx/>
              <a:buNone/>
              <a:defRPr sz="1606">
                <a:solidFill>
                  <a:srgbClr val="222222"/>
                </a:solidFill>
              </a:defRPr>
            </a:pPr>
            <a:r>
              <a:rPr dirty="0"/>
              <a:t>General elections were held in Romania on 19 November 1946, in the aftermath of World War II. The official results gave a victory to the Romanian Communist Party (PCR) and its allies inside the Bloc of Democratic Parties. The event marked a decisive step towards the fall of the Romanian monarchy and the proclamation of a Communist regime at the end of the following year.</a:t>
            </a:r>
          </a:p>
        </p:txBody>
      </p:sp>
      <p:pic>
        <p:nvPicPr>
          <p:cNvPr id="221" name="Image" descr="Image"/>
          <p:cNvPicPr>
            <a:picLocks noChangeAspect="1"/>
          </p:cNvPicPr>
          <p:nvPr/>
        </p:nvPicPr>
        <p:blipFill>
          <a:blip r:embed="rId2" cstate="print"/>
          <a:stretch>
            <a:fillRect/>
          </a:stretch>
        </p:blipFill>
        <p:spPr>
          <a:xfrm>
            <a:off x="6936202" y="2764397"/>
            <a:ext cx="4267655" cy="29040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21"/>
                                        </p:tgtEl>
                                        <p:attrNameLst>
                                          <p:attrName>style.visibility</p:attrName>
                                        </p:attrNameLst>
                                      </p:cBhvr>
                                      <p:to>
                                        <p:strVal val="visible"/>
                                      </p:to>
                                    </p:set>
                                    <p:anim calcmode="lin" valueType="num">
                                      <p:cBhvr>
                                        <p:cTn id="12" dur="3000" fill="hold"/>
                                        <p:tgtEl>
                                          <p:spTgt spid="221"/>
                                        </p:tgtEl>
                                        <p:attrNameLst>
                                          <p:attrName>ppt_w</p:attrName>
                                        </p:attrNameLst>
                                      </p:cBhvr>
                                      <p:tavLst>
                                        <p:tav tm="0">
                                          <p:val>
                                            <p:fltVal val="0"/>
                                          </p:val>
                                        </p:tav>
                                        <p:tav tm="100000">
                                          <p:val>
                                            <p:strVal val="#ppt_w"/>
                                          </p:val>
                                        </p:tav>
                                      </p:tavLst>
                                    </p:anim>
                                    <p:anim calcmode="lin" valueType="num">
                                      <p:cBhvr>
                                        <p:cTn id="13" dur="3000" fill="hold"/>
                                        <p:tgtEl>
                                          <p:spTgt spid="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P spid="221"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aftermath of the elections"/>
          <p:cNvSpPr txBox="1">
            <a:spLocks noGrp="1"/>
          </p:cNvSpPr>
          <p:nvPr>
            <p:ph type="title"/>
          </p:nvPr>
        </p:nvSpPr>
        <p:spPr>
          <a:prstGeom prst="rect">
            <a:avLst/>
          </a:prstGeom>
        </p:spPr>
        <p:txBody>
          <a:bodyPr/>
          <a:lstStyle/>
          <a:p>
            <a:r>
              <a:t>The aftermath of the elections</a:t>
            </a:r>
          </a:p>
        </p:txBody>
      </p:sp>
      <p:sp>
        <p:nvSpPr>
          <p:cNvPr id="224" name="In the following months, communists concentrated on silencing the other parties and ensuring to dominate the political field.…"/>
          <p:cNvSpPr txBox="1">
            <a:spLocks noGrp="1"/>
          </p:cNvSpPr>
          <p:nvPr>
            <p:ph type="body" sz="half" idx="1"/>
          </p:nvPr>
        </p:nvSpPr>
        <p:spPr>
          <a:prstGeom prst="rect">
            <a:avLst/>
          </a:prstGeom>
        </p:spPr>
        <p:txBody>
          <a:bodyPr/>
          <a:lstStyle/>
          <a:p>
            <a:pPr marL="277177" indent="-277177" algn="just" defTabSz="443484">
              <a:spcBef>
                <a:spcPts val="500"/>
              </a:spcBef>
              <a:defRPr sz="2328"/>
            </a:pPr>
            <a:r>
              <a:rPr dirty="0"/>
              <a:t>In the following months, communists concentrated on silencing the other parties and ensuring to dominate the political field.</a:t>
            </a:r>
          </a:p>
          <a:p>
            <a:pPr marL="277177" indent="-277177" algn="just" defTabSz="443484">
              <a:spcBef>
                <a:spcPts val="500"/>
              </a:spcBef>
              <a:defRPr sz="2134"/>
            </a:pPr>
            <a:r>
              <a:rPr dirty="0"/>
              <a:t>In the summer of 1947, the </a:t>
            </a:r>
            <a:r>
              <a:rPr dirty="0" err="1"/>
              <a:t>Tămădău</a:t>
            </a:r>
            <a:r>
              <a:rPr dirty="0"/>
              <a:t> Affair saw the end of the PNŢ. It was banned after </a:t>
            </a:r>
            <a:r>
              <a:rPr dirty="0" err="1"/>
              <a:t>Iuliu</a:t>
            </a:r>
            <a:r>
              <a:rPr dirty="0"/>
              <a:t> </a:t>
            </a:r>
            <a:r>
              <a:rPr dirty="0" err="1"/>
              <a:t>Maniu</a:t>
            </a:r>
            <a:r>
              <a:rPr dirty="0"/>
              <a:t> and others were prosecuted during trial. PNL, which critiqued the </a:t>
            </a:r>
            <a:r>
              <a:rPr dirty="0" err="1"/>
              <a:t>Groza</a:t>
            </a:r>
            <a:r>
              <a:rPr dirty="0"/>
              <a:t> administration around the same time, was forced out of the government as well, only to be implicated in the </a:t>
            </a:r>
            <a:r>
              <a:rPr dirty="0" err="1"/>
              <a:t>Tămădău</a:t>
            </a:r>
            <a:r>
              <a:rPr dirty="0"/>
              <a:t> scandal. It had its leadership replaced later on with ones more loyal to the PCR.</a:t>
            </a:r>
          </a:p>
          <a:p>
            <a:pPr marL="277177" indent="-277177" algn="just" defTabSz="443484">
              <a:spcBef>
                <a:spcPts val="500"/>
              </a:spcBef>
              <a:defRPr sz="2328"/>
            </a:pPr>
            <a:r>
              <a:rPr dirty="0"/>
              <a:t>The PCR ultimately merged with the PSD in late 1947 to form the Romanian Workers' Party (PMR)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224"/>
                                        </p:tgtEl>
                                        <p:attrNameLst>
                                          <p:attrName>style.visibility</p:attrName>
                                        </p:attrNameLst>
                                      </p:cBhvr>
                                      <p:to>
                                        <p:strVal val="visible"/>
                                      </p:to>
                                    </p:set>
                                    <p:anim calcmode="lin" valueType="num">
                                      <p:cBhvr>
                                        <p:cTn id="7" dur="1000" fill="hold"/>
                                        <p:tgtEl>
                                          <p:spTgt spid="224"/>
                                        </p:tgtEl>
                                        <p:attrNameLst>
                                          <p:attrName>ppt_x</p:attrName>
                                        </p:attrNameLst>
                                      </p:cBhvr>
                                      <p:tavLst>
                                        <p:tav tm="0">
                                          <p:val>
                                            <p:strVal val="0-#ppt_w/2"/>
                                          </p:val>
                                        </p:tav>
                                        <p:tav tm="100000">
                                          <p:val>
                                            <p:strVal val="#ppt_x"/>
                                          </p:val>
                                        </p:tav>
                                      </p:tavLst>
                                    </p:anim>
                                    <p:anim calcmode="lin" valueType="num">
                                      <p:cBhvr>
                                        <p:cTn id="8" dur="1000" fill="hold"/>
                                        <p:tgtEl>
                                          <p:spTgt spid="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King Mihai’s I forced abdication"/>
          <p:cNvSpPr txBox="1">
            <a:spLocks noGrp="1"/>
          </p:cNvSpPr>
          <p:nvPr>
            <p:ph type="title"/>
          </p:nvPr>
        </p:nvSpPr>
        <p:spPr>
          <a:xfrm>
            <a:off x="1295402" y="982132"/>
            <a:ext cx="6288925" cy="1303868"/>
          </a:xfrm>
          <a:prstGeom prst="rect">
            <a:avLst/>
          </a:prstGeom>
        </p:spPr>
        <p:txBody>
          <a:bodyPr>
            <a:normAutofit fontScale="90000"/>
          </a:bodyPr>
          <a:lstStyle>
            <a:lvl1pPr defTabSz="420623">
              <a:defRPr sz="4048"/>
            </a:lvl1pPr>
          </a:lstStyle>
          <a:p>
            <a:r>
              <a:t>King Mihai’s I forced abdication</a:t>
            </a:r>
          </a:p>
        </p:txBody>
      </p:sp>
      <p:sp>
        <p:nvSpPr>
          <p:cNvPr id="227" name="Early on the morning of 30 December 1947, Mihai was preparing for a New Year's party at Peles Castle in Sinaia, when Groza summoned him back to Bucharest. Him and Communist Party leader Gheorghe Gheorghiu-Dej were waiting for him, and demanded that he sign a pre-typed document of abdication. Unable to call in loyal troops, due to his telephone lines allegedly being cut, and with Groza holding a gun on him, Michael signed the document…"/>
          <p:cNvSpPr txBox="1">
            <a:spLocks noGrp="1"/>
          </p:cNvSpPr>
          <p:nvPr>
            <p:ph type="body" sz="half" idx="1"/>
          </p:nvPr>
        </p:nvSpPr>
        <p:spPr>
          <a:xfrm>
            <a:off x="1295400" y="2556931"/>
            <a:ext cx="6288928" cy="3318938"/>
          </a:xfrm>
          <a:prstGeom prst="rect">
            <a:avLst/>
          </a:prstGeom>
        </p:spPr>
        <p:txBody>
          <a:bodyPr/>
          <a:lstStyle/>
          <a:p>
            <a:pPr marL="208597" indent="-208597" algn="just" defTabSz="333756">
              <a:spcBef>
                <a:spcPts val="400"/>
              </a:spcBef>
              <a:defRPr sz="1752"/>
            </a:pPr>
            <a:r>
              <a:rPr dirty="0"/>
              <a:t>Early on the morning of 30 December 1947, </a:t>
            </a:r>
            <a:r>
              <a:rPr dirty="0" err="1"/>
              <a:t>Mihai</a:t>
            </a:r>
            <a:r>
              <a:rPr dirty="0"/>
              <a:t> was preparing for a New Year's party at </a:t>
            </a:r>
            <a:r>
              <a:rPr dirty="0" err="1"/>
              <a:t>Peles</a:t>
            </a:r>
            <a:r>
              <a:rPr dirty="0"/>
              <a:t> Castle in </a:t>
            </a:r>
            <a:r>
              <a:rPr dirty="0" err="1"/>
              <a:t>Sinaia</a:t>
            </a:r>
            <a:r>
              <a:rPr dirty="0"/>
              <a:t>, when </a:t>
            </a:r>
            <a:r>
              <a:rPr dirty="0" err="1"/>
              <a:t>Groza</a:t>
            </a:r>
            <a:r>
              <a:rPr dirty="0"/>
              <a:t> summoned him back to Bucharest. Him and Communist Party leader Gheorghe </a:t>
            </a:r>
            <a:r>
              <a:rPr dirty="0" err="1"/>
              <a:t>Gheorghiu-Dej</a:t>
            </a:r>
            <a:r>
              <a:rPr dirty="0"/>
              <a:t> were waiting for him, and demanded that he sign a pre-typed document of abdication. Unable to call in loyal troops, due to his telephone lines allegedly being cut, and with </a:t>
            </a:r>
            <a:r>
              <a:rPr dirty="0" err="1"/>
              <a:t>Groza</a:t>
            </a:r>
            <a:r>
              <a:rPr dirty="0"/>
              <a:t> holding a gun on him, Michael signed the document</a:t>
            </a:r>
          </a:p>
          <a:p>
            <a:pPr marL="208597" indent="-208597" algn="just" defTabSz="333756">
              <a:spcBef>
                <a:spcPts val="400"/>
              </a:spcBef>
              <a:defRPr sz="1752"/>
            </a:pPr>
            <a:r>
              <a:rPr dirty="0"/>
              <a:t>Later the same day, the Communist government announced the permanent abolition of the monarchy, and its replacement by a People’s Republic, broadcasting the King's proclamation of his abdication.</a:t>
            </a:r>
          </a:p>
        </p:txBody>
      </p:sp>
      <p:pic>
        <p:nvPicPr>
          <p:cNvPr id="228" name="Image" descr="Image"/>
          <p:cNvPicPr>
            <a:picLocks noChangeAspect="1"/>
          </p:cNvPicPr>
          <p:nvPr/>
        </p:nvPicPr>
        <p:blipFill>
          <a:blip r:embed="rId2" cstate="print"/>
          <a:stretch>
            <a:fillRect/>
          </a:stretch>
        </p:blipFill>
        <p:spPr>
          <a:xfrm>
            <a:off x="8089900" y="1297216"/>
            <a:ext cx="2842379" cy="4263568"/>
          </a:xfrm>
          <a:prstGeom prst="rect">
            <a:avLst/>
          </a:prstGeom>
          <a:ln w="12700">
            <a:miter lim="400000"/>
          </a:ln>
        </p:spPr>
      </p:pic>
      <p:sp>
        <p:nvSpPr>
          <p:cNvPr id="229" name="Abdication act, 1947"/>
          <p:cNvSpPr txBox="1"/>
          <p:nvPr/>
        </p:nvSpPr>
        <p:spPr>
          <a:xfrm>
            <a:off x="8574533" y="5662929"/>
            <a:ext cx="2175717"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Abdication act, 1947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7"/>
                                        </p:tgtEl>
                                        <p:attrNameLst>
                                          <p:attrName>style.visibility</p:attrName>
                                        </p:attrNameLst>
                                      </p:cBhvr>
                                      <p:to>
                                        <p:strVal val="visible"/>
                                      </p:to>
                                    </p:set>
                                    <p:animEffect transition="in" filter="dissolve">
                                      <p:cBhvr>
                                        <p:cTn id="7" dur="1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228"/>
                                        </p:tgtEl>
                                        <p:attrNameLst>
                                          <p:attrName>style.visibility</p:attrName>
                                        </p:attrNameLst>
                                      </p:cBhvr>
                                      <p:to>
                                        <p:strVal val="visible"/>
                                      </p:to>
                                    </p:set>
                                    <p:anim calcmode="lin" valueType="num">
                                      <p:cBhvr>
                                        <p:cTn id="12" dur="1000" fill="hold"/>
                                        <p:tgtEl>
                                          <p:spTgt spid="228"/>
                                        </p:tgtEl>
                                        <p:attrNameLst>
                                          <p:attrName>ppt_w</p:attrName>
                                        </p:attrNameLst>
                                      </p:cBhvr>
                                      <p:tavLst>
                                        <p:tav tm="0">
                                          <p:val>
                                            <p:strVal val="4*#ppt_w"/>
                                          </p:val>
                                        </p:tav>
                                        <p:tav tm="100000">
                                          <p:val>
                                            <p:strVal val="#ppt_w"/>
                                          </p:val>
                                        </p:tav>
                                      </p:tavLst>
                                    </p:anim>
                                    <p:anim calcmode="lin" valueType="num">
                                      <p:cBhvr>
                                        <p:cTn id="13" dur="1000" fill="hold"/>
                                        <p:tgtEl>
                                          <p:spTgt spid="22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3" nodeType="clickEffect">
                                  <p:stCondLst>
                                    <p:cond delay="0"/>
                                  </p:stCondLst>
                                  <p:iterate>
                                    <p:tmAbs val="0"/>
                                  </p:iterate>
                                  <p:childTnLst>
                                    <p:set>
                                      <p:cBhvr>
                                        <p:cTn id="17" fill="hold"/>
                                        <p:tgtEl>
                                          <p:spTgt spid="229"/>
                                        </p:tgtEl>
                                        <p:attrNameLst>
                                          <p:attrName>style.visibility</p:attrName>
                                        </p:attrNameLst>
                                      </p:cBhvr>
                                      <p:to>
                                        <p:strVal val="visible"/>
                                      </p:to>
                                    </p:set>
                                    <p:anim calcmode="lin" valueType="num">
                                      <p:cBhvr>
                                        <p:cTn id="18" dur="1000" fill="hold"/>
                                        <p:tgtEl>
                                          <p:spTgt spid="229"/>
                                        </p:tgtEl>
                                        <p:attrNameLst>
                                          <p:attrName>ppt_w</p:attrName>
                                        </p:attrNameLst>
                                      </p:cBhvr>
                                      <p:tavLst>
                                        <p:tav tm="0">
                                          <p:val>
                                            <p:strVal val="4*#ppt_w"/>
                                          </p:val>
                                        </p:tav>
                                        <p:tav tm="100000">
                                          <p:val>
                                            <p:strVal val="#ppt_w"/>
                                          </p:val>
                                        </p:tav>
                                      </p:tavLst>
                                    </p:anim>
                                    <p:anim calcmode="lin" valueType="num">
                                      <p:cBhvr>
                                        <p:cTn id="19" dur="1000" fill="hold"/>
                                        <p:tgtEl>
                                          <p:spTgt spid="2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P spid="228" grpId="2" animBg="1" advAuto="0"/>
      <p:bldP spid="229"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Screen Shot 2019-11-05 at 18.50.50.png" descr="Screen Shot 2019-11-05 at 18.50.50.png"/>
          <p:cNvPicPr>
            <a:picLocks noChangeAspect="1"/>
          </p:cNvPicPr>
          <p:nvPr/>
        </p:nvPicPr>
        <p:blipFill>
          <a:blip r:embed="rId2" cstate="print"/>
          <a:stretch>
            <a:fillRect/>
          </a:stretch>
        </p:blipFill>
        <p:spPr>
          <a:xfrm>
            <a:off x="1797050" y="1482082"/>
            <a:ext cx="3053384" cy="3893836"/>
          </a:xfrm>
          <a:prstGeom prst="rect">
            <a:avLst/>
          </a:prstGeom>
          <a:ln w="12700">
            <a:miter lim="400000"/>
          </a:ln>
        </p:spPr>
      </p:pic>
      <p:pic>
        <p:nvPicPr>
          <p:cNvPr id="232" name="Screen Shot 2019-11-05 at 18.51.05.png" descr="Screen Shot 2019-11-05 at 18.51.05.png"/>
          <p:cNvPicPr>
            <a:picLocks noChangeAspect="1"/>
          </p:cNvPicPr>
          <p:nvPr/>
        </p:nvPicPr>
        <p:blipFill>
          <a:blip r:embed="rId3" cstate="print"/>
          <a:stretch>
            <a:fillRect/>
          </a:stretch>
        </p:blipFill>
        <p:spPr>
          <a:xfrm>
            <a:off x="7512050" y="1482082"/>
            <a:ext cx="2529229" cy="3893836"/>
          </a:xfrm>
          <a:prstGeom prst="rect">
            <a:avLst/>
          </a:prstGeom>
          <a:ln w="12700">
            <a:miter lim="400000"/>
          </a:ln>
        </p:spPr>
      </p:pic>
      <p:sp>
        <p:nvSpPr>
          <p:cNvPr id="233" name="Gheorghe Dej"/>
          <p:cNvSpPr txBox="1"/>
          <p:nvPr/>
        </p:nvSpPr>
        <p:spPr>
          <a:xfrm>
            <a:off x="1055440" y="5445224"/>
            <a:ext cx="468493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ro-RO" dirty="0"/>
              <a:t>                  </a:t>
            </a:r>
            <a:r>
              <a:rPr dirty="0"/>
              <a:t>Gheorghe </a:t>
            </a:r>
            <a:r>
              <a:rPr lang="ro-RO" dirty="0"/>
              <a:t>Gheorghiu-</a:t>
            </a:r>
            <a:r>
              <a:rPr dirty="0" err="1"/>
              <a:t>Dej</a:t>
            </a:r>
            <a:endParaRPr lang="ro-RO" dirty="0"/>
          </a:p>
          <a:p>
            <a:r>
              <a:rPr lang="ro-RO" dirty="0"/>
              <a:t>Head of the communist party from 19</a:t>
            </a:r>
            <a:r>
              <a:rPr lang="en-GB"/>
              <a:t>48</a:t>
            </a:r>
            <a:r>
              <a:rPr lang="ro-RO"/>
              <a:t> </a:t>
            </a:r>
            <a:r>
              <a:rPr lang="ro-RO" dirty="0"/>
              <a:t>until 1965</a:t>
            </a:r>
            <a:endParaRPr dirty="0"/>
          </a:p>
        </p:txBody>
      </p:sp>
      <p:sp>
        <p:nvSpPr>
          <p:cNvPr id="234" name="Nicolae Ceausescu"/>
          <p:cNvSpPr txBox="1"/>
          <p:nvPr/>
        </p:nvSpPr>
        <p:spPr>
          <a:xfrm>
            <a:off x="6528048" y="5445224"/>
            <a:ext cx="468493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ro-RO" dirty="0"/>
              <a:t>                          </a:t>
            </a:r>
            <a:r>
              <a:rPr dirty="0" err="1"/>
              <a:t>Nicolae</a:t>
            </a:r>
            <a:r>
              <a:rPr dirty="0"/>
              <a:t> Ceausescu</a:t>
            </a:r>
            <a:endParaRPr lang="ro-RO" dirty="0"/>
          </a:p>
          <a:p>
            <a:r>
              <a:rPr lang="en-GB" dirty="0"/>
              <a:t>Head of the communist party from 19</a:t>
            </a:r>
            <a:r>
              <a:rPr lang="ro-RO" dirty="0"/>
              <a:t>65</a:t>
            </a:r>
            <a:r>
              <a:rPr lang="en-GB" dirty="0"/>
              <a:t> until 19</a:t>
            </a:r>
            <a:r>
              <a:rPr lang="ro-RO" dirty="0"/>
              <a:t>89</a:t>
            </a:r>
            <a:endParaRPr lang="en-GB" dirty="0"/>
          </a:p>
          <a:p>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31"/>
                                        </p:tgtEl>
                                        <p:attrNameLst>
                                          <p:attrName>style.visibility</p:attrName>
                                        </p:attrNameLst>
                                      </p:cBhvr>
                                      <p:to>
                                        <p:strVal val="visible"/>
                                      </p:to>
                                    </p:set>
                                    <p:animEffect transition="in" filter="wipe(left)">
                                      <p:cBhvr>
                                        <p:cTn id="7" dur="15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33"/>
                                        </p:tgtEl>
                                        <p:attrNameLst>
                                          <p:attrName>style.visibility</p:attrName>
                                        </p:attrNameLst>
                                      </p:cBhvr>
                                      <p:to>
                                        <p:strVal val="visible"/>
                                      </p:to>
                                    </p:set>
                                    <p:animEffect transition="in" filter="wipe(left)">
                                      <p:cBhvr>
                                        <p:cTn id="12" dur="15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32"/>
                                        </p:tgtEl>
                                        <p:attrNameLst>
                                          <p:attrName>style.visibility</p:attrName>
                                        </p:attrNameLst>
                                      </p:cBhvr>
                                      <p:to>
                                        <p:strVal val="visible"/>
                                      </p:to>
                                    </p:set>
                                    <p:anim calcmode="lin" valueType="num">
                                      <p:cBhvr>
                                        <p:cTn id="17" dur="1500" fill="hold"/>
                                        <p:tgtEl>
                                          <p:spTgt spid="232"/>
                                        </p:tgtEl>
                                        <p:attrNameLst>
                                          <p:attrName>ppt_w</p:attrName>
                                        </p:attrNameLst>
                                      </p:cBhvr>
                                      <p:tavLst>
                                        <p:tav tm="0">
                                          <p:val>
                                            <p:fltVal val="0"/>
                                          </p:val>
                                        </p:tav>
                                        <p:tav tm="100000">
                                          <p:val>
                                            <p:strVal val="#ppt_w"/>
                                          </p:val>
                                        </p:tav>
                                      </p:tavLst>
                                    </p:anim>
                                    <p:anim calcmode="lin" valueType="num">
                                      <p:cBhvr>
                                        <p:cTn id="18" dur="1500" fill="hold"/>
                                        <p:tgtEl>
                                          <p:spTgt spid="23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34"/>
                                        </p:tgtEl>
                                        <p:attrNameLst>
                                          <p:attrName>style.visibility</p:attrName>
                                        </p:attrNameLst>
                                      </p:cBhvr>
                                      <p:to>
                                        <p:strVal val="visible"/>
                                      </p:to>
                                    </p:set>
                                    <p:anim calcmode="lin" valueType="num">
                                      <p:cBhvr>
                                        <p:cTn id="23" dur="750" fill="hold"/>
                                        <p:tgtEl>
                                          <p:spTgt spid="234"/>
                                        </p:tgtEl>
                                        <p:attrNameLst>
                                          <p:attrName>ppt_w</p:attrName>
                                        </p:attrNameLst>
                                      </p:cBhvr>
                                      <p:tavLst>
                                        <p:tav tm="0">
                                          <p:val>
                                            <p:fltVal val="0"/>
                                          </p:val>
                                        </p:tav>
                                        <p:tav tm="100000">
                                          <p:val>
                                            <p:strVal val="#ppt_w"/>
                                          </p:val>
                                        </p:tav>
                                      </p:tavLst>
                                    </p:anim>
                                    <p:anim calcmode="lin" valueType="num">
                                      <p:cBhvr>
                                        <p:cTn id="24" dur="750" fill="hold"/>
                                        <p:tgtEl>
                                          <p:spTgt spid="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animBg="1" advAuto="0"/>
      <p:bldP spid="232" grpId="3" animBg="1" advAuto="0"/>
      <p:bldP spid="233" grpId="2" animBg="1" advAuto="0"/>
      <p:bldP spid="234" grpId="4"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1"/>
          <p:cNvSpPr txBox="1">
            <a:spLocks noGrp="1"/>
          </p:cNvSpPr>
          <p:nvPr>
            <p:ph type="title"/>
          </p:nvPr>
        </p:nvSpPr>
        <p:spPr>
          <a:xfrm>
            <a:off x="1295401" y="924127"/>
            <a:ext cx="9601198" cy="1303869"/>
          </a:xfrm>
          <a:prstGeom prst="rect">
            <a:avLst/>
          </a:prstGeom>
        </p:spPr>
        <p:txBody>
          <a:bodyPr/>
          <a:lstStyle/>
          <a:p>
            <a:r>
              <a:rPr dirty="0"/>
              <a:t>Romania’s Territorial Losses in 194</a:t>
            </a:r>
            <a:r>
              <a:rPr lang="ro-RO" dirty="0"/>
              <a:t>0</a:t>
            </a:r>
            <a:endParaRPr dirty="0"/>
          </a:p>
        </p:txBody>
      </p:sp>
      <p:sp>
        <p:nvSpPr>
          <p:cNvPr id="181" name="Content Placeholder 2"/>
          <p:cNvSpPr txBox="1">
            <a:spLocks noGrp="1"/>
          </p:cNvSpPr>
          <p:nvPr>
            <p:ph type="body" sz="quarter" idx="1"/>
          </p:nvPr>
        </p:nvSpPr>
        <p:spPr>
          <a:xfrm>
            <a:off x="1298447" y="2436035"/>
            <a:ext cx="4718306" cy="3497838"/>
          </a:xfrm>
          <a:prstGeom prst="rect">
            <a:avLst/>
          </a:prstGeom>
        </p:spPr>
        <p:txBody>
          <a:bodyPr/>
          <a:lstStyle/>
          <a:p>
            <a:pPr marL="277177" indent="-277177" algn="just" defTabSz="443484">
              <a:lnSpc>
                <a:spcPct val="90000"/>
              </a:lnSpc>
              <a:spcBef>
                <a:spcPts val="500"/>
              </a:spcBef>
              <a:defRPr sz="1940"/>
            </a:pPr>
            <a:r>
              <a:rPr dirty="0"/>
              <a:t>Reasons for the losses are the Soviet ultimatum and the following decrees of the Hitler-Stalin pact, which force </a:t>
            </a:r>
            <a:r>
              <a:rPr dirty="0" err="1"/>
              <a:t>România</a:t>
            </a:r>
            <a:r>
              <a:rPr dirty="0"/>
              <a:t> to give up land to </a:t>
            </a:r>
            <a:r>
              <a:rPr dirty="0" err="1"/>
              <a:t>teritoriu</a:t>
            </a:r>
            <a:r>
              <a:rPr dirty="0"/>
              <a:t> The Soviet Union, Hungary and </a:t>
            </a:r>
            <a:r>
              <a:rPr dirty="0" err="1"/>
              <a:t>Bulgary</a:t>
            </a:r>
            <a:r>
              <a:rPr dirty="0"/>
              <a:t>.</a:t>
            </a:r>
          </a:p>
          <a:p>
            <a:pPr marL="277177" indent="-277177" algn="just" defTabSz="443484">
              <a:lnSpc>
                <a:spcPct val="90000"/>
              </a:lnSpc>
              <a:spcBef>
                <a:spcPts val="500"/>
              </a:spcBef>
              <a:defRPr sz="1940"/>
            </a:pPr>
            <a:r>
              <a:rPr dirty="0" err="1"/>
              <a:t>România</a:t>
            </a:r>
            <a:r>
              <a:rPr dirty="0"/>
              <a:t> loses Bucovina De Nord, </a:t>
            </a:r>
            <a:r>
              <a:rPr dirty="0" err="1"/>
              <a:t>Ținutul</a:t>
            </a:r>
            <a:r>
              <a:rPr dirty="0"/>
              <a:t> </a:t>
            </a:r>
            <a:r>
              <a:rPr dirty="0" err="1"/>
              <a:t>Herței</a:t>
            </a:r>
            <a:r>
              <a:rPr dirty="0"/>
              <a:t> and </a:t>
            </a:r>
            <a:r>
              <a:rPr dirty="0" err="1"/>
              <a:t>Basarabia</a:t>
            </a:r>
            <a:r>
              <a:rPr dirty="0"/>
              <a:t> (to The Soviet Union), North </a:t>
            </a:r>
            <a:r>
              <a:rPr dirty="0" err="1"/>
              <a:t>Transilvania</a:t>
            </a:r>
            <a:r>
              <a:rPr dirty="0"/>
              <a:t> (to Hungary) and </a:t>
            </a:r>
            <a:r>
              <a:rPr dirty="0" err="1"/>
              <a:t>Cadrilater</a:t>
            </a:r>
            <a:r>
              <a:rPr dirty="0"/>
              <a:t> (to </a:t>
            </a:r>
            <a:r>
              <a:rPr dirty="0" err="1"/>
              <a:t>Bulgary</a:t>
            </a:r>
            <a:r>
              <a:rPr dirty="0"/>
              <a:t>).</a:t>
            </a:r>
          </a:p>
          <a:p>
            <a:pPr marL="277177" indent="-277177" algn="just" defTabSz="443484">
              <a:lnSpc>
                <a:spcPct val="90000"/>
              </a:lnSpc>
              <a:spcBef>
                <a:spcPts val="500"/>
              </a:spcBef>
              <a:defRPr sz="1940"/>
            </a:pPr>
            <a:r>
              <a:rPr dirty="0"/>
              <a:t>These territorial losses represent the destruction of “Romania Mare”.</a:t>
            </a:r>
          </a:p>
        </p:txBody>
      </p:sp>
      <p:sp>
        <p:nvSpPr>
          <p:cNvPr id="183" name="TextBox 10"/>
          <p:cNvSpPr txBox="1"/>
          <p:nvPr/>
        </p:nvSpPr>
        <p:spPr>
          <a:xfrm>
            <a:off x="6175249" y="5045464"/>
            <a:ext cx="5075104" cy="342266"/>
          </a:xfrm>
          <a:prstGeom prst="rect">
            <a:avLst/>
          </a:prstGeom>
          <a:solidFill>
            <a:srgbClr val="D47F77"/>
          </a:solidFill>
          <a:ln>
            <a:solidFill>
              <a:srgbClr val="000000"/>
            </a:solidFill>
          </a:ln>
          <a:effectLst>
            <a:outerShdw blurRad="50800" dist="381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vl1pPr>
          </a:lstStyle>
          <a:p>
            <a:r>
              <a:rPr dirty="0" err="1"/>
              <a:t>Basarabia</a:t>
            </a:r>
            <a:r>
              <a:rPr dirty="0"/>
              <a:t>, Bucovina</a:t>
            </a:r>
            <a:r>
              <a:rPr lang="ro-RO" dirty="0"/>
              <a:t> de Nord</a:t>
            </a:r>
            <a:r>
              <a:rPr dirty="0"/>
              <a:t> – 26-28 June 1940</a:t>
            </a:r>
          </a:p>
        </p:txBody>
      </p:sp>
      <p:sp>
        <p:nvSpPr>
          <p:cNvPr id="184" name="TextBox 12"/>
          <p:cNvSpPr txBox="1"/>
          <p:nvPr/>
        </p:nvSpPr>
        <p:spPr>
          <a:xfrm>
            <a:off x="6175249" y="5372432"/>
            <a:ext cx="5075106" cy="456566"/>
          </a:xfrm>
          <a:prstGeom prst="rect">
            <a:avLst/>
          </a:prstGeom>
          <a:solidFill>
            <a:srgbClr val="F2E1B3"/>
          </a:solidFill>
          <a:ln>
            <a:solidFill>
              <a:srgbClr val="000000"/>
            </a:solidFill>
          </a:ln>
          <a:effectLst>
            <a:outerShdw blurRad="50800" dist="381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vl1pPr>
          </a:lstStyle>
          <a:p>
            <a:r>
              <a:t>Transilvania de Nord, Maramures, Crisana – 30 August 1940 – The Vienna Decree</a:t>
            </a:r>
          </a:p>
        </p:txBody>
      </p:sp>
      <p:sp>
        <p:nvSpPr>
          <p:cNvPr id="185" name="TextBox 13"/>
          <p:cNvSpPr txBox="1"/>
          <p:nvPr/>
        </p:nvSpPr>
        <p:spPr>
          <a:xfrm>
            <a:off x="6175247" y="5649431"/>
            <a:ext cx="5075106" cy="316866"/>
          </a:xfrm>
          <a:prstGeom prst="rect">
            <a:avLst/>
          </a:prstGeom>
          <a:solidFill>
            <a:srgbClr val="AFC6DD"/>
          </a:solidFill>
          <a:ln>
            <a:solidFill>
              <a:srgbClr val="000000"/>
            </a:solidFill>
          </a:ln>
          <a:effectLst>
            <a:outerShdw blurRad="50800" dist="381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vl1pPr>
          </a:lstStyle>
          <a:p>
            <a:r>
              <a:t>Cadrilater – 7 September 1940 – The Craiova Agreement</a:t>
            </a:r>
          </a:p>
        </p:txBody>
      </p:sp>
      <p:pic>
        <p:nvPicPr>
          <p:cNvPr id="13314" name="Picture 2" descr="Imagini pentru pierderile teritoriale 1940"/>
          <p:cNvPicPr>
            <a:picLocks noChangeAspect="1" noChangeArrowheads="1"/>
          </p:cNvPicPr>
          <p:nvPr/>
        </p:nvPicPr>
        <p:blipFill>
          <a:blip r:embed="rId2" cstate="print"/>
          <a:srcRect/>
          <a:stretch>
            <a:fillRect/>
          </a:stretch>
        </p:blipFill>
        <p:spPr bwMode="auto">
          <a:xfrm>
            <a:off x="7320136" y="2492896"/>
            <a:ext cx="2912087" cy="23762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anim calcmode="lin" valueType="num">
                                      <p:cBhvr>
                                        <p:cTn id="7" dur="1000" fill="hold"/>
                                        <p:tgtEl>
                                          <p:spTgt spid="181">
                                            <p:bg/>
                                          </p:spTgt>
                                        </p:tgtEl>
                                        <p:attrNameLst>
                                          <p:attrName>ppt_x</p:attrName>
                                        </p:attrNameLst>
                                      </p:cBhvr>
                                      <p:tavLst>
                                        <p:tav tm="0">
                                          <p:val>
                                            <p:strVal val="#ppt_x"/>
                                          </p:val>
                                        </p:tav>
                                        <p:tav tm="100000">
                                          <p:val>
                                            <p:strVal val="#ppt_x"/>
                                          </p:val>
                                        </p:tav>
                                      </p:tavLst>
                                    </p:anim>
                                    <p:anim calcmode="lin" valueType="num">
                                      <p:cBhvr>
                                        <p:cTn id="8" dur="1000" fill="hold"/>
                                        <p:tgtEl>
                                          <p:spTgt spid="181">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81">
                                            <p:txEl>
                                              <p:pRg st="0" end="0"/>
                                            </p:txEl>
                                          </p:spTgt>
                                        </p:tgtEl>
                                        <p:attrNameLst>
                                          <p:attrName>style.visibility</p:attrName>
                                        </p:attrNameLst>
                                      </p:cBhvr>
                                      <p:to>
                                        <p:strVal val="visible"/>
                                      </p:to>
                                    </p:set>
                                    <p:anim calcmode="lin" valueType="num">
                                      <p:cBhvr>
                                        <p:cTn id="11"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81">
                                            <p:txEl>
                                              <p:pRg st="1" end="1"/>
                                            </p:txEl>
                                          </p:spTgt>
                                        </p:tgtEl>
                                        <p:attrNameLst>
                                          <p:attrName>style.visibility</p:attrName>
                                        </p:attrNameLst>
                                      </p:cBhvr>
                                      <p:to>
                                        <p:strVal val="visible"/>
                                      </p:to>
                                    </p:set>
                                    <p:anim calcmode="lin" valueType="num">
                                      <p:cBhvr>
                                        <p:cTn id="17" dur="1000" fill="hold"/>
                                        <p:tgtEl>
                                          <p:spTgt spid="181">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81">
                                            <p:txEl>
                                              <p:pRg st="2" end="2"/>
                                            </p:txEl>
                                          </p:spTgt>
                                        </p:tgtEl>
                                        <p:attrNameLst>
                                          <p:attrName>style.visibility</p:attrName>
                                        </p:attrNameLst>
                                      </p:cBhvr>
                                      <p:to>
                                        <p:strVal val="visible"/>
                                      </p:to>
                                    </p:set>
                                    <p:anim calcmode="lin" valueType="num">
                                      <p:cBhvr>
                                        <p:cTn id="23" dur="1000" fill="hold"/>
                                        <p:tgtEl>
                                          <p:spTgt spid="18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3" nodeType="clickEffect">
                                  <p:stCondLst>
                                    <p:cond delay="0"/>
                                  </p:stCondLst>
                                  <p:iterate>
                                    <p:tmAbs val="0"/>
                                  </p:iterate>
                                  <p:childTnLst>
                                    <p:set>
                                      <p:cBhvr>
                                        <p:cTn id="28" fill="hold"/>
                                        <p:tgtEl>
                                          <p:spTgt spid="183"/>
                                        </p:tgtEl>
                                        <p:attrNameLst>
                                          <p:attrName>style.visibility</p:attrName>
                                        </p:attrNameLst>
                                      </p:cBhvr>
                                      <p:to>
                                        <p:strVal val="visible"/>
                                      </p:to>
                                    </p:set>
                                    <p:anim calcmode="lin" valueType="num">
                                      <p:cBhvr>
                                        <p:cTn id="29" dur="1000" fill="hold"/>
                                        <p:tgtEl>
                                          <p:spTgt spid="183"/>
                                        </p:tgtEl>
                                        <p:attrNameLst>
                                          <p:attrName>ppt_x</p:attrName>
                                        </p:attrNameLst>
                                      </p:cBhvr>
                                      <p:tavLst>
                                        <p:tav tm="0">
                                          <p:val>
                                            <p:strVal val="#ppt_x"/>
                                          </p:val>
                                        </p:tav>
                                        <p:tav tm="100000">
                                          <p:val>
                                            <p:strVal val="#ppt_x"/>
                                          </p:val>
                                        </p:tav>
                                      </p:tavLst>
                                    </p:anim>
                                    <p:anim calcmode="lin" valueType="num">
                                      <p:cBhvr>
                                        <p:cTn id="30" dur="10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4" nodeType="clickEffect">
                                  <p:stCondLst>
                                    <p:cond delay="0"/>
                                  </p:stCondLst>
                                  <p:iterate>
                                    <p:tmAbs val="0"/>
                                  </p:iterate>
                                  <p:childTnLst>
                                    <p:set>
                                      <p:cBhvr>
                                        <p:cTn id="34" fill="hold"/>
                                        <p:tgtEl>
                                          <p:spTgt spid="184"/>
                                        </p:tgtEl>
                                        <p:attrNameLst>
                                          <p:attrName>style.visibility</p:attrName>
                                        </p:attrNameLst>
                                      </p:cBhvr>
                                      <p:to>
                                        <p:strVal val="visible"/>
                                      </p:to>
                                    </p:set>
                                    <p:anim calcmode="lin" valueType="num">
                                      <p:cBhvr>
                                        <p:cTn id="35" dur="1000" fill="hold"/>
                                        <p:tgtEl>
                                          <p:spTgt spid="184"/>
                                        </p:tgtEl>
                                        <p:attrNameLst>
                                          <p:attrName>ppt_x</p:attrName>
                                        </p:attrNameLst>
                                      </p:cBhvr>
                                      <p:tavLst>
                                        <p:tav tm="0">
                                          <p:val>
                                            <p:strVal val="#ppt_x"/>
                                          </p:val>
                                        </p:tav>
                                        <p:tav tm="100000">
                                          <p:val>
                                            <p:strVal val="#ppt_x"/>
                                          </p:val>
                                        </p:tav>
                                      </p:tavLst>
                                    </p:anim>
                                    <p:anim calcmode="lin" valueType="num">
                                      <p:cBhvr>
                                        <p:cTn id="36"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5" nodeType="clickEffect">
                                  <p:stCondLst>
                                    <p:cond delay="0"/>
                                  </p:stCondLst>
                                  <p:iterate>
                                    <p:tmAbs val="0"/>
                                  </p:iterate>
                                  <p:childTnLst>
                                    <p:set>
                                      <p:cBhvr>
                                        <p:cTn id="40" fill="hold"/>
                                        <p:tgtEl>
                                          <p:spTgt spid="185"/>
                                        </p:tgtEl>
                                        <p:attrNameLst>
                                          <p:attrName>style.visibility</p:attrName>
                                        </p:attrNameLst>
                                      </p:cBhvr>
                                      <p:to>
                                        <p:strVal val="visible"/>
                                      </p:to>
                                    </p:set>
                                    <p:anim calcmode="lin" valueType="num">
                                      <p:cBhvr>
                                        <p:cTn id="41" dur="1000" fill="hold"/>
                                        <p:tgtEl>
                                          <p:spTgt spid="185"/>
                                        </p:tgtEl>
                                        <p:attrNameLst>
                                          <p:attrName>ppt_x</p:attrName>
                                        </p:attrNameLst>
                                      </p:cBhvr>
                                      <p:tavLst>
                                        <p:tav tm="0">
                                          <p:val>
                                            <p:strVal val="#ppt_x"/>
                                          </p:val>
                                        </p:tav>
                                        <p:tav tm="100000">
                                          <p:val>
                                            <p:strVal val="#ppt_x"/>
                                          </p:val>
                                        </p:tav>
                                      </p:tavLst>
                                    </p:anim>
                                    <p:anim calcmode="lin" valueType="num">
                                      <p:cBhvr>
                                        <p:cTn id="42" dur="1000" fill="hold"/>
                                        <p:tgtEl>
                                          <p:spTgt spid="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build="p" animBg="1" advAuto="0"/>
      <p:bldP spid="183" grpId="3" animBg="1" advAuto="0"/>
      <p:bldP spid="184" grpId="4" animBg="1" advAuto="0"/>
      <p:bldP spid="185"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1295401" y="820207"/>
            <a:ext cx="9601198" cy="1303868"/>
          </a:xfrm>
          <a:prstGeom prst="rect">
            <a:avLst/>
          </a:prstGeom>
        </p:spPr>
        <p:txBody>
          <a:bodyPr/>
          <a:lstStyle/>
          <a:p>
            <a:r>
              <a:rPr dirty="0"/>
              <a:t>Romania’s Entrance Into World War II</a:t>
            </a:r>
          </a:p>
        </p:txBody>
      </p:sp>
      <p:sp>
        <p:nvSpPr>
          <p:cNvPr id="188" name="Content Placeholder 2"/>
          <p:cNvSpPr txBox="1">
            <a:spLocks noGrp="1"/>
          </p:cNvSpPr>
          <p:nvPr>
            <p:ph type="body" sz="half" idx="1"/>
          </p:nvPr>
        </p:nvSpPr>
        <p:spPr>
          <a:xfrm>
            <a:off x="1292351" y="2560320"/>
            <a:ext cx="7454880" cy="3310129"/>
          </a:xfrm>
          <a:prstGeom prst="rect">
            <a:avLst/>
          </a:prstGeom>
        </p:spPr>
        <p:txBody>
          <a:bodyPr/>
          <a:lstStyle/>
          <a:p>
            <a:pPr algn="just">
              <a:defRPr sz="1800"/>
            </a:pPr>
            <a:r>
              <a:rPr dirty="0"/>
              <a:t>On 22 June 1941, </a:t>
            </a:r>
            <a:r>
              <a:rPr lang="ro-RO" dirty="0"/>
              <a:t>Natzi</a:t>
            </a:r>
            <a:r>
              <a:rPr dirty="0"/>
              <a:t> armies with Romanian support attacked the Soviet Union. </a:t>
            </a:r>
            <a:r>
              <a:rPr lang="ro-RO" dirty="0"/>
              <a:t>Natzi</a:t>
            </a:r>
            <a:r>
              <a:rPr dirty="0"/>
              <a:t> and Romanian units conquered Bessarabia, Odessa, and Sevastopol, then marched eastward across the Russian steppes toward Stalingrad. Romania welcomed the war because they were allies with Germany.</a:t>
            </a:r>
          </a:p>
          <a:p>
            <a:pPr algn="just">
              <a:defRPr sz="1800"/>
            </a:pPr>
            <a:r>
              <a:rPr dirty="0"/>
              <a:t>In the immediate wake of the loss of Northern Transylvania, on 4 September the Iron Guard (led by </a:t>
            </a:r>
            <a:r>
              <a:rPr dirty="0" err="1"/>
              <a:t>Horia</a:t>
            </a:r>
            <a:r>
              <a:rPr dirty="0"/>
              <a:t> </a:t>
            </a:r>
            <a:r>
              <a:rPr dirty="0" err="1"/>
              <a:t>Sima</a:t>
            </a:r>
            <a:r>
              <a:rPr dirty="0"/>
              <a:t>) and General (later Marshal) Ion </a:t>
            </a:r>
            <a:r>
              <a:rPr dirty="0" err="1"/>
              <a:t>Antonescu</a:t>
            </a:r>
            <a:r>
              <a:rPr dirty="0"/>
              <a:t> united to form the “National Legionary State”, which forced the abdication of Carol II in favor of his 19-year-old son </a:t>
            </a:r>
            <a:r>
              <a:rPr dirty="0" err="1"/>
              <a:t>Mihai</a:t>
            </a:r>
            <a:r>
              <a:rPr dirty="0"/>
              <a:t> (Carol went into exile). </a:t>
            </a:r>
          </a:p>
          <a:p>
            <a:pPr algn="just">
              <a:defRPr sz="1800"/>
            </a:pPr>
            <a:r>
              <a:rPr dirty="0"/>
              <a:t>Romania officially joined the </a:t>
            </a:r>
            <a:r>
              <a:rPr dirty="0" err="1"/>
              <a:t>the</a:t>
            </a:r>
            <a:r>
              <a:rPr dirty="0"/>
              <a:t> Axis powers on 23 November 1941.</a:t>
            </a:r>
          </a:p>
        </p:txBody>
      </p:sp>
      <p:pic>
        <p:nvPicPr>
          <p:cNvPr id="189" name="Content Placeholder 7" descr="Content Placeholder 7"/>
          <p:cNvPicPr>
            <a:picLocks noChangeAspect="1"/>
          </p:cNvPicPr>
          <p:nvPr/>
        </p:nvPicPr>
        <p:blipFill>
          <a:blip r:embed="rId2" cstate="print"/>
          <a:stretch>
            <a:fillRect/>
          </a:stretch>
        </p:blipFill>
        <p:spPr>
          <a:xfrm>
            <a:off x="9048328" y="2852936"/>
            <a:ext cx="2149367" cy="1535431"/>
          </a:xfrm>
          <a:prstGeom prst="rect">
            <a:avLst/>
          </a:prstGeom>
          <a:ln w="12700">
            <a:miter lim="400000"/>
          </a:ln>
        </p:spPr>
      </p:pic>
      <p:sp>
        <p:nvSpPr>
          <p:cNvPr id="190" name="TextBox 8"/>
          <p:cNvSpPr txBox="1"/>
          <p:nvPr/>
        </p:nvSpPr>
        <p:spPr>
          <a:xfrm>
            <a:off x="8472264" y="4437112"/>
            <a:ext cx="3142120" cy="81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pPr>
            <a:r>
              <a:rPr dirty="0"/>
              <a:t>Romanian stamp from 1941.</a:t>
            </a:r>
            <a:br>
              <a:rPr dirty="0"/>
            </a:br>
            <a:r>
              <a:rPr dirty="0"/>
              <a:t>The text reads </a:t>
            </a:r>
          </a:p>
          <a:p>
            <a:pPr algn="ctr">
              <a:defRPr sz="1600"/>
            </a:pPr>
            <a:r>
              <a:rPr dirty="0"/>
              <a:t>“</a:t>
            </a:r>
            <a:r>
              <a:rPr i="1" dirty="0">
                <a:latin typeface="+mj-lt"/>
                <a:ea typeface="+mj-ea"/>
                <a:cs typeface="+mj-cs"/>
                <a:sym typeface="Helvetica"/>
              </a:rPr>
              <a:t>the holy war against Bolshevism”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8">
                                            <p:bg/>
                                          </p:spTgt>
                                        </p:tgtEl>
                                        <p:attrNameLst>
                                          <p:attrName>style.visibility</p:attrName>
                                        </p:attrNameLst>
                                      </p:cBhvr>
                                      <p:to>
                                        <p:strVal val="visible"/>
                                      </p:to>
                                    </p:set>
                                    <p:anim calcmode="lin" valueType="num">
                                      <p:cBhvr>
                                        <p:cTn id="7" dur="1000" fill="hold"/>
                                        <p:tgtEl>
                                          <p:spTgt spid="188">
                                            <p:bg/>
                                          </p:spTgt>
                                        </p:tgtEl>
                                        <p:attrNameLst>
                                          <p:attrName>ppt_x</p:attrName>
                                        </p:attrNameLst>
                                      </p:cBhvr>
                                      <p:tavLst>
                                        <p:tav tm="0">
                                          <p:val>
                                            <p:strVal val="#ppt_x"/>
                                          </p:val>
                                        </p:tav>
                                        <p:tav tm="100000">
                                          <p:val>
                                            <p:strVal val="#ppt_x"/>
                                          </p:val>
                                        </p:tav>
                                      </p:tavLst>
                                    </p:anim>
                                    <p:anim calcmode="lin" valueType="num">
                                      <p:cBhvr>
                                        <p:cTn id="8" dur="1000" fill="hold"/>
                                        <p:tgtEl>
                                          <p:spTgt spid="18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88">
                                            <p:txEl>
                                              <p:pRg st="0" end="0"/>
                                            </p:txEl>
                                          </p:spTgt>
                                        </p:tgtEl>
                                        <p:attrNameLst>
                                          <p:attrName>style.visibility</p:attrName>
                                        </p:attrNameLst>
                                      </p:cBhvr>
                                      <p:to>
                                        <p:strVal val="visible"/>
                                      </p:to>
                                    </p:set>
                                    <p:anim calcmode="lin" valueType="num">
                                      <p:cBhvr>
                                        <p:cTn id="11" dur="1000" fill="hold"/>
                                        <p:tgtEl>
                                          <p:spTgt spid="18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88">
                                            <p:txEl>
                                              <p:pRg st="1" end="1"/>
                                            </p:txEl>
                                          </p:spTgt>
                                        </p:tgtEl>
                                        <p:attrNameLst>
                                          <p:attrName>style.visibility</p:attrName>
                                        </p:attrNameLst>
                                      </p:cBhvr>
                                      <p:to>
                                        <p:strVal val="visible"/>
                                      </p:to>
                                    </p:set>
                                    <p:anim calcmode="lin" valueType="num">
                                      <p:cBhvr>
                                        <p:cTn id="17" dur="1000" fill="hold"/>
                                        <p:tgtEl>
                                          <p:spTgt spid="18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88">
                                            <p:txEl>
                                              <p:pRg st="2" end="2"/>
                                            </p:txEl>
                                          </p:spTgt>
                                        </p:tgtEl>
                                        <p:attrNameLst>
                                          <p:attrName>style.visibility</p:attrName>
                                        </p:attrNameLst>
                                      </p:cBhvr>
                                      <p:to>
                                        <p:strVal val="visible"/>
                                      </p:to>
                                    </p:set>
                                    <p:anim calcmode="lin" valueType="num">
                                      <p:cBhvr>
                                        <p:cTn id="23" dur="1000" fill="hold"/>
                                        <p:tgtEl>
                                          <p:spTgt spid="18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xfrm>
            <a:off x="1295401" y="982132"/>
            <a:ext cx="9601198" cy="1303868"/>
          </a:xfrm>
          <a:prstGeom prst="rect">
            <a:avLst/>
          </a:prstGeom>
        </p:spPr>
        <p:txBody>
          <a:bodyPr/>
          <a:lstStyle/>
          <a:p>
            <a:r>
              <a:rPr dirty="0"/>
              <a:t>The Battle Of Stalingrad </a:t>
            </a:r>
          </a:p>
        </p:txBody>
      </p:sp>
      <p:sp>
        <p:nvSpPr>
          <p:cNvPr id="193" name="Content Placeholder 2"/>
          <p:cNvSpPr txBox="1">
            <a:spLocks noGrp="1"/>
          </p:cNvSpPr>
          <p:nvPr>
            <p:ph type="body" sz="half" idx="1"/>
          </p:nvPr>
        </p:nvSpPr>
        <p:spPr>
          <a:xfrm>
            <a:off x="1271464" y="2564904"/>
            <a:ext cx="5544616" cy="3310129"/>
          </a:xfrm>
          <a:prstGeom prst="rect">
            <a:avLst/>
          </a:prstGeom>
        </p:spPr>
        <p:txBody>
          <a:bodyPr anchor="ctr"/>
          <a:lstStyle/>
          <a:p>
            <a:pPr algn="just">
              <a:lnSpc>
                <a:spcPct val="80000"/>
              </a:lnSpc>
              <a:defRPr sz="1800"/>
            </a:pPr>
            <a:r>
              <a:rPr dirty="0"/>
              <a:t>Romanian armies advanced far into the Soviet Union during 1941 and 1942 before being involved in the disaster at the Battle of Stalingrad in the winter of 1942–43. </a:t>
            </a:r>
          </a:p>
          <a:p>
            <a:pPr algn="just">
              <a:lnSpc>
                <a:spcPct val="80000"/>
              </a:lnSpc>
              <a:defRPr sz="1800"/>
            </a:pPr>
            <a:r>
              <a:rPr dirty="0"/>
              <a:t>General </a:t>
            </a:r>
            <a:r>
              <a:rPr dirty="0" err="1"/>
              <a:t>Petre</a:t>
            </a:r>
            <a:r>
              <a:rPr dirty="0"/>
              <a:t> </a:t>
            </a:r>
            <a:r>
              <a:rPr dirty="0" err="1"/>
              <a:t>Dumitrescu</a:t>
            </a:r>
            <a:r>
              <a:rPr dirty="0"/>
              <a:t> was commander of the Third Army at Stalingrad. In November 1942, the German Sixth Army was briefly put at </a:t>
            </a:r>
            <a:r>
              <a:rPr dirty="0" err="1"/>
              <a:t>Dumitrescu's</a:t>
            </a:r>
            <a:r>
              <a:rPr dirty="0"/>
              <a:t> disposal during a German attempt to relieve the Third Army following the devastating Soviet Operation Uranus.</a:t>
            </a:r>
          </a:p>
          <a:p>
            <a:pPr algn="just">
              <a:lnSpc>
                <a:spcPct val="80000"/>
              </a:lnSpc>
              <a:defRPr sz="1800"/>
            </a:pPr>
            <a:r>
              <a:rPr dirty="0"/>
              <a:t>Prior to the Soviet counteroffensive at Stalingrad, the </a:t>
            </a:r>
            <a:r>
              <a:rPr dirty="0" err="1"/>
              <a:t>Antonescu</a:t>
            </a:r>
            <a:r>
              <a:rPr dirty="0"/>
              <a:t> government considered a war with Hungary over Transylvania an inevitability after the expected victory over the Soviet Union.</a:t>
            </a:r>
          </a:p>
        </p:txBody>
      </p:sp>
      <p:pic>
        <p:nvPicPr>
          <p:cNvPr id="11266" name="Picture 2" descr="Imagini pentru stalingrad"/>
          <p:cNvPicPr>
            <a:picLocks noChangeAspect="1" noChangeArrowheads="1"/>
          </p:cNvPicPr>
          <p:nvPr/>
        </p:nvPicPr>
        <p:blipFill>
          <a:blip r:embed="rId2" cstate="print"/>
          <a:srcRect/>
          <a:stretch>
            <a:fillRect/>
          </a:stretch>
        </p:blipFill>
        <p:spPr bwMode="auto">
          <a:xfrm>
            <a:off x="7320136" y="2852936"/>
            <a:ext cx="3445271" cy="24237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3">
                                            <p:bg/>
                                          </p:spTgt>
                                        </p:tgtEl>
                                        <p:attrNameLst>
                                          <p:attrName>style.visibility</p:attrName>
                                        </p:attrNameLst>
                                      </p:cBhvr>
                                      <p:to>
                                        <p:strVal val="visible"/>
                                      </p:to>
                                    </p:set>
                                    <p:anim calcmode="lin" valueType="num">
                                      <p:cBhvr>
                                        <p:cTn id="7" dur="1000" fill="hold"/>
                                        <p:tgtEl>
                                          <p:spTgt spid="193">
                                            <p:bg/>
                                          </p:spTgt>
                                        </p:tgtEl>
                                        <p:attrNameLst>
                                          <p:attrName>ppt_x</p:attrName>
                                        </p:attrNameLst>
                                      </p:cBhvr>
                                      <p:tavLst>
                                        <p:tav tm="0">
                                          <p:val>
                                            <p:strVal val="#ppt_x"/>
                                          </p:val>
                                        </p:tav>
                                        <p:tav tm="100000">
                                          <p:val>
                                            <p:strVal val="#ppt_x"/>
                                          </p:val>
                                        </p:tav>
                                      </p:tavLst>
                                    </p:anim>
                                    <p:anim calcmode="lin" valueType="num">
                                      <p:cBhvr>
                                        <p:cTn id="8" dur="1000" fill="hold"/>
                                        <p:tgtEl>
                                          <p:spTgt spid="19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93">
                                            <p:txEl>
                                              <p:pRg st="0" end="0"/>
                                            </p:txEl>
                                          </p:spTgt>
                                        </p:tgtEl>
                                        <p:attrNameLst>
                                          <p:attrName>style.visibility</p:attrName>
                                        </p:attrNameLst>
                                      </p:cBhvr>
                                      <p:to>
                                        <p:strVal val="visible"/>
                                      </p:to>
                                    </p:set>
                                    <p:anim calcmode="lin" valueType="num">
                                      <p:cBhvr>
                                        <p:cTn id="11" dur="10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93">
                                            <p:txEl>
                                              <p:pRg st="1" end="1"/>
                                            </p:txEl>
                                          </p:spTgt>
                                        </p:tgtEl>
                                        <p:attrNameLst>
                                          <p:attrName>style.visibility</p:attrName>
                                        </p:attrNameLst>
                                      </p:cBhvr>
                                      <p:to>
                                        <p:strVal val="visible"/>
                                      </p:to>
                                    </p:set>
                                    <p:anim calcmode="lin" valueType="num">
                                      <p:cBhvr>
                                        <p:cTn id="17" dur="10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93">
                                            <p:txEl>
                                              <p:pRg st="2" end="2"/>
                                            </p:txEl>
                                          </p:spTgt>
                                        </p:tgtEl>
                                        <p:attrNameLst>
                                          <p:attrName>style.visibility</p:attrName>
                                        </p:attrNameLst>
                                      </p:cBhvr>
                                      <p:to>
                                        <p:strVal val="visible"/>
                                      </p:to>
                                    </p:set>
                                    <p:anim calcmode="lin" valueType="num">
                                      <p:cBhvr>
                                        <p:cTn id="23" dur="10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93">
                                            <p:txEl>
                                              <p:pRg st="3" end="3"/>
                                            </p:txEl>
                                          </p:spTgt>
                                        </p:tgtEl>
                                        <p:attrNameLst>
                                          <p:attrName>style.visibility</p:attrName>
                                        </p:attrNameLst>
                                      </p:cBhvr>
                                      <p:to>
                                        <p:strVal val="visible"/>
                                      </p:to>
                                    </p:set>
                                    <p:anim calcmode="lin" valueType="num">
                                      <p:cBhvr>
                                        <p:cTn id="29" dur="1000" fill="hold"/>
                                        <p:tgtEl>
                                          <p:spTgt spid="19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xfrm>
            <a:off x="1295401" y="982132"/>
            <a:ext cx="9601198" cy="1303868"/>
          </a:xfrm>
          <a:prstGeom prst="rect">
            <a:avLst/>
          </a:prstGeom>
        </p:spPr>
        <p:txBody>
          <a:bodyPr/>
          <a:lstStyle/>
          <a:p>
            <a:r>
              <a:t>King Mihai’s “coup d’etat”</a:t>
            </a:r>
          </a:p>
        </p:txBody>
      </p:sp>
      <p:pic>
        <p:nvPicPr>
          <p:cNvPr id="196" name="Content Placeholder 5" descr="Content Placeholder 5"/>
          <p:cNvPicPr>
            <a:picLocks noChangeAspect="1"/>
          </p:cNvPicPr>
          <p:nvPr/>
        </p:nvPicPr>
        <p:blipFill>
          <a:blip r:embed="rId2" cstate="print"/>
          <a:stretch>
            <a:fillRect/>
          </a:stretch>
        </p:blipFill>
        <p:spPr>
          <a:xfrm>
            <a:off x="1443037" y="2560320"/>
            <a:ext cx="2085976" cy="2790826"/>
          </a:xfrm>
          <a:prstGeom prst="rect">
            <a:avLst/>
          </a:prstGeom>
          <a:ln w="12700">
            <a:miter lim="400000"/>
          </a:ln>
        </p:spPr>
      </p:pic>
      <p:sp>
        <p:nvSpPr>
          <p:cNvPr id="197" name="Content Placeholder 3"/>
          <p:cNvSpPr txBox="1">
            <a:spLocks noGrp="1"/>
          </p:cNvSpPr>
          <p:nvPr>
            <p:ph type="body" sz="half" idx="1"/>
          </p:nvPr>
        </p:nvSpPr>
        <p:spPr>
          <a:xfrm>
            <a:off x="3736847" y="2565740"/>
            <a:ext cx="7159751" cy="3310129"/>
          </a:xfrm>
          <a:prstGeom prst="rect">
            <a:avLst/>
          </a:prstGeom>
        </p:spPr>
        <p:txBody>
          <a:bodyPr/>
          <a:lstStyle/>
          <a:p>
            <a:pPr marL="0" indent="0">
              <a:lnSpc>
                <a:spcPct val="80000"/>
              </a:lnSpc>
              <a:buSzTx/>
              <a:buNone/>
              <a:defRPr sz="2000"/>
            </a:pPr>
            <a:endParaRPr dirty="0"/>
          </a:p>
          <a:p>
            <a:pPr algn="just">
              <a:lnSpc>
                <a:spcPct val="80000"/>
              </a:lnSpc>
              <a:defRPr sz="2000"/>
            </a:pPr>
            <a:r>
              <a:rPr dirty="0"/>
              <a:t>On 23 August 1944, With the support of several political parties, the king removed the government of Ion </a:t>
            </a:r>
            <a:r>
              <a:rPr dirty="0" err="1"/>
              <a:t>Antonescu</a:t>
            </a:r>
            <a:r>
              <a:rPr dirty="0"/>
              <a:t>, which had aligned Romania with Nazi Germany, after the Axis front in northeastern Romania collapsed in the face of a successful Soviet offensive.</a:t>
            </a:r>
          </a:p>
          <a:p>
            <a:pPr algn="just">
              <a:lnSpc>
                <a:spcPct val="80000"/>
              </a:lnSpc>
              <a:defRPr sz="2000"/>
            </a:pPr>
            <a:r>
              <a:rPr dirty="0"/>
              <a:t>The coup was supported by the Romanian Communist Party, the Social Democratic Party, the National Liberal Party, and the National Peasants' Party who had coalesced into the National Democratic Bloc in June 1944.</a:t>
            </a:r>
            <a:br>
              <a:rPr dirty="0"/>
            </a:br>
            <a:endParaRPr dirty="0"/>
          </a:p>
        </p:txBody>
      </p:sp>
      <p:sp>
        <p:nvSpPr>
          <p:cNvPr id="198" name="TextBox 6"/>
          <p:cNvSpPr txBox="1"/>
          <p:nvPr/>
        </p:nvSpPr>
        <p:spPr>
          <a:xfrm>
            <a:off x="1443037" y="5440800"/>
            <a:ext cx="2111981"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King Mihai I in 1947</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7">
                                            <p:txEl>
                                              <p:pRg st="1" end="1"/>
                                            </p:txEl>
                                          </p:spTgt>
                                        </p:tgtEl>
                                        <p:attrNameLst>
                                          <p:attrName>style.visibility</p:attrName>
                                        </p:attrNameLst>
                                      </p:cBhvr>
                                      <p:to>
                                        <p:strVal val="visible"/>
                                      </p:to>
                                    </p:set>
                                    <p:animEffect transition="in" filter="dissolve">
                                      <p:cBhvr>
                                        <p:cTn id="7" dur="500"/>
                                        <p:tgtEl>
                                          <p:spTgt spid="1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197">
                                            <p:txEl>
                                              <p:pRg st="2" end="2"/>
                                            </p:txEl>
                                          </p:spTgt>
                                        </p:tgtEl>
                                        <p:attrNameLst>
                                          <p:attrName>style.visibility</p:attrName>
                                        </p:attrNameLst>
                                      </p:cBhvr>
                                      <p:to>
                                        <p:strVal val="visible"/>
                                      </p:to>
                                    </p:set>
                                    <p:animEffect transition="in" filter="dissolve">
                                      <p:cBhvr>
                                        <p:cTn id="12" dur="500"/>
                                        <p:tgtEl>
                                          <p:spTgt spid="1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2" nodeType="clickEffect">
                                  <p:stCondLst>
                                    <p:cond delay="0"/>
                                  </p:stCondLst>
                                  <p:iterate>
                                    <p:tmAbs val="0"/>
                                  </p:iterate>
                                  <p:childTnLst>
                                    <p:set>
                                      <p:cBhvr>
                                        <p:cTn id="16" fill="hold"/>
                                        <p:tgtEl>
                                          <p:spTgt spid="196"/>
                                        </p:tgtEl>
                                        <p:attrNameLst>
                                          <p:attrName>style.visibility</p:attrName>
                                        </p:attrNameLst>
                                      </p:cBhvr>
                                      <p:to>
                                        <p:strVal val="visible"/>
                                      </p:to>
                                    </p:set>
                                    <p:animEffect transition="in" filter="dissolv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3" nodeType="clickEffect">
                                  <p:stCondLst>
                                    <p:cond delay="0"/>
                                  </p:stCondLst>
                                  <p:iterate>
                                    <p:tmAbs val="0"/>
                                  </p:iterate>
                                  <p:childTnLst>
                                    <p:set>
                                      <p:cBhvr>
                                        <p:cTn id="21" fill="hold"/>
                                        <p:tgtEl>
                                          <p:spTgt spid="198"/>
                                        </p:tgtEl>
                                        <p:attrNameLst>
                                          <p:attrName>style.visibility</p:attrName>
                                        </p:attrNameLst>
                                      </p:cBhvr>
                                      <p:to>
                                        <p:strVal val="visible"/>
                                      </p:to>
                                    </p:set>
                                    <p:animEffect transition="in" filter="dissolve">
                                      <p:cBhvr>
                                        <p:cTn id="2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2" animBg="1" advAuto="0"/>
      <p:bldP spid="197" grpId="1" build="p" animBg="1" advAuto="0"/>
      <p:bldP spid="198"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1295401" y="982132"/>
            <a:ext cx="9601198" cy="1303868"/>
          </a:xfrm>
          <a:prstGeom prst="rect">
            <a:avLst/>
          </a:prstGeom>
        </p:spPr>
        <p:txBody>
          <a:bodyPr/>
          <a:lstStyle/>
          <a:p>
            <a:r>
              <a:t>King Mihai’s “coup d’etat”</a:t>
            </a:r>
          </a:p>
        </p:txBody>
      </p:sp>
      <p:sp>
        <p:nvSpPr>
          <p:cNvPr id="201" name="Content Placeholder 3"/>
          <p:cNvSpPr txBox="1">
            <a:spLocks noGrp="1"/>
          </p:cNvSpPr>
          <p:nvPr>
            <p:ph type="body" sz="half" idx="1"/>
          </p:nvPr>
        </p:nvSpPr>
        <p:spPr>
          <a:xfrm>
            <a:off x="1295401" y="2686049"/>
            <a:ext cx="9838036" cy="3310129"/>
          </a:xfrm>
          <a:prstGeom prst="rect">
            <a:avLst/>
          </a:prstGeom>
        </p:spPr>
        <p:txBody>
          <a:bodyPr/>
          <a:lstStyle/>
          <a:p>
            <a:pPr algn="just">
              <a:lnSpc>
                <a:spcPct val="80000"/>
              </a:lnSpc>
              <a:defRPr sz="1600"/>
            </a:pPr>
            <a:r>
              <a:rPr dirty="0"/>
              <a:t>According to </a:t>
            </a:r>
            <a:r>
              <a:rPr dirty="0" err="1"/>
              <a:t>Silviu</a:t>
            </a:r>
            <a:r>
              <a:rPr dirty="0"/>
              <a:t> </a:t>
            </a:r>
            <a:r>
              <a:rPr dirty="0" err="1"/>
              <a:t>Brucan</a:t>
            </a:r>
            <a:r>
              <a:rPr dirty="0"/>
              <a:t>, the two main conspirators from the Communist Party's side were Emil </a:t>
            </a:r>
            <a:r>
              <a:rPr dirty="0" err="1"/>
              <a:t>Bodnăraș</a:t>
            </a:r>
            <a:r>
              <a:rPr dirty="0"/>
              <a:t> and </a:t>
            </a:r>
            <a:r>
              <a:rPr dirty="0" err="1"/>
              <a:t>Lucrețiu</a:t>
            </a:r>
            <a:r>
              <a:rPr dirty="0"/>
              <a:t> </a:t>
            </a:r>
            <a:r>
              <a:rPr dirty="0" err="1"/>
              <a:t>Pătrășcanu</a:t>
            </a:r>
            <a:r>
              <a:rPr dirty="0"/>
              <a:t>, who contacted King </a:t>
            </a:r>
            <a:r>
              <a:rPr dirty="0" err="1"/>
              <a:t>Mihai</a:t>
            </a:r>
            <a:r>
              <a:rPr dirty="0"/>
              <a:t> to prepare a </a:t>
            </a:r>
            <a:r>
              <a:rPr i="1" dirty="0">
                <a:latin typeface="+mj-lt"/>
                <a:ea typeface="+mj-ea"/>
                <a:cs typeface="+mj-cs"/>
                <a:sym typeface="Helvetica"/>
              </a:rPr>
              <a:t>coup d'état</a:t>
            </a:r>
            <a:r>
              <a:rPr dirty="0"/>
              <a:t> against Ion </a:t>
            </a:r>
            <a:r>
              <a:rPr dirty="0" err="1"/>
              <a:t>Antonescu</a:t>
            </a:r>
            <a:r>
              <a:rPr dirty="0"/>
              <a:t>. The first meeting between </a:t>
            </a:r>
            <a:r>
              <a:rPr dirty="0" err="1"/>
              <a:t>Mihai’s</a:t>
            </a:r>
            <a:r>
              <a:rPr dirty="0"/>
              <a:t> representatives with the Communists was during the night of 13–14 June 1944 in a secret house of the communists, at 103 </a:t>
            </a:r>
            <a:r>
              <a:rPr dirty="0" err="1"/>
              <a:t>Calea</a:t>
            </a:r>
            <a:r>
              <a:rPr dirty="0"/>
              <a:t> </a:t>
            </a:r>
            <a:r>
              <a:rPr dirty="0" err="1"/>
              <a:t>Moșilor</a:t>
            </a:r>
            <a:r>
              <a:rPr dirty="0"/>
              <a:t>, in Bucharest.</a:t>
            </a:r>
          </a:p>
          <a:p>
            <a:pPr algn="just">
              <a:lnSpc>
                <a:spcPct val="80000"/>
              </a:lnSpc>
              <a:defRPr sz="1600"/>
            </a:pPr>
            <a:r>
              <a:rPr dirty="0"/>
              <a:t>On 23 August 1944 King </a:t>
            </a:r>
            <a:r>
              <a:rPr dirty="0" err="1"/>
              <a:t>Mihai</a:t>
            </a:r>
            <a:r>
              <a:rPr dirty="0"/>
              <a:t> joined with pro-Allied opposition politicians and led a successful coup with support from the army. Michael, who was initially considered to be not much more than a "figurehead", was able to successfully depose dictator Ion </a:t>
            </a:r>
            <a:r>
              <a:rPr dirty="0" err="1"/>
              <a:t>Antonescu</a:t>
            </a:r>
            <a:r>
              <a:rPr dirty="0"/>
              <a:t>. </a:t>
            </a:r>
          </a:p>
          <a:p>
            <a:pPr algn="just">
              <a:lnSpc>
                <a:spcPct val="80000"/>
              </a:lnSpc>
              <a:defRPr sz="1600"/>
            </a:pPr>
            <a:r>
              <a:rPr dirty="0"/>
              <a:t>The king offered a non-confrontational retreat to German ambassador Manfred </a:t>
            </a:r>
            <a:r>
              <a:rPr dirty="0" err="1"/>
              <a:t>Freiherr</a:t>
            </a:r>
            <a:r>
              <a:rPr dirty="0"/>
              <a:t> von </a:t>
            </a:r>
            <a:r>
              <a:rPr dirty="0" err="1"/>
              <a:t>Killinger</a:t>
            </a:r>
            <a:r>
              <a:rPr dirty="0"/>
              <a:t>, but the Germans considered the coup "reversible" and tried to turn the situation around by military attacks. The Romanian First Army, the Romanian Second Army (under formation), the remnants of the Romanian Third Army and the Romanian Fourth Army (one corps) were under orders from the king to defend Romania against any German attacks. </a:t>
            </a:r>
          </a:p>
          <a:p>
            <a:pPr algn="just">
              <a:lnSpc>
                <a:spcPct val="80000"/>
              </a:lnSpc>
              <a:defRPr sz="1600"/>
            </a:pPr>
            <a:r>
              <a:rPr dirty="0"/>
              <a:t>The king then offered to put Romania's battered armies on the side of the Allies.</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1">
                                            <p:bg/>
                                          </p:spTgt>
                                        </p:tgtEl>
                                        <p:attrNameLst>
                                          <p:attrName>style.visibility</p:attrName>
                                        </p:attrNameLst>
                                      </p:cBhvr>
                                      <p:to>
                                        <p:strVal val="visible"/>
                                      </p:to>
                                    </p:set>
                                    <p:animEffect transition="in" filter="dissolve">
                                      <p:cBhvr>
                                        <p:cTn id="7" dur="500"/>
                                        <p:tgtEl>
                                          <p:spTgt spid="201">
                                            <p:bg/>
                                          </p:spTgt>
                                        </p:tgtEl>
                                      </p:cBhvr>
                                    </p:animEffect>
                                  </p:childTnLst>
                                </p:cTn>
                              </p:par>
                              <p:par>
                                <p:cTn id="8" presetID="9" presetClass="entr" presetSubtype="0" fill="hold" grpId="1" nodeType="withEffect">
                                  <p:stCondLst>
                                    <p:cond delay="0"/>
                                  </p:stCondLst>
                                  <p:iterate>
                                    <p:tmAbs val="0"/>
                                  </p:iterate>
                                  <p:childTnLst>
                                    <p:set>
                                      <p:cBhvr>
                                        <p:cTn id="9" fill="hold"/>
                                        <p:tgtEl>
                                          <p:spTgt spid="201">
                                            <p:txEl>
                                              <p:pRg st="0" end="0"/>
                                            </p:txEl>
                                          </p:spTgt>
                                        </p:tgtEl>
                                        <p:attrNameLst>
                                          <p:attrName>style.visibility</p:attrName>
                                        </p:attrNameLst>
                                      </p:cBhvr>
                                      <p:to>
                                        <p:strVal val="visible"/>
                                      </p:to>
                                    </p:set>
                                    <p:animEffect transition="in" filter="dissolve">
                                      <p:cBhvr>
                                        <p:cTn id="10" dur="500"/>
                                        <p:tgtEl>
                                          <p:spTgt spid="2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1">
                                            <p:txEl>
                                              <p:pRg st="1" end="1"/>
                                            </p:txEl>
                                          </p:spTgt>
                                        </p:tgtEl>
                                        <p:attrNameLst>
                                          <p:attrName>style.visibility</p:attrName>
                                        </p:attrNameLst>
                                      </p:cBhvr>
                                      <p:to>
                                        <p:strVal val="visible"/>
                                      </p:to>
                                    </p:set>
                                    <p:animEffect transition="in" filter="dissolve">
                                      <p:cBhvr>
                                        <p:cTn id="15" dur="500"/>
                                        <p:tgtEl>
                                          <p:spTgt spid="2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1">
                                            <p:txEl>
                                              <p:pRg st="2" end="2"/>
                                            </p:txEl>
                                          </p:spTgt>
                                        </p:tgtEl>
                                        <p:attrNameLst>
                                          <p:attrName>style.visibility</p:attrName>
                                        </p:attrNameLst>
                                      </p:cBhvr>
                                      <p:to>
                                        <p:strVal val="visible"/>
                                      </p:to>
                                    </p:set>
                                    <p:animEffect transition="in" filter="dissolve">
                                      <p:cBhvr>
                                        <p:cTn id="20" dur="500"/>
                                        <p:tgtEl>
                                          <p:spTgt spid="20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01">
                                            <p:txEl>
                                              <p:pRg st="3" end="3"/>
                                            </p:txEl>
                                          </p:spTgt>
                                        </p:tgtEl>
                                        <p:attrNameLst>
                                          <p:attrName>style.visibility</p:attrName>
                                        </p:attrNameLst>
                                      </p:cBhvr>
                                      <p:to>
                                        <p:strVal val="visible"/>
                                      </p:to>
                                    </p:set>
                                    <p:animEffect transition="in" filter="dissolve">
                                      <p:cBhvr>
                                        <p:cTn id="25" dur="500"/>
                                        <p:tgtEl>
                                          <p:spTgt spid="2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1295401" y="982132"/>
            <a:ext cx="9601198" cy="1303868"/>
          </a:xfrm>
          <a:prstGeom prst="rect">
            <a:avLst/>
          </a:prstGeom>
        </p:spPr>
        <p:txBody>
          <a:bodyPr/>
          <a:lstStyle/>
          <a:p>
            <a:r>
              <a:t>The Aftermath Of The “coup d’etat”</a:t>
            </a:r>
          </a:p>
        </p:txBody>
      </p:sp>
      <p:sp>
        <p:nvSpPr>
          <p:cNvPr id="204" name="Content Placeholder 3"/>
          <p:cNvSpPr txBox="1">
            <a:spLocks noGrp="1"/>
          </p:cNvSpPr>
          <p:nvPr>
            <p:ph type="body" sz="half" idx="1"/>
          </p:nvPr>
        </p:nvSpPr>
        <p:spPr>
          <a:xfrm>
            <a:off x="1295401" y="2657474"/>
            <a:ext cx="9838036" cy="3310129"/>
          </a:xfrm>
          <a:prstGeom prst="rect">
            <a:avLst/>
          </a:prstGeom>
        </p:spPr>
        <p:txBody>
          <a:bodyPr/>
          <a:lstStyle/>
          <a:p>
            <a:pPr algn="just">
              <a:lnSpc>
                <a:spcPct val="90000"/>
              </a:lnSpc>
              <a:defRPr sz="2200"/>
            </a:pPr>
            <a:r>
              <a:rPr dirty="0"/>
              <a:t>The coup sped the Red Army's advance into Romania. Romanian historians claimed that the coup shortened the war by as much as "six months."</a:t>
            </a:r>
          </a:p>
          <a:p>
            <a:pPr algn="just">
              <a:lnSpc>
                <a:spcPct val="90000"/>
              </a:lnSpc>
              <a:defRPr sz="2200"/>
            </a:pPr>
            <a:r>
              <a:rPr dirty="0"/>
              <a:t>Formal Allied recognition of the </a:t>
            </a:r>
            <a:r>
              <a:rPr i="1" dirty="0">
                <a:latin typeface="+mj-lt"/>
                <a:ea typeface="+mj-ea"/>
                <a:cs typeface="+mj-cs"/>
                <a:sym typeface="Helvetica"/>
              </a:rPr>
              <a:t>de facto</a:t>
            </a:r>
            <a:r>
              <a:rPr dirty="0"/>
              <a:t> change of orientation of Romania in the war came on 12 September 1944. Until this date, Soviet troops started moving into Romania, taking approximately 140,000 Romanian prisoners of war. About 130,000 Romanian prisoners were transported to the Soviet Union, where many perished in prison camps.</a:t>
            </a:r>
          </a:p>
          <a:p>
            <a:pPr algn="just">
              <a:lnSpc>
                <a:spcPct val="90000"/>
              </a:lnSpc>
              <a:defRPr sz="2200"/>
            </a:pPr>
            <a:r>
              <a:rPr dirty="0"/>
              <a:t>Soviet troops entered Bucharest on 30 August 1944.</a:t>
            </a:r>
            <a:br>
              <a:rPr dirty="0"/>
            </a:b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4">
                                            <p:bg/>
                                          </p:spTgt>
                                        </p:tgtEl>
                                        <p:attrNameLst>
                                          <p:attrName>style.visibility</p:attrName>
                                        </p:attrNameLst>
                                      </p:cBhvr>
                                      <p:to>
                                        <p:strVal val="visible"/>
                                      </p:to>
                                    </p:set>
                                    <p:animEffect transition="in" filter="dissolve">
                                      <p:cBhvr>
                                        <p:cTn id="7" dur="500"/>
                                        <p:tgtEl>
                                          <p:spTgt spid="204">
                                            <p:bg/>
                                          </p:spTgt>
                                        </p:tgtEl>
                                      </p:cBhvr>
                                    </p:animEffect>
                                  </p:childTnLst>
                                </p:cTn>
                              </p:par>
                              <p:par>
                                <p:cTn id="8" presetID="9" presetClass="entr" presetSubtype="0" fill="hold" grpId="1" nodeType="withEffect">
                                  <p:stCondLst>
                                    <p:cond delay="0"/>
                                  </p:stCondLst>
                                  <p:iterate>
                                    <p:tmAbs val="0"/>
                                  </p:iterate>
                                  <p:childTnLst>
                                    <p:set>
                                      <p:cBhvr>
                                        <p:cTn id="9" fill="hold"/>
                                        <p:tgtEl>
                                          <p:spTgt spid="204">
                                            <p:txEl>
                                              <p:pRg st="0" end="0"/>
                                            </p:txEl>
                                          </p:spTgt>
                                        </p:tgtEl>
                                        <p:attrNameLst>
                                          <p:attrName>style.visibility</p:attrName>
                                        </p:attrNameLst>
                                      </p:cBhvr>
                                      <p:to>
                                        <p:strVal val="visible"/>
                                      </p:to>
                                    </p:set>
                                    <p:animEffect transition="in" filter="dissolve">
                                      <p:cBhvr>
                                        <p:cTn id="10" dur="500"/>
                                        <p:tgtEl>
                                          <p:spTgt spid="2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4">
                                            <p:txEl>
                                              <p:pRg st="1" end="1"/>
                                            </p:txEl>
                                          </p:spTgt>
                                        </p:tgtEl>
                                        <p:attrNameLst>
                                          <p:attrName>style.visibility</p:attrName>
                                        </p:attrNameLst>
                                      </p:cBhvr>
                                      <p:to>
                                        <p:strVal val="visible"/>
                                      </p:to>
                                    </p:set>
                                    <p:animEffect transition="in" filter="dissolve">
                                      <p:cBhvr>
                                        <p:cTn id="15" dur="500"/>
                                        <p:tgtEl>
                                          <p:spTgt spid="20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4">
                                            <p:txEl>
                                              <p:pRg st="2" end="2"/>
                                            </p:txEl>
                                          </p:spTgt>
                                        </p:tgtEl>
                                        <p:attrNameLst>
                                          <p:attrName>style.visibility</p:attrName>
                                        </p:attrNameLst>
                                      </p:cBhvr>
                                      <p:to>
                                        <p:strVal val="visible"/>
                                      </p:to>
                                    </p:set>
                                    <p:animEffect transition="in" filter="dissolve">
                                      <p:cBhvr>
                                        <p:cTn id="20" dur="500"/>
                                        <p:tgtEl>
                                          <p:spTgt spid="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1295401" y="982132"/>
            <a:ext cx="9601198" cy="1303868"/>
          </a:xfrm>
          <a:prstGeom prst="rect">
            <a:avLst/>
          </a:prstGeom>
        </p:spPr>
        <p:txBody>
          <a:bodyPr/>
          <a:lstStyle/>
          <a:p>
            <a:r>
              <a:t>The “Shares Of Influence”</a:t>
            </a:r>
          </a:p>
        </p:txBody>
      </p:sp>
      <p:sp>
        <p:nvSpPr>
          <p:cNvPr id="207" name="Content Placeholder 2"/>
          <p:cNvSpPr txBox="1">
            <a:spLocks noGrp="1"/>
          </p:cNvSpPr>
          <p:nvPr>
            <p:ph type="body" sz="half" idx="1"/>
          </p:nvPr>
        </p:nvSpPr>
        <p:spPr>
          <a:xfrm>
            <a:off x="1298447" y="2560320"/>
            <a:ext cx="5359528" cy="3310129"/>
          </a:xfrm>
          <a:prstGeom prst="rect">
            <a:avLst/>
          </a:prstGeom>
        </p:spPr>
        <p:txBody>
          <a:bodyPr/>
          <a:lstStyle>
            <a:lvl1pPr marL="277177" indent="-277177" defTabSz="443484">
              <a:spcBef>
                <a:spcPts val="500"/>
              </a:spcBef>
              <a:defRPr sz="2134"/>
            </a:lvl1pPr>
          </a:lstStyle>
          <a:p>
            <a:r>
              <a:rPr dirty="0"/>
              <a:t>In October 1944, Winston Churchill, Prime Minister of the United Kingdom, proposed an agreement with Soviet leader Joseph Stalin on how to split up Eastern Europe in spheres of influence after the war. It was reportedly agreed that Soviet Union would have a “90% share of influence” in Romania, while the West only had a “10% share of influence“.</a:t>
            </a:r>
          </a:p>
        </p:txBody>
      </p:sp>
      <p:sp>
        <p:nvSpPr>
          <p:cNvPr id="209" name="TextBox 6"/>
          <p:cNvSpPr txBox="1"/>
          <p:nvPr/>
        </p:nvSpPr>
        <p:spPr>
          <a:xfrm>
            <a:off x="7657840" y="5274790"/>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pic>
        <p:nvPicPr>
          <p:cNvPr id="6" name="Image" descr="Image"/>
          <p:cNvPicPr>
            <a:picLocks noChangeAspect="1"/>
          </p:cNvPicPr>
          <p:nvPr/>
        </p:nvPicPr>
        <p:blipFill>
          <a:blip r:embed="rId2" cstate="print"/>
          <a:stretch>
            <a:fillRect/>
          </a:stretch>
        </p:blipFill>
        <p:spPr>
          <a:xfrm>
            <a:off x="8295936" y="2556931"/>
            <a:ext cx="1934801" cy="2604373"/>
          </a:xfrm>
          <a:prstGeom prst="rect">
            <a:avLst/>
          </a:prstGeom>
          <a:ln w="12700">
            <a:miter lim="400000"/>
          </a:ln>
        </p:spPr>
      </p:pic>
      <p:sp>
        <p:nvSpPr>
          <p:cNvPr id="7" name="The Percentages        agreement - 1944"/>
          <p:cNvSpPr txBox="1"/>
          <p:nvPr/>
        </p:nvSpPr>
        <p:spPr>
          <a:xfrm>
            <a:off x="8429166" y="5288833"/>
            <a:ext cx="166834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dirty="0"/>
              <a:t>The Percentages        agreement - 1944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6"/>
                                        </p:tgtEl>
                                        <p:attrNameLst>
                                          <p:attrName>style.visibility</p:attrName>
                                        </p:attrNameLst>
                                      </p:cBhvr>
                                      <p:to>
                                        <p:strVal val="visible"/>
                                      </p:to>
                                    </p:set>
                                    <p:anim calcmode="lin" valueType="num">
                                      <p:cBhvr>
                                        <p:cTn id="7" dur="1000" fill="hold"/>
                                        <p:tgtEl>
                                          <p:spTgt spid="206"/>
                                        </p:tgtEl>
                                        <p:attrNameLst>
                                          <p:attrName>ppt_x</p:attrName>
                                        </p:attrNameLst>
                                      </p:cBhvr>
                                      <p:tavLst>
                                        <p:tav tm="0">
                                          <p:val>
                                            <p:strVal val="#ppt_x"/>
                                          </p:val>
                                        </p:tav>
                                        <p:tav tm="100000">
                                          <p:val>
                                            <p:strVal val="#ppt_x"/>
                                          </p:val>
                                        </p:tav>
                                      </p:tavLst>
                                    </p:anim>
                                    <p:anim calcmode="lin" valueType="num">
                                      <p:cBhvr>
                                        <p:cTn id="8" dur="1000" fill="hold"/>
                                        <p:tgtEl>
                                          <p:spTgt spid="2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iterate>
                                    <p:tmAbs val="0"/>
                                  </p:iterate>
                                  <p:childTnLst>
                                    <p:set>
                                      <p:cBhvr>
                                        <p:cTn id="12" fill="hold"/>
                                        <p:tgtEl>
                                          <p:spTgt spid="207">
                                            <p:bg/>
                                          </p:spTgt>
                                        </p:tgtEl>
                                        <p:attrNameLst>
                                          <p:attrName>style.visibility</p:attrName>
                                        </p:attrNameLst>
                                      </p:cBhvr>
                                      <p:to>
                                        <p:strVal val="visible"/>
                                      </p:to>
                                    </p:set>
                                    <p:animEffect transition="in" filter="wipe(down)">
                                      <p:cBhvr>
                                        <p:cTn id="13" dur="500"/>
                                        <p:tgtEl>
                                          <p:spTgt spid="207">
                                            <p:bg/>
                                          </p:spTgt>
                                        </p:tgtEl>
                                      </p:cBhvr>
                                    </p:animEffect>
                                  </p:childTnLst>
                                </p:cTn>
                              </p:par>
                              <p:par>
                                <p:cTn id="14" presetID="22" presetClass="entr" presetSubtype="4" fill="hold" grpId="2" nodeType="withEffect">
                                  <p:stCondLst>
                                    <p:cond delay="0"/>
                                  </p:stCondLst>
                                  <p:iterate>
                                    <p:tmAbs val="0"/>
                                  </p:iterate>
                                  <p:childTnLst>
                                    <p:set>
                                      <p:cBhvr>
                                        <p:cTn id="15" fill="hold"/>
                                        <p:tgtEl>
                                          <p:spTgt spid="207">
                                            <p:txEl>
                                              <p:pRg st="0" end="0"/>
                                            </p:txEl>
                                          </p:spTgt>
                                        </p:tgtEl>
                                        <p:attrNameLst>
                                          <p:attrName>style.visibility</p:attrName>
                                        </p:attrNameLst>
                                      </p:cBhvr>
                                      <p:to>
                                        <p:strVal val="visible"/>
                                      </p:to>
                                    </p:set>
                                    <p:animEffect transition="in" filter="wipe(down)">
                                      <p:cBhvr>
                                        <p:cTn id="16" dur="500"/>
                                        <p:tgtEl>
                                          <p:spTgt spid="207">
                                            <p:txEl>
                                              <p:pRg st="0" end="0"/>
                                            </p:txEl>
                                          </p:spTgt>
                                        </p:tgtEl>
                                      </p:cBhvr>
                                    </p:animEffect>
                                  </p:childTnLst>
                                </p:cTn>
                              </p:par>
                            </p:childTnLst>
                          </p:cTn>
                        </p:par>
                        <p:par>
                          <p:cTn id="17" fill="hold">
                            <p:stCondLst>
                              <p:cond delay="500"/>
                            </p:stCondLst>
                            <p:childTnLst>
                              <p:par>
                                <p:cTn id="18" presetID="22" presetClass="entr" presetSubtype="4" fill="hold" grpId="4" nodeType="afterEffect">
                                  <p:stCondLst>
                                    <p:cond delay="0"/>
                                  </p:stCondLst>
                                  <p:iterate>
                                    <p:tmAbs val="0"/>
                                  </p:iterate>
                                  <p:childTnLst>
                                    <p:set>
                                      <p:cBhvr>
                                        <p:cTn id="19" fill="hold"/>
                                        <p:tgtEl>
                                          <p:spTgt spid="209"/>
                                        </p:tgtEl>
                                        <p:attrNameLst>
                                          <p:attrName>style.visibility</p:attrName>
                                        </p:attrNameLst>
                                      </p:cBhvr>
                                      <p:to>
                                        <p:strVal val="visible"/>
                                      </p:to>
                                    </p:set>
                                    <p:animEffect transition="in" filter="wipe(down)">
                                      <p:cBhvr>
                                        <p:cTn id="20" dur="500"/>
                                        <p:tgtEl>
                                          <p:spTgt spid="20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0-#ppt_w/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P spid="207" grpId="2" build="p" animBg="1" advAuto="0"/>
      <p:bldP spid="209" grpId="4" animBg="1" advAuto="0"/>
      <p:bldP spid="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he Yalta Conference"/>
          <p:cNvSpPr txBox="1">
            <a:spLocks noGrp="1"/>
          </p:cNvSpPr>
          <p:nvPr>
            <p:ph type="title"/>
          </p:nvPr>
        </p:nvSpPr>
        <p:spPr>
          <a:prstGeom prst="rect">
            <a:avLst/>
          </a:prstGeom>
        </p:spPr>
        <p:txBody>
          <a:bodyPr/>
          <a:lstStyle>
            <a:lvl1pPr defTabSz="584200">
              <a:defRPr>
                <a:solidFill>
                  <a:srgbClr val="000000"/>
                </a:solidFill>
              </a:defRPr>
            </a:lvl1pPr>
          </a:lstStyle>
          <a:p>
            <a:r>
              <a:t>The Yalta Conference</a:t>
            </a:r>
          </a:p>
        </p:txBody>
      </p:sp>
      <p:sp>
        <p:nvSpPr>
          <p:cNvPr id="212" name="Yalta Conference,  held February 4–11, 1945, was the World War II meeting of the heads of government of the United States, the United Kingdom, and the Soviet Union to discuss the postwar reorganisation of Germany and Europe.…"/>
          <p:cNvSpPr txBox="1">
            <a:spLocks noGrp="1"/>
          </p:cNvSpPr>
          <p:nvPr>
            <p:ph type="body" sz="half" idx="1"/>
          </p:nvPr>
        </p:nvSpPr>
        <p:spPr>
          <a:xfrm>
            <a:off x="1295400" y="2556930"/>
            <a:ext cx="5881834" cy="3464357"/>
          </a:xfrm>
          <a:prstGeom prst="rect">
            <a:avLst/>
          </a:prstGeom>
        </p:spPr>
        <p:txBody>
          <a:bodyPr>
            <a:normAutofit lnSpcReduction="10000"/>
          </a:bodyPr>
          <a:lstStyle/>
          <a:p>
            <a:pPr marL="0" indent="0" algn="just" defTabSz="315468">
              <a:spcBef>
                <a:spcPts val="0"/>
              </a:spcBef>
              <a:buClrTx/>
              <a:buSzTx/>
              <a:buFontTx/>
              <a:buNone/>
              <a:defRPr sz="1518">
                <a:solidFill>
                  <a:srgbClr val="222222"/>
                </a:solidFill>
              </a:defRPr>
            </a:pPr>
            <a:r>
              <a:rPr dirty="0"/>
              <a:t>Yalta Conference,  held February 4–11, 1945, was the W</a:t>
            </a:r>
            <a:r>
              <a:rPr lang="ro-RO" dirty="0"/>
              <a:t>orld War II</a:t>
            </a:r>
            <a:r>
              <a:rPr dirty="0"/>
              <a:t> meeting of the heads of government of the</a:t>
            </a:r>
            <a:r>
              <a:rPr lang="ro-RO" dirty="0"/>
              <a:t> United States</a:t>
            </a:r>
            <a:r>
              <a:rPr dirty="0"/>
              <a:t>, the United Kingdom, and the Soviet Union to discuss the postwar </a:t>
            </a:r>
            <a:r>
              <a:rPr dirty="0" err="1"/>
              <a:t>reorganisation</a:t>
            </a:r>
            <a:r>
              <a:rPr dirty="0"/>
              <a:t> of Germany and Europe. </a:t>
            </a:r>
          </a:p>
          <a:p>
            <a:pPr marL="0" indent="0" algn="just" defTabSz="315468">
              <a:spcBef>
                <a:spcPts val="0"/>
              </a:spcBef>
              <a:buClrTx/>
              <a:buSzTx/>
              <a:buFontTx/>
              <a:buNone/>
              <a:defRPr sz="1518">
                <a:solidFill>
                  <a:srgbClr val="222222"/>
                </a:solidFill>
              </a:defRPr>
            </a:pPr>
            <a:endParaRPr dirty="0"/>
          </a:p>
          <a:p>
            <a:pPr marL="0" indent="0" algn="just" defTabSz="315468">
              <a:spcBef>
                <a:spcPts val="0"/>
              </a:spcBef>
              <a:buClrTx/>
              <a:buSzTx/>
              <a:buFontTx/>
              <a:buNone/>
              <a:defRPr sz="1518">
                <a:solidFill>
                  <a:srgbClr val="222222"/>
                </a:solidFill>
              </a:defRPr>
            </a:pPr>
            <a:r>
              <a:rPr dirty="0"/>
              <a:t>The three states were represented by President Franklin D. Roosevelt, Prim</a:t>
            </a:r>
            <a:r>
              <a:rPr lang="ro-RO" dirty="0"/>
              <a:t>e</a:t>
            </a:r>
            <a:r>
              <a:rPr dirty="0"/>
              <a:t> Minister</a:t>
            </a:r>
            <a:r>
              <a:rPr lang="ro-RO" dirty="0"/>
              <a:t> </a:t>
            </a:r>
            <a:r>
              <a:rPr dirty="0"/>
              <a:t>Winston Churchill, and Premier Joseph Stalin, respectively.</a:t>
            </a:r>
          </a:p>
          <a:p>
            <a:pPr marL="0" indent="0" algn="just" defTabSz="315468">
              <a:spcBef>
                <a:spcPts val="0"/>
              </a:spcBef>
              <a:buClrTx/>
              <a:buSzTx/>
              <a:buFontTx/>
              <a:buNone/>
              <a:defRPr sz="1518">
                <a:solidFill>
                  <a:srgbClr val="222222"/>
                </a:solidFill>
              </a:defRPr>
            </a:pPr>
            <a:endParaRPr dirty="0"/>
          </a:p>
          <a:p>
            <a:pPr marL="0" indent="0" algn="just" defTabSz="315468">
              <a:spcBef>
                <a:spcPts val="0"/>
              </a:spcBef>
              <a:buClrTx/>
              <a:buSzTx/>
              <a:buFontTx/>
              <a:buNone/>
              <a:defRPr sz="1518">
                <a:solidFill>
                  <a:srgbClr val="222222"/>
                </a:solidFill>
              </a:defRPr>
            </a:pPr>
            <a:r>
              <a:rPr dirty="0"/>
              <a:t>The conference was held near Yalta, in Crimea</a:t>
            </a:r>
          </a:p>
          <a:p>
            <a:pPr marL="0" indent="0" algn="just" defTabSz="315468">
              <a:spcBef>
                <a:spcPts val="0"/>
              </a:spcBef>
              <a:buClrTx/>
              <a:buSzTx/>
              <a:buFontTx/>
              <a:buNone/>
              <a:defRPr sz="1518">
                <a:solidFill>
                  <a:srgbClr val="222222"/>
                </a:solidFill>
              </a:defRPr>
            </a:pPr>
            <a:endParaRPr dirty="0"/>
          </a:p>
          <a:p>
            <a:pPr marL="0" indent="0" algn="just" defTabSz="315468">
              <a:spcBef>
                <a:spcPts val="0"/>
              </a:spcBef>
              <a:buClrTx/>
              <a:buSzTx/>
              <a:buFontTx/>
              <a:buNone/>
              <a:defRPr sz="1518">
                <a:solidFill>
                  <a:srgbClr val="222222"/>
                </a:solidFill>
              </a:defRPr>
            </a:pPr>
            <a:r>
              <a:rPr dirty="0"/>
              <a:t>The aim of the conference was to shape a post-war peace that represented not just a collective security order but a plan to give self-determination to the liberated peoples of post-Nazi Europe.</a:t>
            </a:r>
            <a:endParaRPr lang="ro-RO" dirty="0"/>
          </a:p>
          <a:p>
            <a:pPr marL="0" indent="0" algn="just" defTabSz="315468">
              <a:spcBef>
                <a:spcPts val="0"/>
              </a:spcBef>
              <a:buClrTx/>
              <a:buSzTx/>
              <a:buFontTx/>
              <a:buNone/>
              <a:defRPr sz="1518">
                <a:solidFill>
                  <a:srgbClr val="222222"/>
                </a:solidFill>
              </a:defRPr>
            </a:pPr>
            <a:endParaRPr lang="ro-RO" dirty="0"/>
          </a:p>
          <a:p>
            <a:pPr marL="0" indent="0" algn="just" defTabSz="315468">
              <a:spcBef>
                <a:spcPts val="0"/>
              </a:spcBef>
              <a:buClrTx/>
              <a:buSzTx/>
              <a:buFontTx/>
              <a:buNone/>
              <a:defRPr sz="1518">
                <a:solidFill>
                  <a:srgbClr val="222222"/>
                </a:solidFill>
              </a:defRPr>
            </a:pPr>
            <a:r>
              <a:rPr lang="ro-RO" dirty="0"/>
              <a:t>A consequence of the conference was that the people get to choose the form of political organzation.</a:t>
            </a:r>
          </a:p>
          <a:p>
            <a:pPr marL="0" indent="0" algn="just" defTabSz="315468">
              <a:spcBef>
                <a:spcPts val="0"/>
              </a:spcBef>
              <a:buClrTx/>
              <a:buSzTx/>
              <a:buFontTx/>
              <a:buNone/>
              <a:defRPr sz="1518">
                <a:solidFill>
                  <a:srgbClr val="222222"/>
                </a:solidFill>
              </a:defRPr>
            </a:pPr>
            <a:endParaRPr lang="ro-RO" dirty="0"/>
          </a:p>
          <a:p>
            <a:pPr marL="0" indent="0" algn="just" defTabSz="315468">
              <a:spcBef>
                <a:spcPts val="0"/>
              </a:spcBef>
              <a:buClrTx/>
              <a:buSzTx/>
              <a:buFontTx/>
              <a:buNone/>
              <a:defRPr sz="1518">
                <a:solidFill>
                  <a:srgbClr val="222222"/>
                </a:solidFill>
              </a:defRPr>
            </a:pPr>
            <a:endParaRPr dirty="0"/>
          </a:p>
        </p:txBody>
      </p:sp>
      <p:pic>
        <p:nvPicPr>
          <p:cNvPr id="6146" name="Picture 2" descr="Imagini pentru churchill roosevelt stalin"/>
          <p:cNvPicPr>
            <a:picLocks noChangeAspect="1" noChangeArrowheads="1"/>
          </p:cNvPicPr>
          <p:nvPr/>
        </p:nvPicPr>
        <p:blipFill>
          <a:blip r:embed="rId2" cstate="print"/>
          <a:srcRect/>
          <a:stretch>
            <a:fillRect/>
          </a:stretch>
        </p:blipFill>
        <p:spPr bwMode="auto">
          <a:xfrm>
            <a:off x="7608168" y="2564904"/>
            <a:ext cx="3225566" cy="2655162"/>
          </a:xfrm>
          <a:prstGeom prst="rect">
            <a:avLst/>
          </a:prstGeom>
          <a:noFill/>
        </p:spPr>
      </p:pic>
      <p:sp>
        <p:nvSpPr>
          <p:cNvPr id="7" name="The Percentages        agreement - 1944"/>
          <p:cNvSpPr txBox="1"/>
          <p:nvPr/>
        </p:nvSpPr>
        <p:spPr>
          <a:xfrm>
            <a:off x="7752184" y="5288833"/>
            <a:ext cx="338437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ro-RO" dirty="0"/>
              <a:t>Winston Churchill, Franklin D. Roosevelt and Joseph Stalin, 1945</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12"/>
                                        </p:tgtEl>
                                        <p:attrNameLst>
                                          <p:attrName>style.visibility</p:attrName>
                                        </p:attrNameLst>
                                      </p:cBhvr>
                                      <p:to>
                                        <p:strVal val="visible"/>
                                      </p:to>
                                    </p:set>
                                    <p:anim calcmode="lin" valueType="num">
                                      <p:cBhvr>
                                        <p:cTn id="7" dur="1000" fill="hold"/>
                                        <p:tgtEl>
                                          <p:spTgt spid="212"/>
                                        </p:tgtEl>
                                        <p:attrNameLst>
                                          <p:attrName>ppt_w</p:attrName>
                                        </p:attrNameLst>
                                      </p:cBhvr>
                                      <p:tavLst>
                                        <p:tav tm="0">
                                          <p:val>
                                            <p:strVal val="4*#ppt_w"/>
                                          </p:val>
                                        </p:tav>
                                        <p:tav tm="100000">
                                          <p:val>
                                            <p:strVal val="#ppt_w"/>
                                          </p:val>
                                        </p:tav>
                                      </p:tavLst>
                                    </p:anim>
                                    <p:anim calcmode="lin" valueType="num">
                                      <p:cBhvr>
                                        <p:cTn id="8" dur="1000" fill="hold"/>
                                        <p:tgtEl>
                                          <p:spTgt spid="2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Lst>
  </p:timing>
</p:sld>
</file>

<file path=ppt/theme/theme1.xml><?xml version="1.0" encoding="utf-8"?>
<a:theme xmlns:a="http://schemas.openxmlformats.org/drawingml/2006/main" name="Organic">
  <a:themeElements>
    <a:clrScheme name="Organic">
      <a:dk1>
        <a:srgbClr val="000000"/>
      </a:dk1>
      <a:lt1>
        <a:srgbClr val="FFFFFF"/>
      </a:lt1>
      <a:dk2>
        <a:srgbClr val="A7A7A7"/>
      </a:dk2>
      <a:lt2>
        <a:srgbClr val="535353"/>
      </a:lt2>
      <a:accent1>
        <a:srgbClr val="83992A"/>
      </a:accent1>
      <a:accent2>
        <a:srgbClr val="3C9770"/>
      </a:accent2>
      <a:accent3>
        <a:srgbClr val="44709D"/>
      </a:accent3>
      <a:accent4>
        <a:srgbClr val="A23C33"/>
      </a:accent4>
      <a:accent5>
        <a:srgbClr val="D97828"/>
      </a:accent5>
      <a:accent6>
        <a:srgbClr val="DEB340"/>
      </a:accent6>
      <a:hlink>
        <a:srgbClr val="0000FF"/>
      </a:hlink>
      <a:folHlink>
        <a:srgbClr val="FF00FF"/>
      </a:folHlink>
    </a:clrScheme>
    <a:fontScheme name="Organic">
      <a:majorFont>
        <a:latin typeface="Helvetica"/>
        <a:ea typeface="Helvetica"/>
        <a:cs typeface="Helvetica"/>
      </a:majorFont>
      <a:minorFont>
        <a:latin typeface="Garamond"/>
        <a:ea typeface="Garamond"/>
        <a:cs typeface="Garamond"/>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A7A7A7"/>
      </a:dk2>
      <a:lt2>
        <a:srgbClr val="535353"/>
      </a:lt2>
      <a:accent1>
        <a:srgbClr val="83992A"/>
      </a:accent1>
      <a:accent2>
        <a:srgbClr val="3C9770"/>
      </a:accent2>
      <a:accent3>
        <a:srgbClr val="44709D"/>
      </a:accent3>
      <a:accent4>
        <a:srgbClr val="A23C33"/>
      </a:accent4>
      <a:accent5>
        <a:srgbClr val="D97828"/>
      </a:accent5>
      <a:accent6>
        <a:srgbClr val="DEB340"/>
      </a:accent6>
      <a:hlink>
        <a:srgbClr val="0000FF"/>
      </a:hlink>
      <a:folHlink>
        <a:srgbClr val="FF00FF"/>
      </a:folHlink>
    </a:clrScheme>
    <a:fontScheme name="Organic">
      <a:majorFont>
        <a:latin typeface="Helvetica"/>
        <a:ea typeface="Helvetica"/>
        <a:cs typeface="Helvetica"/>
      </a:majorFont>
      <a:minorFont>
        <a:latin typeface="Garamond"/>
        <a:ea typeface="Garamond"/>
        <a:cs typeface="Garamond"/>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1406</Words>
  <Application>Microsoft Office PowerPoint</Application>
  <PresentationFormat>Widescreen</PresentationFormat>
  <Paragraphs>63</Paragraphs>
  <Slides>14</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Helvetica</vt:lpstr>
      <vt:lpstr>Organic</vt:lpstr>
      <vt:lpstr>The causes of the establishment of the communist political regime in Romania</vt:lpstr>
      <vt:lpstr>Romania’s Territorial Losses in 1940</vt:lpstr>
      <vt:lpstr>Romania’s Entrance Into World War II</vt:lpstr>
      <vt:lpstr>The Battle Of Stalingrad </vt:lpstr>
      <vt:lpstr>King Mihai’s “coup d’etat”</vt:lpstr>
      <vt:lpstr>King Mihai’s “coup d’etat”</vt:lpstr>
      <vt:lpstr>The Aftermath Of The “coup d’etat”</vt:lpstr>
      <vt:lpstr>The “Shares Of Influence”</vt:lpstr>
      <vt:lpstr>The Yalta Conference</vt:lpstr>
      <vt:lpstr>popoarele isi aleg forma de organizare politica</vt:lpstr>
      <vt:lpstr>Falsification of the 1946 elections</vt:lpstr>
      <vt:lpstr>The aftermath of the elections</vt:lpstr>
      <vt:lpstr>King Mihai’s I forced abdication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Cauzele instaurarii regimului politic comunist</dc:title>
  <dc:creator>SCOALA 1</dc:creator>
  <cp:lastModifiedBy>Dimitris</cp:lastModifiedBy>
  <cp:revision>26</cp:revision>
  <dcterms:modified xsi:type="dcterms:W3CDTF">2019-12-02T19:29:26Z</dcterms:modified>
</cp:coreProperties>
</file>