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Fira Sans" panose="020B0604020202020204" charset="0"/>
      <p:regular r:id="rId16"/>
      <p:bold r:id="rId17"/>
      <p:italic r:id="rId18"/>
      <p:boldItalic r:id="rId19"/>
    </p:embeddedFont>
    <p:embeddedFont>
      <p:font typeface="Fira Sans Extra Condensed" panose="020B0604020202020204" charset="0"/>
      <p:regular r:id="rId20"/>
      <p:bold r:id="rId21"/>
      <p:italic r:id="rId22"/>
      <p:boldItalic r:id="rId23"/>
    </p:embeddedFont>
    <p:embeddedFont>
      <p:font typeface="Fira Sans Extra Condensed ExtraBold" panose="020B0604020202020204" charset="0"/>
      <p:bold r:id="rId24"/>
      <p:boldItalic r:id="rId25"/>
    </p:embeddedFont>
    <p:embeddedFont>
      <p:font typeface="Fira Sans Extra Condensed Medium" panose="020B0604020202020204" charset="0"/>
      <p:regular r:id="rId26"/>
      <p:bold r:id="rId27"/>
      <p:italic r:id="rId28"/>
      <p:boldItalic r:id="rId29"/>
    </p:embeddedFont>
    <p:embeddedFont>
      <p:font typeface="Fira Sans Extra Condensed SemiBold" panose="020B0604020202020204" charset="0"/>
      <p:regular r:id="rId30"/>
      <p:bold r:id="rId31"/>
      <p:italic r:id="rId32"/>
      <p:boldItalic r:id="rId33"/>
    </p:embeddedFont>
    <p:embeddedFont>
      <p:font typeface="Roboto" panose="020000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ZzUn23zfdfH06q2ZBCUZRYOxmz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21" Type="http://schemas.openxmlformats.org/officeDocument/2006/relationships/font" Target="fonts/font6.fntdata"/><Relationship Id="rId34" Type="http://schemas.openxmlformats.org/officeDocument/2006/relationships/font" Target="fonts/font19.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 name="Google Shape;4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0" name="Google Shape;37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9" name="Google Shape;39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3" name="Google Shape;43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ce9ee255a8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ce9ee255a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7a1c9dd034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7a1c9dd034_1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35"/>
          <p:cNvSpPr txBox="1">
            <a:spLocks noGrp="1"/>
          </p:cNvSpPr>
          <p:nvPr>
            <p:ph type="ctrTitle"/>
          </p:nvPr>
        </p:nvSpPr>
        <p:spPr>
          <a:xfrm>
            <a:off x="2571900" y="411475"/>
            <a:ext cx="6114900" cy="6471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5200"/>
              <a:buNone/>
              <a:defRPr sz="36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0" name="Google Shape;10;p35"/>
          <p:cNvSpPr txBox="1">
            <a:spLocks noGrp="1"/>
          </p:cNvSpPr>
          <p:nvPr>
            <p:ph type="subTitle" idx="1"/>
          </p:nvPr>
        </p:nvSpPr>
        <p:spPr>
          <a:xfrm>
            <a:off x="4629300" y="1058575"/>
            <a:ext cx="4057500" cy="399900"/>
          </a:xfrm>
          <a:prstGeom prst="rect">
            <a:avLst/>
          </a:prstGeom>
          <a:noFill/>
          <a:ln>
            <a:noFill/>
          </a:ln>
        </p:spPr>
        <p:txBody>
          <a:bodyPr spcFirstLastPara="1" wrap="square" lIns="91425" tIns="91425" rIns="91425" bIns="91425" anchor="ctr" anchorCtr="0">
            <a:noAutofit/>
          </a:bodyPr>
          <a:lstStyle>
            <a:lvl1pPr lvl="0" algn="r">
              <a:lnSpc>
                <a:spcPct val="115000"/>
              </a:lnSpc>
              <a:spcBef>
                <a:spcPts val="0"/>
              </a:spcBef>
              <a:spcAft>
                <a:spcPts val="0"/>
              </a:spcAft>
              <a:buSzPts val="1800"/>
              <a:buNone/>
              <a:defRPr>
                <a:solidFill>
                  <a:schemeClr val="dk1"/>
                </a:solidFill>
                <a:latin typeface="Roboto"/>
                <a:ea typeface="Roboto"/>
                <a:cs typeface="Roboto"/>
                <a:sym typeface="Roboto"/>
              </a:defRPr>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1"/>
        <p:cNvGrpSpPr/>
        <p:nvPr/>
      </p:nvGrpSpPr>
      <p:grpSpPr>
        <a:xfrm>
          <a:off x="0" y="0"/>
          <a:ext cx="0" cy="0"/>
          <a:chOff x="0" y="0"/>
          <a:chExt cx="0" cy="0"/>
        </a:xfrm>
      </p:grpSpPr>
      <p:sp>
        <p:nvSpPr>
          <p:cNvPr id="42" name="Google Shape;42;p46"/>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3" name="Google Shape;43;p46"/>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4" name="Google Shape;44;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
        <p:cNvGrpSpPr/>
        <p:nvPr/>
      </p:nvGrpSpPr>
      <p:grpSpPr>
        <a:xfrm>
          <a:off x="0" y="0"/>
          <a:ext cx="0" cy="0"/>
          <a:chOff x="0" y="0"/>
          <a:chExt cx="0" cy="0"/>
        </a:xfrm>
      </p:grpSpPr>
      <p:sp>
        <p:nvSpPr>
          <p:cNvPr id="12" name="Google Shape;12;p36"/>
          <p:cNvSpPr txBox="1">
            <a:spLocks noGrp="1"/>
          </p:cNvSpPr>
          <p:nvPr>
            <p:ph type="title"/>
          </p:nvPr>
        </p:nvSpPr>
        <p:spPr>
          <a:xfrm>
            <a:off x="457200" y="411475"/>
            <a:ext cx="8229600" cy="481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1pPr>
            <a:lvl2pPr lvl="1" algn="ctr">
              <a:lnSpc>
                <a:spcPct val="100000"/>
              </a:lnSpc>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2pPr>
            <a:lvl3pPr lvl="2" algn="ctr">
              <a:lnSpc>
                <a:spcPct val="100000"/>
              </a:lnSpc>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3pPr>
            <a:lvl4pPr lvl="3" algn="ctr">
              <a:lnSpc>
                <a:spcPct val="100000"/>
              </a:lnSpc>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4pPr>
            <a:lvl5pPr lvl="4" algn="ctr">
              <a:lnSpc>
                <a:spcPct val="100000"/>
              </a:lnSpc>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5pPr>
            <a:lvl6pPr lvl="5" algn="ctr">
              <a:lnSpc>
                <a:spcPct val="100000"/>
              </a:lnSpc>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6pPr>
            <a:lvl7pPr lvl="6" algn="ctr">
              <a:lnSpc>
                <a:spcPct val="100000"/>
              </a:lnSpc>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7pPr>
            <a:lvl8pPr lvl="7" algn="ctr">
              <a:lnSpc>
                <a:spcPct val="100000"/>
              </a:lnSpc>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8pPr>
            <a:lvl9pPr lvl="8" algn="ctr">
              <a:lnSpc>
                <a:spcPct val="100000"/>
              </a:lnSpc>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4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 name="Google Shape;19;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4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4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
        <p:cNvGrpSpPr/>
        <p:nvPr/>
      </p:nvGrpSpPr>
      <p:grpSpPr>
        <a:xfrm>
          <a:off x="0" y="0"/>
          <a:ext cx="0" cy="0"/>
          <a:chOff x="0" y="0"/>
          <a:chExt cx="0" cy="0"/>
        </a:xfrm>
      </p:grpSpPr>
      <p:sp>
        <p:nvSpPr>
          <p:cNvPr id="26" name="Google Shape;26;p4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7" name="Google Shape;27;p4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8" name="Google Shape;28;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4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1" name="Google Shape;31;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
        <p:cNvGrpSpPr/>
        <p:nvPr/>
      </p:nvGrpSpPr>
      <p:grpSpPr>
        <a:xfrm>
          <a:off x="0" y="0"/>
          <a:ext cx="0" cy="0"/>
          <a:chOff x="0" y="0"/>
          <a:chExt cx="0" cy="0"/>
        </a:xfrm>
      </p:grpSpPr>
      <p:sp>
        <p:nvSpPr>
          <p:cNvPr id="33" name="Google Shape;33;p4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4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5" name="Google Shape;35;p4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6" name="Google Shape;36;p4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7" name="Google Shape;37;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
        <p:cNvGrpSpPr/>
        <p:nvPr/>
      </p:nvGrpSpPr>
      <p:grpSpPr>
        <a:xfrm>
          <a:off x="0" y="0"/>
          <a:ext cx="0" cy="0"/>
          <a:chOff x="0" y="0"/>
          <a:chExt cx="0" cy="0"/>
        </a:xfrm>
      </p:grpSpPr>
      <p:sp>
        <p:nvSpPr>
          <p:cNvPr id="39" name="Google Shape;39;p45"/>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0" name="Google Shape;40;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Fira Sans"/>
              <a:buNone/>
              <a:defRPr sz="2800" b="1" i="0" u="none" strike="noStrike" cap="none">
                <a:solidFill>
                  <a:schemeClr val="dk1"/>
                </a:solidFill>
                <a:latin typeface="Fira Sans"/>
                <a:ea typeface="Fira Sans"/>
                <a:cs typeface="Fira Sans"/>
                <a:sym typeface="Fira Sans"/>
              </a:defRPr>
            </a:lvl1pPr>
            <a:lvl2pPr marR="0" lvl="1" algn="l" rtl="0">
              <a:lnSpc>
                <a:spcPct val="100000"/>
              </a:lnSpc>
              <a:spcBef>
                <a:spcPts val="0"/>
              </a:spcBef>
              <a:spcAft>
                <a:spcPts val="0"/>
              </a:spcAft>
              <a:buClr>
                <a:schemeClr val="dk1"/>
              </a:buClr>
              <a:buSzPts val="2800"/>
              <a:buFont typeface="Fira Sans"/>
              <a:buNone/>
              <a:defRPr sz="2800" b="1" i="0" u="none" strike="noStrike" cap="none">
                <a:solidFill>
                  <a:schemeClr val="dk1"/>
                </a:solidFill>
                <a:latin typeface="Fira Sans"/>
                <a:ea typeface="Fira Sans"/>
                <a:cs typeface="Fira Sans"/>
                <a:sym typeface="Fira Sans"/>
              </a:defRPr>
            </a:lvl2pPr>
            <a:lvl3pPr marR="0" lvl="2" algn="l" rtl="0">
              <a:lnSpc>
                <a:spcPct val="100000"/>
              </a:lnSpc>
              <a:spcBef>
                <a:spcPts val="0"/>
              </a:spcBef>
              <a:spcAft>
                <a:spcPts val="0"/>
              </a:spcAft>
              <a:buClr>
                <a:schemeClr val="dk1"/>
              </a:buClr>
              <a:buSzPts val="2800"/>
              <a:buFont typeface="Fira Sans"/>
              <a:buNone/>
              <a:defRPr sz="2800" b="1" i="0" u="none" strike="noStrike" cap="none">
                <a:solidFill>
                  <a:schemeClr val="dk1"/>
                </a:solidFill>
                <a:latin typeface="Fira Sans"/>
                <a:ea typeface="Fira Sans"/>
                <a:cs typeface="Fira Sans"/>
                <a:sym typeface="Fira Sans"/>
              </a:defRPr>
            </a:lvl3pPr>
            <a:lvl4pPr marR="0" lvl="3" algn="l" rtl="0">
              <a:lnSpc>
                <a:spcPct val="100000"/>
              </a:lnSpc>
              <a:spcBef>
                <a:spcPts val="0"/>
              </a:spcBef>
              <a:spcAft>
                <a:spcPts val="0"/>
              </a:spcAft>
              <a:buClr>
                <a:schemeClr val="dk1"/>
              </a:buClr>
              <a:buSzPts val="2800"/>
              <a:buFont typeface="Fira Sans"/>
              <a:buNone/>
              <a:defRPr sz="2800" b="1" i="0" u="none" strike="noStrike" cap="none">
                <a:solidFill>
                  <a:schemeClr val="dk1"/>
                </a:solidFill>
                <a:latin typeface="Fira Sans"/>
                <a:ea typeface="Fira Sans"/>
                <a:cs typeface="Fira Sans"/>
                <a:sym typeface="Fira Sans"/>
              </a:defRPr>
            </a:lvl4pPr>
            <a:lvl5pPr marR="0" lvl="4" algn="l" rtl="0">
              <a:lnSpc>
                <a:spcPct val="100000"/>
              </a:lnSpc>
              <a:spcBef>
                <a:spcPts val="0"/>
              </a:spcBef>
              <a:spcAft>
                <a:spcPts val="0"/>
              </a:spcAft>
              <a:buClr>
                <a:schemeClr val="dk1"/>
              </a:buClr>
              <a:buSzPts val="2800"/>
              <a:buFont typeface="Fira Sans"/>
              <a:buNone/>
              <a:defRPr sz="2800" b="1" i="0" u="none" strike="noStrike" cap="none">
                <a:solidFill>
                  <a:schemeClr val="dk1"/>
                </a:solidFill>
                <a:latin typeface="Fira Sans"/>
                <a:ea typeface="Fira Sans"/>
                <a:cs typeface="Fira Sans"/>
                <a:sym typeface="Fira Sans"/>
              </a:defRPr>
            </a:lvl5pPr>
            <a:lvl6pPr marR="0" lvl="5" algn="l" rtl="0">
              <a:lnSpc>
                <a:spcPct val="100000"/>
              </a:lnSpc>
              <a:spcBef>
                <a:spcPts val="0"/>
              </a:spcBef>
              <a:spcAft>
                <a:spcPts val="0"/>
              </a:spcAft>
              <a:buClr>
                <a:schemeClr val="dk1"/>
              </a:buClr>
              <a:buSzPts val="2800"/>
              <a:buFont typeface="Fira Sans"/>
              <a:buNone/>
              <a:defRPr sz="2800" b="1" i="0" u="none" strike="noStrike" cap="none">
                <a:solidFill>
                  <a:schemeClr val="dk1"/>
                </a:solidFill>
                <a:latin typeface="Fira Sans"/>
                <a:ea typeface="Fira Sans"/>
                <a:cs typeface="Fira Sans"/>
                <a:sym typeface="Fira Sans"/>
              </a:defRPr>
            </a:lvl6pPr>
            <a:lvl7pPr marR="0" lvl="6" algn="l" rtl="0">
              <a:lnSpc>
                <a:spcPct val="100000"/>
              </a:lnSpc>
              <a:spcBef>
                <a:spcPts val="0"/>
              </a:spcBef>
              <a:spcAft>
                <a:spcPts val="0"/>
              </a:spcAft>
              <a:buClr>
                <a:schemeClr val="dk1"/>
              </a:buClr>
              <a:buSzPts val="2800"/>
              <a:buFont typeface="Fira Sans"/>
              <a:buNone/>
              <a:defRPr sz="2800" b="1" i="0" u="none" strike="noStrike" cap="none">
                <a:solidFill>
                  <a:schemeClr val="dk1"/>
                </a:solidFill>
                <a:latin typeface="Fira Sans"/>
                <a:ea typeface="Fira Sans"/>
                <a:cs typeface="Fira Sans"/>
                <a:sym typeface="Fira Sans"/>
              </a:defRPr>
            </a:lvl7pPr>
            <a:lvl8pPr marR="0" lvl="7" algn="l" rtl="0">
              <a:lnSpc>
                <a:spcPct val="100000"/>
              </a:lnSpc>
              <a:spcBef>
                <a:spcPts val="0"/>
              </a:spcBef>
              <a:spcAft>
                <a:spcPts val="0"/>
              </a:spcAft>
              <a:buClr>
                <a:schemeClr val="dk1"/>
              </a:buClr>
              <a:buSzPts val="2800"/>
              <a:buFont typeface="Fira Sans"/>
              <a:buNone/>
              <a:defRPr sz="2800" b="1" i="0" u="none" strike="noStrike" cap="none">
                <a:solidFill>
                  <a:schemeClr val="dk1"/>
                </a:solidFill>
                <a:latin typeface="Fira Sans"/>
                <a:ea typeface="Fira Sans"/>
                <a:cs typeface="Fira Sans"/>
                <a:sym typeface="Fira Sans"/>
              </a:defRPr>
            </a:lvl8pPr>
            <a:lvl9pPr marR="0" lvl="8" algn="l" rtl="0">
              <a:lnSpc>
                <a:spcPct val="100000"/>
              </a:lnSpc>
              <a:spcBef>
                <a:spcPts val="0"/>
              </a:spcBef>
              <a:spcAft>
                <a:spcPts val="0"/>
              </a:spcAft>
              <a:buClr>
                <a:schemeClr val="dk1"/>
              </a:buClr>
              <a:buSzPts val="2800"/>
              <a:buFont typeface="Fira Sans"/>
              <a:buNone/>
              <a:defRPr sz="2800" b="1" i="0" u="none" strike="noStrike" cap="none">
                <a:solidFill>
                  <a:schemeClr val="dk1"/>
                </a:solidFill>
                <a:latin typeface="Fira Sans"/>
                <a:ea typeface="Fira Sans"/>
                <a:cs typeface="Fira Sans"/>
                <a:sym typeface="Fira Sans"/>
              </a:defRPr>
            </a:lvl9pPr>
          </a:lstStyle>
          <a:p>
            <a:endParaRPr/>
          </a:p>
        </p:txBody>
      </p:sp>
      <p:sp>
        <p:nvSpPr>
          <p:cNvPr id="7" name="Google Shape;7;p3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Fira Sans"/>
              <a:buChar char="●"/>
              <a:defRPr sz="1800" b="0" i="0" u="none" strike="noStrike" cap="none">
                <a:solidFill>
                  <a:srgbClr val="000000"/>
                </a:solidFill>
                <a:latin typeface="Fira Sans"/>
                <a:ea typeface="Fira Sans"/>
                <a:cs typeface="Fira Sans"/>
                <a:sym typeface="Fira Sans"/>
              </a:defRPr>
            </a:lvl1pPr>
            <a:lvl2pPr marL="914400" marR="0" lvl="1" indent="-317500" algn="l" rtl="0">
              <a:lnSpc>
                <a:spcPct val="115000"/>
              </a:lnSpc>
              <a:spcBef>
                <a:spcPts val="1600"/>
              </a:spcBef>
              <a:spcAft>
                <a:spcPts val="0"/>
              </a:spcAft>
              <a:buClr>
                <a:srgbClr val="000000"/>
              </a:buClr>
              <a:buSzPts val="1400"/>
              <a:buFont typeface="Fira Sans"/>
              <a:buChar char="○"/>
              <a:defRPr sz="1400" b="0" i="0" u="none" strike="noStrike" cap="none">
                <a:solidFill>
                  <a:srgbClr val="000000"/>
                </a:solidFill>
                <a:latin typeface="Fira Sans"/>
                <a:ea typeface="Fira Sans"/>
                <a:cs typeface="Fira Sans"/>
                <a:sym typeface="Fira Sans"/>
              </a:defRPr>
            </a:lvl2pPr>
            <a:lvl3pPr marL="1371600" marR="0" lvl="2" indent="-317500" algn="l" rtl="0">
              <a:lnSpc>
                <a:spcPct val="115000"/>
              </a:lnSpc>
              <a:spcBef>
                <a:spcPts val="1600"/>
              </a:spcBef>
              <a:spcAft>
                <a:spcPts val="0"/>
              </a:spcAft>
              <a:buClr>
                <a:srgbClr val="000000"/>
              </a:buClr>
              <a:buSzPts val="1400"/>
              <a:buFont typeface="Fira Sans"/>
              <a:buChar char="■"/>
              <a:defRPr sz="1400" b="0" i="0" u="none" strike="noStrike" cap="none">
                <a:solidFill>
                  <a:srgbClr val="000000"/>
                </a:solidFill>
                <a:latin typeface="Fira Sans"/>
                <a:ea typeface="Fira Sans"/>
                <a:cs typeface="Fira Sans"/>
                <a:sym typeface="Fira Sans"/>
              </a:defRPr>
            </a:lvl3pPr>
            <a:lvl4pPr marL="1828800" marR="0" lvl="3" indent="-317500" algn="l" rtl="0">
              <a:lnSpc>
                <a:spcPct val="115000"/>
              </a:lnSpc>
              <a:spcBef>
                <a:spcPts val="1600"/>
              </a:spcBef>
              <a:spcAft>
                <a:spcPts val="0"/>
              </a:spcAft>
              <a:buClr>
                <a:srgbClr val="000000"/>
              </a:buClr>
              <a:buSzPts val="1400"/>
              <a:buFont typeface="Fira Sans"/>
              <a:buChar char="●"/>
              <a:defRPr sz="1400" b="0" i="0" u="none" strike="noStrike" cap="none">
                <a:solidFill>
                  <a:srgbClr val="000000"/>
                </a:solidFill>
                <a:latin typeface="Fira Sans"/>
                <a:ea typeface="Fira Sans"/>
                <a:cs typeface="Fira Sans"/>
                <a:sym typeface="Fira Sans"/>
              </a:defRPr>
            </a:lvl4pPr>
            <a:lvl5pPr marL="2286000" marR="0" lvl="4" indent="-317500" algn="l" rtl="0">
              <a:lnSpc>
                <a:spcPct val="115000"/>
              </a:lnSpc>
              <a:spcBef>
                <a:spcPts val="1600"/>
              </a:spcBef>
              <a:spcAft>
                <a:spcPts val="0"/>
              </a:spcAft>
              <a:buClr>
                <a:srgbClr val="000000"/>
              </a:buClr>
              <a:buSzPts val="1400"/>
              <a:buFont typeface="Fira Sans"/>
              <a:buChar char="○"/>
              <a:defRPr sz="1400" b="0" i="0" u="none" strike="noStrike" cap="none">
                <a:solidFill>
                  <a:srgbClr val="000000"/>
                </a:solidFill>
                <a:latin typeface="Fira Sans"/>
                <a:ea typeface="Fira Sans"/>
                <a:cs typeface="Fira Sans"/>
                <a:sym typeface="Fira Sans"/>
              </a:defRPr>
            </a:lvl5pPr>
            <a:lvl6pPr marL="2743200" marR="0" lvl="5" indent="-317500" algn="l" rtl="0">
              <a:lnSpc>
                <a:spcPct val="115000"/>
              </a:lnSpc>
              <a:spcBef>
                <a:spcPts val="1600"/>
              </a:spcBef>
              <a:spcAft>
                <a:spcPts val="0"/>
              </a:spcAft>
              <a:buClr>
                <a:srgbClr val="000000"/>
              </a:buClr>
              <a:buSzPts val="1400"/>
              <a:buFont typeface="Fira Sans"/>
              <a:buChar char="■"/>
              <a:defRPr sz="1400" b="0" i="0" u="none" strike="noStrike" cap="none">
                <a:solidFill>
                  <a:srgbClr val="000000"/>
                </a:solidFill>
                <a:latin typeface="Fira Sans"/>
                <a:ea typeface="Fira Sans"/>
                <a:cs typeface="Fira Sans"/>
                <a:sym typeface="Fira Sans"/>
              </a:defRPr>
            </a:lvl6pPr>
            <a:lvl7pPr marL="3200400" marR="0" lvl="6" indent="-317500" algn="l" rtl="0">
              <a:lnSpc>
                <a:spcPct val="115000"/>
              </a:lnSpc>
              <a:spcBef>
                <a:spcPts val="1600"/>
              </a:spcBef>
              <a:spcAft>
                <a:spcPts val="0"/>
              </a:spcAft>
              <a:buClr>
                <a:srgbClr val="000000"/>
              </a:buClr>
              <a:buSzPts val="1400"/>
              <a:buFont typeface="Fira Sans"/>
              <a:buChar char="●"/>
              <a:defRPr sz="1400" b="0" i="0" u="none" strike="noStrike" cap="none">
                <a:solidFill>
                  <a:srgbClr val="000000"/>
                </a:solidFill>
                <a:latin typeface="Fira Sans"/>
                <a:ea typeface="Fira Sans"/>
                <a:cs typeface="Fira Sans"/>
                <a:sym typeface="Fira Sans"/>
              </a:defRPr>
            </a:lvl7pPr>
            <a:lvl8pPr marL="3657600" marR="0" lvl="7" indent="-317500" algn="l" rtl="0">
              <a:lnSpc>
                <a:spcPct val="115000"/>
              </a:lnSpc>
              <a:spcBef>
                <a:spcPts val="1600"/>
              </a:spcBef>
              <a:spcAft>
                <a:spcPts val="0"/>
              </a:spcAft>
              <a:buClr>
                <a:srgbClr val="000000"/>
              </a:buClr>
              <a:buSzPts val="1400"/>
              <a:buFont typeface="Fira Sans"/>
              <a:buChar char="○"/>
              <a:defRPr sz="1400" b="0" i="0" u="none" strike="noStrike" cap="none">
                <a:solidFill>
                  <a:srgbClr val="000000"/>
                </a:solidFill>
                <a:latin typeface="Fira Sans"/>
                <a:ea typeface="Fira Sans"/>
                <a:cs typeface="Fira Sans"/>
                <a:sym typeface="Fira Sans"/>
              </a:defRPr>
            </a:lvl8pPr>
            <a:lvl9pPr marL="4114800" marR="0" lvl="8" indent="-317500" algn="l" rtl="0">
              <a:lnSpc>
                <a:spcPct val="115000"/>
              </a:lnSpc>
              <a:spcBef>
                <a:spcPts val="1600"/>
              </a:spcBef>
              <a:spcAft>
                <a:spcPts val="1600"/>
              </a:spcAft>
              <a:buClr>
                <a:srgbClr val="000000"/>
              </a:buClr>
              <a:buSzPts val="1400"/>
              <a:buFont typeface="Fira Sans"/>
              <a:buChar char="■"/>
              <a:defRPr sz="1400" b="0" i="0" u="none" strike="noStrike" cap="none">
                <a:solidFill>
                  <a:srgbClr val="000000"/>
                </a:solidFill>
                <a:latin typeface="Fira Sans"/>
                <a:ea typeface="Fira Sans"/>
                <a:cs typeface="Fira Sans"/>
                <a:sym typeface="Fira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
          <p15:clr>
            <a:srgbClr val="EA4335"/>
          </p15:clr>
        </p15:guide>
        <p15:guide id="2" pos="5472">
          <p15:clr>
            <a:srgbClr val="EA4335"/>
          </p15:clr>
        </p15:guide>
        <p15:guide id="3" orient="horz" pos="259">
          <p15:clr>
            <a:srgbClr val="EA4335"/>
          </p15:clr>
        </p15:guide>
        <p15:guide id="4" orient="horz" pos="2981">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
          <p:cNvSpPr txBox="1">
            <a:spLocks noGrp="1"/>
          </p:cNvSpPr>
          <p:nvPr>
            <p:ph type="subTitle" idx="1"/>
          </p:nvPr>
        </p:nvSpPr>
        <p:spPr>
          <a:xfrm>
            <a:off x="7105925" y="124725"/>
            <a:ext cx="1872300" cy="6471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SzPts val="1800"/>
              <a:buNone/>
            </a:pPr>
            <a:r>
              <a:rPr lang="en" sz="1300">
                <a:latin typeface="Fira Sans Extra Condensed"/>
                <a:ea typeface="Fira Sans Extra Condensed"/>
                <a:cs typeface="Fira Sans Extra Condensed"/>
                <a:sym typeface="Fira Sans Extra Condensed"/>
              </a:rPr>
              <a:t>Kirmizi Natalia</a:t>
            </a:r>
            <a:endParaRPr sz="1300">
              <a:latin typeface="Fira Sans Extra Condensed"/>
              <a:ea typeface="Fira Sans Extra Condensed"/>
              <a:cs typeface="Fira Sans Extra Condensed"/>
              <a:sym typeface="Fira Sans Extra Condensed"/>
            </a:endParaRPr>
          </a:p>
          <a:p>
            <a:pPr marL="0" lvl="0" indent="0" algn="r" rtl="0">
              <a:lnSpc>
                <a:spcPct val="115000"/>
              </a:lnSpc>
              <a:spcBef>
                <a:spcPts val="0"/>
              </a:spcBef>
              <a:spcAft>
                <a:spcPts val="0"/>
              </a:spcAft>
              <a:buSzPts val="1800"/>
              <a:buNone/>
            </a:pPr>
            <a:r>
              <a:rPr lang="en" sz="1300">
                <a:latin typeface="Fira Sans Extra Condensed"/>
                <a:ea typeface="Fira Sans Extra Condensed"/>
                <a:cs typeface="Fira Sans Extra Condensed"/>
                <a:sym typeface="Fira Sans Extra Condensed"/>
              </a:rPr>
              <a:t> Pasoglou Nikoletta</a:t>
            </a:r>
            <a:endParaRPr sz="1300">
              <a:latin typeface="Fira Sans Extra Condensed"/>
              <a:ea typeface="Fira Sans Extra Condensed"/>
              <a:cs typeface="Fira Sans Extra Condensed"/>
              <a:sym typeface="Fira Sans Extra Condensed"/>
            </a:endParaRPr>
          </a:p>
        </p:txBody>
      </p:sp>
      <p:sp>
        <p:nvSpPr>
          <p:cNvPr id="52" name="Google Shape;52;p1"/>
          <p:cNvSpPr/>
          <p:nvPr/>
        </p:nvSpPr>
        <p:spPr>
          <a:xfrm>
            <a:off x="657050" y="4391396"/>
            <a:ext cx="1647900" cy="752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
          <p:cNvSpPr/>
          <p:nvPr/>
        </p:nvSpPr>
        <p:spPr>
          <a:xfrm>
            <a:off x="2304956" y="3811296"/>
            <a:ext cx="1647900" cy="1331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1"/>
          <p:cNvSpPr/>
          <p:nvPr/>
        </p:nvSpPr>
        <p:spPr>
          <a:xfrm>
            <a:off x="3952853" y="3225990"/>
            <a:ext cx="1647900" cy="19170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
          <p:cNvSpPr/>
          <p:nvPr/>
        </p:nvSpPr>
        <p:spPr>
          <a:xfrm>
            <a:off x="5570229" y="2641607"/>
            <a:ext cx="1647900" cy="25014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1"/>
          <p:cNvSpPr/>
          <p:nvPr/>
        </p:nvSpPr>
        <p:spPr>
          <a:xfrm>
            <a:off x="7218124" y="2056900"/>
            <a:ext cx="1647900" cy="30861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7" name="Google Shape;57;p1"/>
          <p:cNvPicPr preferRelativeResize="0"/>
          <p:nvPr/>
        </p:nvPicPr>
        <p:blipFill>
          <a:blip r:embed="rId3">
            <a:alphaModFix/>
          </a:blip>
          <a:stretch>
            <a:fillRect/>
          </a:stretch>
        </p:blipFill>
        <p:spPr>
          <a:xfrm>
            <a:off x="1317325" y="467837"/>
            <a:ext cx="2005602" cy="572875"/>
          </a:xfrm>
          <a:prstGeom prst="rect">
            <a:avLst/>
          </a:prstGeom>
          <a:noFill/>
          <a:ln>
            <a:noFill/>
          </a:ln>
        </p:spPr>
      </p:pic>
      <p:pic>
        <p:nvPicPr>
          <p:cNvPr id="58" name="Google Shape;58;p1"/>
          <p:cNvPicPr preferRelativeResize="0"/>
          <p:nvPr/>
        </p:nvPicPr>
        <p:blipFill>
          <a:blip r:embed="rId4">
            <a:alphaModFix/>
          </a:blip>
          <a:stretch>
            <a:fillRect/>
          </a:stretch>
        </p:blipFill>
        <p:spPr>
          <a:xfrm>
            <a:off x="251625" y="107238"/>
            <a:ext cx="904875" cy="933450"/>
          </a:xfrm>
          <a:prstGeom prst="rect">
            <a:avLst/>
          </a:prstGeom>
          <a:noFill/>
          <a:ln>
            <a:noFill/>
          </a:ln>
        </p:spPr>
      </p:pic>
      <p:sp>
        <p:nvSpPr>
          <p:cNvPr id="59" name="Google Shape;59;p1"/>
          <p:cNvSpPr txBox="1"/>
          <p:nvPr/>
        </p:nvSpPr>
        <p:spPr>
          <a:xfrm>
            <a:off x="6713525" y="771825"/>
            <a:ext cx="22647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200">
                <a:latin typeface="Fira Sans Extra Condensed"/>
                <a:ea typeface="Fira Sans Extra Condensed"/>
                <a:cs typeface="Fira Sans Extra Condensed"/>
                <a:sym typeface="Fira Sans Extra Condensed"/>
              </a:rPr>
              <a:t>April 2021</a:t>
            </a:r>
            <a:endParaRPr sz="1200">
              <a:latin typeface="Fira Sans Extra Condensed"/>
              <a:ea typeface="Fira Sans Extra Condensed"/>
              <a:cs typeface="Fira Sans Extra Condensed"/>
              <a:sym typeface="Fira Sans Extra Condensed"/>
            </a:endParaRPr>
          </a:p>
        </p:txBody>
      </p:sp>
      <p:sp>
        <p:nvSpPr>
          <p:cNvPr id="60" name="Google Shape;60;p1"/>
          <p:cNvSpPr/>
          <p:nvPr/>
        </p:nvSpPr>
        <p:spPr>
          <a:xfrm>
            <a:off x="139050" y="1300100"/>
            <a:ext cx="8777100" cy="570250"/>
          </a:xfrm>
          <a:prstGeom prst="flowChartProcess">
            <a:avLst/>
          </a:prstGeom>
          <a:solidFill>
            <a:srgbClr val="FFFFFF"/>
          </a:solidFill>
          <a:ln w="38100" cap="flat" cmpd="sng">
            <a:solidFill>
              <a:srgbClr val="CC90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5200"/>
              <a:buFont typeface="Arial"/>
              <a:buNone/>
            </a:pPr>
            <a:r>
              <a:rPr lang="en" sz="3300" b="1">
                <a:solidFill>
                  <a:schemeClr val="dk1"/>
                </a:solidFill>
                <a:latin typeface="Fira Sans Extra Condensed"/>
                <a:ea typeface="Fira Sans Extra Condensed"/>
                <a:cs typeface="Fira Sans Extra Condensed"/>
                <a:sym typeface="Fira Sans Extra Condensed"/>
              </a:rPr>
              <a:t>Research on people's views on authoritarian regimes</a:t>
            </a:r>
            <a:endParaRPr sz="3300" b="1">
              <a:solidFill>
                <a:schemeClr val="dk1"/>
              </a:solidFill>
              <a:latin typeface="Fira Sans Extra Condensed"/>
              <a:ea typeface="Fira Sans Extra Condensed"/>
              <a:cs typeface="Fira Sans Extra Condensed"/>
              <a:sym typeface="Fira Sans Extra Condensed"/>
            </a:endParaRPr>
          </a:p>
        </p:txBody>
      </p:sp>
      <p:sp>
        <p:nvSpPr>
          <p:cNvPr id="61" name="Google Shape;61;p1"/>
          <p:cNvSpPr txBox="1"/>
          <p:nvPr/>
        </p:nvSpPr>
        <p:spPr>
          <a:xfrm>
            <a:off x="3182300" y="2538450"/>
            <a:ext cx="4262700" cy="4974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endParaRPr>
              <a:latin typeface="Fira Sans"/>
              <a:ea typeface="Fira Sans"/>
              <a:cs typeface="Fira Sans"/>
              <a:sym typeface="Fira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6"/>
          <p:cNvSpPr/>
          <p:nvPr/>
        </p:nvSpPr>
        <p:spPr>
          <a:xfrm>
            <a:off x="2071978" y="996992"/>
            <a:ext cx="393600" cy="3528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6"/>
          <p:cNvSpPr txBox="1">
            <a:spLocks noGrp="1"/>
          </p:cNvSpPr>
          <p:nvPr>
            <p:ph type="title"/>
          </p:nvPr>
        </p:nvSpPr>
        <p:spPr>
          <a:xfrm>
            <a:off x="457200" y="186750"/>
            <a:ext cx="8229600" cy="481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1200"/>
              </a:spcAft>
              <a:buClr>
                <a:schemeClr val="dk1"/>
              </a:buClr>
              <a:buSzPts val="1100"/>
              <a:buFont typeface="Arial"/>
              <a:buNone/>
            </a:pPr>
            <a:r>
              <a:rPr lang="en" sz="1800">
                <a:solidFill>
                  <a:schemeClr val="dk1"/>
                </a:solidFill>
                <a:latin typeface="Fira Sans"/>
                <a:ea typeface="Fira Sans"/>
                <a:cs typeface="Fira Sans"/>
                <a:sym typeface="Fira Sans"/>
              </a:rPr>
              <a:t>The results based on the 3 grades of High school.</a:t>
            </a:r>
            <a:endParaRPr sz="3400">
              <a:solidFill>
                <a:schemeClr val="dk1"/>
              </a:solidFill>
            </a:endParaRPr>
          </a:p>
        </p:txBody>
      </p:sp>
      <p:sp>
        <p:nvSpPr>
          <p:cNvPr id="374" name="Google Shape;374;p6"/>
          <p:cNvSpPr txBox="1"/>
          <p:nvPr/>
        </p:nvSpPr>
        <p:spPr>
          <a:xfrm>
            <a:off x="1863961" y="1349802"/>
            <a:ext cx="1676400" cy="246300"/>
          </a:xfrm>
          <a:prstGeom prst="rect">
            <a:avLst/>
          </a:prstGeom>
          <a:noFill/>
          <a:ln>
            <a:noFill/>
          </a:ln>
        </p:spPr>
        <p:txBody>
          <a:bodyPr spcFirstLastPara="1" wrap="square" lIns="182875" tIns="0" rIns="182875" bIns="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1">
                <a:solidFill>
                  <a:schemeClr val="accent2"/>
                </a:solidFill>
                <a:latin typeface="Fira Sans Extra Condensed"/>
                <a:ea typeface="Fira Sans Extra Condensed"/>
                <a:cs typeface="Fira Sans Extra Condensed"/>
                <a:sym typeface="Fira Sans Extra Condensed"/>
              </a:rPr>
              <a:t>Grade</a:t>
            </a:r>
            <a:endParaRPr sz="1600" b="1" i="0" u="none" strike="noStrike" cap="none">
              <a:solidFill>
                <a:schemeClr val="accent2"/>
              </a:solidFill>
              <a:latin typeface="Fira Sans Extra Condensed"/>
              <a:ea typeface="Fira Sans Extra Condensed"/>
              <a:cs typeface="Fira Sans Extra Condensed"/>
              <a:sym typeface="Fira Sans Extra Condensed"/>
            </a:endParaRPr>
          </a:p>
        </p:txBody>
      </p:sp>
      <p:sp>
        <p:nvSpPr>
          <p:cNvPr id="375" name="Google Shape;375;p6"/>
          <p:cNvSpPr txBox="1"/>
          <p:nvPr/>
        </p:nvSpPr>
        <p:spPr>
          <a:xfrm>
            <a:off x="1863961" y="1601577"/>
            <a:ext cx="1676400" cy="679200"/>
          </a:xfrm>
          <a:prstGeom prst="rect">
            <a:avLst/>
          </a:prstGeom>
          <a:noFill/>
          <a:ln>
            <a:noFill/>
          </a:ln>
        </p:spPr>
        <p:txBody>
          <a:bodyPr spcFirstLastPara="1" wrap="square" lIns="182875" tIns="0" rIns="182875"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a:latin typeface="Roboto"/>
                <a:ea typeface="Roboto"/>
                <a:cs typeface="Roboto"/>
                <a:sym typeface="Roboto"/>
              </a:rPr>
              <a:t>60% disagrees with the law.</a:t>
            </a:r>
            <a:endParaRPr sz="1200">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Arial"/>
              <a:buNone/>
            </a:pPr>
            <a:r>
              <a:rPr lang="en" sz="1200">
                <a:latin typeface="Roboto"/>
                <a:ea typeface="Roboto"/>
                <a:cs typeface="Roboto"/>
                <a:sym typeface="Roboto"/>
              </a:rPr>
              <a:t>40% agrees.</a:t>
            </a:r>
            <a:endParaRPr sz="1200">
              <a:latin typeface="Roboto"/>
              <a:ea typeface="Roboto"/>
              <a:cs typeface="Roboto"/>
              <a:sym typeface="Roboto"/>
            </a:endParaRPr>
          </a:p>
        </p:txBody>
      </p:sp>
      <p:sp>
        <p:nvSpPr>
          <p:cNvPr id="376" name="Google Shape;376;p6"/>
          <p:cNvSpPr/>
          <p:nvPr/>
        </p:nvSpPr>
        <p:spPr>
          <a:xfrm>
            <a:off x="2081084" y="3258847"/>
            <a:ext cx="1798800" cy="1613100"/>
          </a:xfrm>
          <a:prstGeom prst="blockArc">
            <a:avLst>
              <a:gd name="adj1" fmla="val 10800000"/>
              <a:gd name="adj2" fmla="val 10799131"/>
              <a:gd name="adj3" fmla="val 25044"/>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6"/>
          <p:cNvSpPr/>
          <p:nvPr/>
        </p:nvSpPr>
        <p:spPr>
          <a:xfrm>
            <a:off x="2081084" y="3258847"/>
            <a:ext cx="1798800" cy="1613100"/>
          </a:xfrm>
          <a:prstGeom prst="blockArc">
            <a:avLst>
              <a:gd name="adj1" fmla="val 16879561"/>
              <a:gd name="adj2" fmla="val 10799131"/>
              <a:gd name="adj3" fmla="val 25044"/>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6"/>
          <p:cNvSpPr txBox="1"/>
          <p:nvPr/>
        </p:nvSpPr>
        <p:spPr>
          <a:xfrm>
            <a:off x="2467171" y="3878197"/>
            <a:ext cx="1026600" cy="374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a:solidFill>
                  <a:schemeClr val="accent2"/>
                </a:solidFill>
                <a:latin typeface="Fira Sans"/>
                <a:ea typeface="Fira Sans"/>
                <a:cs typeface="Fira Sans"/>
                <a:sym typeface="Fira Sans"/>
              </a:rPr>
              <a:t>6</a:t>
            </a:r>
            <a:r>
              <a:rPr lang="en" sz="1800" b="1" i="0" u="none" strike="noStrike" cap="none">
                <a:solidFill>
                  <a:schemeClr val="accent2"/>
                </a:solidFill>
                <a:latin typeface="Fira Sans"/>
                <a:ea typeface="Fira Sans"/>
                <a:cs typeface="Fira Sans"/>
                <a:sym typeface="Fira Sans"/>
              </a:rPr>
              <a:t>0%</a:t>
            </a:r>
            <a:endParaRPr sz="1800" b="1" i="0" u="none" strike="noStrike" cap="none">
              <a:solidFill>
                <a:schemeClr val="accent2"/>
              </a:solidFill>
              <a:latin typeface="Fira Sans"/>
              <a:ea typeface="Fira Sans"/>
              <a:cs typeface="Fira Sans"/>
              <a:sym typeface="Fira Sans"/>
            </a:endParaRPr>
          </a:p>
        </p:txBody>
      </p:sp>
      <p:sp>
        <p:nvSpPr>
          <p:cNvPr id="379" name="Google Shape;379;p6"/>
          <p:cNvSpPr/>
          <p:nvPr/>
        </p:nvSpPr>
        <p:spPr>
          <a:xfrm>
            <a:off x="4204925" y="2357552"/>
            <a:ext cx="1798800" cy="1613100"/>
          </a:xfrm>
          <a:prstGeom prst="blockArc">
            <a:avLst>
              <a:gd name="adj1" fmla="val 10800000"/>
              <a:gd name="adj2" fmla="val 10799131"/>
              <a:gd name="adj3" fmla="val 25044"/>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6"/>
          <p:cNvSpPr/>
          <p:nvPr/>
        </p:nvSpPr>
        <p:spPr>
          <a:xfrm>
            <a:off x="4204925" y="2357552"/>
            <a:ext cx="1798800" cy="1613100"/>
          </a:xfrm>
          <a:prstGeom prst="blockArc">
            <a:avLst>
              <a:gd name="adj1" fmla="val 16221744"/>
              <a:gd name="adj2" fmla="val 10799131"/>
              <a:gd name="adj3" fmla="val 2504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6"/>
          <p:cNvSpPr txBox="1"/>
          <p:nvPr/>
        </p:nvSpPr>
        <p:spPr>
          <a:xfrm>
            <a:off x="4591026" y="2976902"/>
            <a:ext cx="1026600" cy="374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a:solidFill>
                  <a:schemeClr val="accent1"/>
                </a:solidFill>
                <a:latin typeface="Fira Sans"/>
                <a:ea typeface="Fira Sans"/>
                <a:cs typeface="Fira Sans"/>
                <a:sym typeface="Fira Sans"/>
              </a:rPr>
              <a:t>60</a:t>
            </a:r>
            <a:r>
              <a:rPr lang="en" sz="1800" b="1" i="0" u="none" strike="noStrike" cap="none">
                <a:solidFill>
                  <a:schemeClr val="accent1"/>
                </a:solidFill>
                <a:latin typeface="Fira Sans"/>
                <a:ea typeface="Fira Sans"/>
                <a:cs typeface="Fira Sans"/>
                <a:sym typeface="Fira Sans"/>
              </a:rPr>
              <a:t>%</a:t>
            </a:r>
            <a:endParaRPr sz="1800" b="1" i="0" u="none" strike="noStrike" cap="none">
              <a:solidFill>
                <a:schemeClr val="accent1"/>
              </a:solidFill>
              <a:latin typeface="Fira Sans"/>
              <a:ea typeface="Fira Sans"/>
              <a:cs typeface="Fira Sans"/>
              <a:sym typeface="Fira Sans"/>
            </a:endParaRPr>
          </a:p>
        </p:txBody>
      </p:sp>
      <p:sp>
        <p:nvSpPr>
          <p:cNvPr id="382" name="Google Shape;382;p6"/>
          <p:cNvSpPr/>
          <p:nvPr/>
        </p:nvSpPr>
        <p:spPr>
          <a:xfrm>
            <a:off x="6057014" y="1317182"/>
            <a:ext cx="1798800" cy="1613100"/>
          </a:xfrm>
          <a:prstGeom prst="blockArc">
            <a:avLst>
              <a:gd name="adj1" fmla="val 10800000"/>
              <a:gd name="adj2" fmla="val 10799131"/>
              <a:gd name="adj3" fmla="val 25044"/>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6"/>
          <p:cNvSpPr/>
          <p:nvPr/>
        </p:nvSpPr>
        <p:spPr>
          <a:xfrm>
            <a:off x="6057014" y="1317182"/>
            <a:ext cx="1798800" cy="1613100"/>
          </a:xfrm>
          <a:prstGeom prst="blockArc">
            <a:avLst>
              <a:gd name="adj1" fmla="val 5412672"/>
              <a:gd name="adj2" fmla="val 10799131"/>
              <a:gd name="adj3" fmla="val 25044"/>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6"/>
          <p:cNvSpPr txBox="1"/>
          <p:nvPr/>
        </p:nvSpPr>
        <p:spPr>
          <a:xfrm>
            <a:off x="6443167" y="1936515"/>
            <a:ext cx="1026600" cy="374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a:solidFill>
                  <a:schemeClr val="accent6"/>
                </a:solidFill>
                <a:latin typeface="Fira Sans"/>
                <a:ea typeface="Fira Sans"/>
                <a:cs typeface="Fira Sans"/>
                <a:sym typeface="Fira Sans"/>
              </a:rPr>
              <a:t>70</a:t>
            </a:r>
            <a:r>
              <a:rPr lang="en" sz="1800" b="1" i="0" u="none" strike="noStrike" cap="none">
                <a:solidFill>
                  <a:schemeClr val="accent6"/>
                </a:solidFill>
                <a:latin typeface="Fira Sans"/>
                <a:ea typeface="Fira Sans"/>
                <a:cs typeface="Fira Sans"/>
                <a:sym typeface="Fira Sans"/>
              </a:rPr>
              <a:t>%</a:t>
            </a:r>
            <a:endParaRPr sz="1800" b="1" i="0" u="none" strike="noStrike" cap="none">
              <a:solidFill>
                <a:schemeClr val="accent6"/>
              </a:solidFill>
              <a:latin typeface="Fira Sans"/>
              <a:ea typeface="Fira Sans"/>
              <a:cs typeface="Fira Sans"/>
              <a:sym typeface="Fira Sans"/>
            </a:endParaRPr>
          </a:p>
        </p:txBody>
      </p:sp>
      <p:sp>
        <p:nvSpPr>
          <p:cNvPr id="385" name="Google Shape;385;p6"/>
          <p:cNvSpPr txBox="1"/>
          <p:nvPr/>
        </p:nvSpPr>
        <p:spPr>
          <a:xfrm>
            <a:off x="2071978" y="1050055"/>
            <a:ext cx="393600" cy="2463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1">
                <a:solidFill>
                  <a:schemeClr val="lt1"/>
                </a:solidFill>
                <a:latin typeface="Fira Sans Extra Condensed"/>
                <a:ea typeface="Fira Sans Extra Condensed"/>
                <a:cs typeface="Fira Sans Extra Condensed"/>
                <a:sym typeface="Fira Sans Extra Condensed"/>
              </a:rPr>
              <a:t>1st</a:t>
            </a:r>
            <a:endParaRPr sz="1600" b="1" i="0" u="none" strike="noStrike" cap="none">
              <a:solidFill>
                <a:schemeClr val="lt1"/>
              </a:solidFill>
              <a:latin typeface="Fira Sans Extra Condensed"/>
              <a:ea typeface="Fira Sans Extra Condensed"/>
              <a:cs typeface="Fira Sans Extra Condensed"/>
              <a:sym typeface="Fira Sans Extra Condensed"/>
            </a:endParaRPr>
          </a:p>
        </p:txBody>
      </p:sp>
      <p:cxnSp>
        <p:nvCxnSpPr>
          <p:cNvPr id="386" name="Google Shape;386;p6"/>
          <p:cNvCxnSpPr/>
          <p:nvPr/>
        </p:nvCxnSpPr>
        <p:spPr>
          <a:xfrm>
            <a:off x="1942200" y="1185308"/>
            <a:ext cx="0" cy="2598000"/>
          </a:xfrm>
          <a:prstGeom prst="straightConnector1">
            <a:avLst/>
          </a:prstGeom>
          <a:noFill/>
          <a:ln w="9525" cap="flat" cmpd="sng">
            <a:solidFill>
              <a:schemeClr val="dk1"/>
            </a:solidFill>
            <a:prstDash val="dot"/>
            <a:round/>
            <a:headEnd type="none" w="sm" len="sm"/>
            <a:tailEnd type="none" w="sm" len="sm"/>
          </a:ln>
        </p:spPr>
      </p:cxnSp>
      <p:sp>
        <p:nvSpPr>
          <p:cNvPr id="387" name="Google Shape;387;p6"/>
          <p:cNvSpPr/>
          <p:nvPr/>
        </p:nvSpPr>
        <p:spPr>
          <a:xfrm>
            <a:off x="4412858" y="832625"/>
            <a:ext cx="393600" cy="3528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6"/>
          <p:cNvSpPr txBox="1"/>
          <p:nvPr/>
        </p:nvSpPr>
        <p:spPr>
          <a:xfrm>
            <a:off x="4204925" y="1185302"/>
            <a:ext cx="1676400" cy="246300"/>
          </a:xfrm>
          <a:prstGeom prst="rect">
            <a:avLst/>
          </a:prstGeom>
          <a:noFill/>
          <a:ln>
            <a:noFill/>
          </a:ln>
        </p:spPr>
        <p:txBody>
          <a:bodyPr spcFirstLastPara="1" wrap="square" lIns="182875" tIns="0" rIns="182875" bIns="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1">
                <a:solidFill>
                  <a:schemeClr val="accent1"/>
                </a:solidFill>
                <a:latin typeface="Fira Sans Extra Condensed"/>
                <a:ea typeface="Fira Sans Extra Condensed"/>
                <a:cs typeface="Fira Sans Extra Condensed"/>
                <a:sym typeface="Fira Sans Extra Condensed"/>
              </a:rPr>
              <a:t>Grade</a:t>
            </a:r>
            <a:endParaRPr sz="1600" b="1" i="0" u="none" strike="noStrike" cap="none">
              <a:solidFill>
                <a:schemeClr val="accent1"/>
              </a:solidFill>
              <a:latin typeface="Fira Sans Extra Condensed"/>
              <a:ea typeface="Fira Sans Extra Condensed"/>
              <a:cs typeface="Fira Sans Extra Condensed"/>
              <a:sym typeface="Fira Sans Extra Condensed"/>
            </a:endParaRPr>
          </a:p>
        </p:txBody>
      </p:sp>
      <p:sp>
        <p:nvSpPr>
          <p:cNvPr id="389" name="Google Shape;389;p6"/>
          <p:cNvSpPr txBox="1"/>
          <p:nvPr/>
        </p:nvSpPr>
        <p:spPr>
          <a:xfrm>
            <a:off x="4153575" y="1349802"/>
            <a:ext cx="1676400" cy="679200"/>
          </a:xfrm>
          <a:prstGeom prst="rect">
            <a:avLst/>
          </a:prstGeom>
          <a:noFill/>
          <a:ln>
            <a:noFill/>
          </a:ln>
        </p:spPr>
        <p:txBody>
          <a:bodyPr spcFirstLastPara="1" wrap="square" lIns="182875" tIns="0" rIns="182875" bIns="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a:solidFill>
                  <a:schemeClr val="dk1"/>
                </a:solidFill>
                <a:latin typeface="Roboto"/>
                <a:ea typeface="Roboto"/>
                <a:cs typeface="Roboto"/>
                <a:sym typeface="Roboto"/>
              </a:rPr>
              <a:t>Same with 1st Grade.</a:t>
            </a:r>
            <a:endParaRPr sz="1200" b="0" i="0" u="none" strike="noStrike" cap="none">
              <a:solidFill>
                <a:srgbClr val="000000"/>
              </a:solidFill>
              <a:latin typeface="Roboto"/>
              <a:ea typeface="Roboto"/>
              <a:cs typeface="Roboto"/>
              <a:sym typeface="Roboto"/>
            </a:endParaRPr>
          </a:p>
        </p:txBody>
      </p:sp>
      <p:sp>
        <p:nvSpPr>
          <p:cNvPr id="390" name="Google Shape;390;p6"/>
          <p:cNvSpPr txBox="1"/>
          <p:nvPr/>
        </p:nvSpPr>
        <p:spPr>
          <a:xfrm>
            <a:off x="4412858" y="885688"/>
            <a:ext cx="393600" cy="2463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1">
                <a:solidFill>
                  <a:schemeClr val="lt1"/>
                </a:solidFill>
                <a:latin typeface="Fira Sans Extra Condensed"/>
                <a:ea typeface="Fira Sans Extra Condensed"/>
                <a:cs typeface="Fira Sans Extra Condensed"/>
                <a:sym typeface="Fira Sans Extra Condensed"/>
              </a:rPr>
              <a:t>2nd</a:t>
            </a:r>
            <a:endParaRPr sz="1600" b="1" i="0" u="none" strike="noStrike" cap="none">
              <a:solidFill>
                <a:schemeClr val="lt1"/>
              </a:solidFill>
              <a:latin typeface="Fira Sans Extra Condensed"/>
              <a:ea typeface="Fira Sans Extra Condensed"/>
              <a:cs typeface="Fira Sans Extra Condensed"/>
              <a:sym typeface="Fira Sans Extra Condensed"/>
            </a:endParaRPr>
          </a:p>
        </p:txBody>
      </p:sp>
      <p:cxnSp>
        <p:nvCxnSpPr>
          <p:cNvPr id="391" name="Google Shape;391;p6"/>
          <p:cNvCxnSpPr/>
          <p:nvPr/>
        </p:nvCxnSpPr>
        <p:spPr>
          <a:xfrm>
            <a:off x="4164005" y="883516"/>
            <a:ext cx="0" cy="2115300"/>
          </a:xfrm>
          <a:prstGeom prst="straightConnector1">
            <a:avLst/>
          </a:prstGeom>
          <a:noFill/>
          <a:ln w="9525" cap="flat" cmpd="sng">
            <a:solidFill>
              <a:schemeClr val="dk1"/>
            </a:solidFill>
            <a:prstDash val="dot"/>
            <a:round/>
            <a:headEnd type="none" w="sm" len="sm"/>
            <a:tailEnd type="none" w="sm" len="sm"/>
          </a:ln>
        </p:spPr>
      </p:cxnSp>
      <p:sp>
        <p:nvSpPr>
          <p:cNvPr id="392" name="Google Shape;392;p6"/>
          <p:cNvSpPr/>
          <p:nvPr/>
        </p:nvSpPr>
        <p:spPr>
          <a:xfrm>
            <a:off x="7235562" y="3689876"/>
            <a:ext cx="393600" cy="352800"/>
          </a:xfrm>
          <a:prstGeom prst="ellips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6"/>
          <p:cNvSpPr txBox="1"/>
          <p:nvPr/>
        </p:nvSpPr>
        <p:spPr>
          <a:xfrm>
            <a:off x="6179717" y="4110446"/>
            <a:ext cx="1676400" cy="246300"/>
          </a:xfrm>
          <a:prstGeom prst="rect">
            <a:avLst/>
          </a:prstGeom>
          <a:noFill/>
          <a:ln>
            <a:noFill/>
          </a:ln>
        </p:spPr>
        <p:txBody>
          <a:bodyPr spcFirstLastPara="1" wrap="square" lIns="182875" tIns="0" rIns="182875" bIns="0" anchor="ctr" anchorCtr="0">
            <a:noAutofit/>
          </a:bodyPr>
          <a:lstStyle/>
          <a:p>
            <a:pPr marL="0" marR="0" lvl="0" indent="0" algn="r" rtl="0">
              <a:lnSpc>
                <a:spcPct val="100000"/>
              </a:lnSpc>
              <a:spcBef>
                <a:spcPts val="0"/>
              </a:spcBef>
              <a:spcAft>
                <a:spcPts val="0"/>
              </a:spcAft>
              <a:buClr>
                <a:srgbClr val="000000"/>
              </a:buClr>
              <a:buSzPts val="1600"/>
              <a:buFont typeface="Arial"/>
              <a:buNone/>
            </a:pPr>
            <a:r>
              <a:rPr lang="en" sz="1600" b="1">
                <a:solidFill>
                  <a:schemeClr val="accent6"/>
                </a:solidFill>
                <a:latin typeface="Fira Sans Extra Condensed"/>
                <a:ea typeface="Fira Sans Extra Condensed"/>
                <a:cs typeface="Fira Sans Extra Condensed"/>
                <a:sym typeface="Fira Sans Extra Condensed"/>
              </a:rPr>
              <a:t>Grade</a:t>
            </a:r>
            <a:endParaRPr sz="1600" b="1" i="0" u="none" strike="noStrike" cap="none">
              <a:solidFill>
                <a:schemeClr val="accent6"/>
              </a:solidFill>
              <a:latin typeface="Fira Sans Extra Condensed"/>
              <a:ea typeface="Fira Sans Extra Condensed"/>
              <a:cs typeface="Fira Sans Extra Condensed"/>
              <a:sym typeface="Fira Sans Extra Condensed"/>
            </a:endParaRPr>
          </a:p>
        </p:txBody>
      </p:sp>
      <p:sp>
        <p:nvSpPr>
          <p:cNvPr id="394" name="Google Shape;394;p6"/>
          <p:cNvSpPr txBox="1"/>
          <p:nvPr/>
        </p:nvSpPr>
        <p:spPr>
          <a:xfrm>
            <a:off x="5881326" y="4357000"/>
            <a:ext cx="1974900" cy="679200"/>
          </a:xfrm>
          <a:prstGeom prst="rect">
            <a:avLst/>
          </a:prstGeom>
          <a:noFill/>
          <a:ln>
            <a:noFill/>
          </a:ln>
        </p:spPr>
        <p:txBody>
          <a:bodyPr spcFirstLastPara="1" wrap="square" lIns="182875" tIns="0" rIns="182875" bIns="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 sz="1200">
                <a:solidFill>
                  <a:schemeClr val="dk1"/>
                </a:solidFill>
                <a:latin typeface="Roboto"/>
                <a:ea typeface="Roboto"/>
                <a:cs typeface="Roboto"/>
                <a:sym typeface="Roboto"/>
              </a:rPr>
              <a:t>10% more than the other Grades disagrees with the law.</a:t>
            </a:r>
            <a:endParaRPr sz="1200" b="0" i="0" u="none" strike="noStrike" cap="none">
              <a:solidFill>
                <a:srgbClr val="000000"/>
              </a:solidFill>
              <a:latin typeface="Roboto"/>
              <a:ea typeface="Roboto"/>
              <a:cs typeface="Roboto"/>
              <a:sym typeface="Roboto"/>
            </a:endParaRPr>
          </a:p>
        </p:txBody>
      </p:sp>
      <p:sp>
        <p:nvSpPr>
          <p:cNvPr id="395" name="Google Shape;395;p6"/>
          <p:cNvSpPr txBox="1"/>
          <p:nvPr/>
        </p:nvSpPr>
        <p:spPr>
          <a:xfrm>
            <a:off x="7235562" y="3742939"/>
            <a:ext cx="393600" cy="2463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1">
                <a:solidFill>
                  <a:schemeClr val="lt1"/>
                </a:solidFill>
                <a:latin typeface="Fira Sans Extra Condensed"/>
                <a:ea typeface="Fira Sans Extra Condensed"/>
                <a:cs typeface="Fira Sans Extra Condensed"/>
                <a:sym typeface="Fira Sans Extra Condensed"/>
              </a:rPr>
              <a:t> 3rd</a:t>
            </a:r>
            <a:endParaRPr sz="1600" b="1" i="0" u="none" strike="noStrike" cap="none">
              <a:solidFill>
                <a:schemeClr val="lt1"/>
              </a:solidFill>
              <a:latin typeface="Fira Sans Extra Condensed"/>
              <a:ea typeface="Fira Sans Extra Condensed"/>
              <a:cs typeface="Fira Sans Extra Condensed"/>
              <a:sym typeface="Fira Sans Extra Condensed"/>
            </a:endParaRPr>
          </a:p>
        </p:txBody>
      </p:sp>
      <p:cxnSp>
        <p:nvCxnSpPr>
          <p:cNvPr id="396" name="Google Shape;396;p6"/>
          <p:cNvCxnSpPr/>
          <p:nvPr/>
        </p:nvCxnSpPr>
        <p:spPr>
          <a:xfrm>
            <a:off x="7758703" y="2704887"/>
            <a:ext cx="0" cy="2331000"/>
          </a:xfrm>
          <a:prstGeom prst="straightConnector1">
            <a:avLst/>
          </a:prstGeom>
          <a:noFill/>
          <a:ln w="9525" cap="flat" cmpd="sng">
            <a:solidFill>
              <a:schemeClr val="dk1"/>
            </a:solidFill>
            <a:prstDash val="dot"/>
            <a:round/>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4"/>
          <p:cNvSpPr txBox="1">
            <a:spLocks noGrp="1"/>
          </p:cNvSpPr>
          <p:nvPr>
            <p:ph type="title"/>
          </p:nvPr>
        </p:nvSpPr>
        <p:spPr>
          <a:xfrm>
            <a:off x="457200" y="411450"/>
            <a:ext cx="8229600" cy="5313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1200"/>
              </a:spcAft>
              <a:buSzPts val="1100"/>
              <a:buNone/>
            </a:pPr>
            <a:r>
              <a:rPr lang="en" sz="1400">
                <a:solidFill>
                  <a:schemeClr val="dk1"/>
                </a:solidFill>
                <a:latin typeface="Fira Sans"/>
                <a:ea typeface="Fira Sans"/>
                <a:cs typeface="Fira Sans"/>
                <a:sym typeface="Fira Sans"/>
              </a:rPr>
              <a:t>The students of the last grade of the High School are more politically aware and have formed a more critical attitude towards authoritarian regimes in relation to their younger classmates.</a:t>
            </a:r>
            <a:endParaRPr sz="3200">
              <a:solidFill>
                <a:schemeClr val="dk1"/>
              </a:solidFill>
              <a:latin typeface="Fira Sans"/>
              <a:ea typeface="Fira Sans"/>
              <a:cs typeface="Fira Sans"/>
              <a:sym typeface="Fira Sans"/>
            </a:endParaRPr>
          </a:p>
        </p:txBody>
      </p:sp>
      <p:sp>
        <p:nvSpPr>
          <p:cNvPr id="402" name="Google Shape;402;p4"/>
          <p:cNvSpPr/>
          <p:nvPr/>
        </p:nvSpPr>
        <p:spPr>
          <a:xfrm>
            <a:off x="457200" y="2759775"/>
            <a:ext cx="1647600" cy="1164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4"/>
          <p:cNvSpPr/>
          <p:nvPr/>
        </p:nvSpPr>
        <p:spPr>
          <a:xfrm>
            <a:off x="457200" y="4055125"/>
            <a:ext cx="1647600" cy="677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4"/>
          <p:cNvSpPr/>
          <p:nvPr/>
        </p:nvSpPr>
        <p:spPr>
          <a:xfrm>
            <a:off x="2104800" y="2426175"/>
            <a:ext cx="1647600" cy="1498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4"/>
          <p:cNvSpPr/>
          <p:nvPr/>
        </p:nvSpPr>
        <p:spPr>
          <a:xfrm>
            <a:off x="2104800" y="4055125"/>
            <a:ext cx="1647600" cy="6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4"/>
          <p:cNvSpPr/>
          <p:nvPr/>
        </p:nvSpPr>
        <p:spPr>
          <a:xfrm>
            <a:off x="3748200" y="2050125"/>
            <a:ext cx="1647600" cy="1874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4"/>
          <p:cNvSpPr/>
          <p:nvPr/>
        </p:nvSpPr>
        <p:spPr>
          <a:xfrm>
            <a:off x="3748200" y="4055125"/>
            <a:ext cx="1647600" cy="6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4"/>
          <p:cNvSpPr/>
          <p:nvPr/>
        </p:nvSpPr>
        <p:spPr>
          <a:xfrm>
            <a:off x="5395800" y="1686200"/>
            <a:ext cx="1647600" cy="22380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4"/>
          <p:cNvSpPr/>
          <p:nvPr/>
        </p:nvSpPr>
        <p:spPr>
          <a:xfrm>
            <a:off x="5395800" y="4055125"/>
            <a:ext cx="1647600" cy="6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4"/>
          <p:cNvSpPr/>
          <p:nvPr/>
        </p:nvSpPr>
        <p:spPr>
          <a:xfrm>
            <a:off x="7039200" y="1334400"/>
            <a:ext cx="1647600" cy="25899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4"/>
          <p:cNvSpPr/>
          <p:nvPr/>
        </p:nvSpPr>
        <p:spPr>
          <a:xfrm>
            <a:off x="7039200" y="4055125"/>
            <a:ext cx="1647600" cy="6771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4"/>
          <p:cNvSpPr/>
          <p:nvPr/>
        </p:nvSpPr>
        <p:spPr>
          <a:xfrm>
            <a:off x="1774150" y="2427700"/>
            <a:ext cx="333600" cy="332075"/>
          </a:xfrm>
          <a:custGeom>
            <a:avLst/>
            <a:gdLst/>
            <a:ahLst/>
            <a:cxnLst/>
            <a:rect l="l" t="t" r="r" b="b"/>
            <a:pathLst>
              <a:path w="13344" h="13283" extrusionOk="0">
                <a:moveTo>
                  <a:pt x="13283" y="0"/>
                </a:moveTo>
                <a:lnTo>
                  <a:pt x="0" y="13283"/>
                </a:lnTo>
                <a:lnTo>
                  <a:pt x="13344" y="13283"/>
                </a:lnTo>
                <a:close/>
              </a:path>
            </a:pathLst>
          </a:custGeom>
          <a:solidFill>
            <a:srgbClr val="CC9087"/>
          </a:solidFill>
          <a:ln>
            <a:noFill/>
          </a:ln>
        </p:spPr>
      </p:sp>
      <p:sp>
        <p:nvSpPr>
          <p:cNvPr id="413" name="Google Shape;413;p4"/>
          <p:cNvSpPr/>
          <p:nvPr/>
        </p:nvSpPr>
        <p:spPr>
          <a:xfrm>
            <a:off x="3414600" y="2050125"/>
            <a:ext cx="333600" cy="377569"/>
          </a:xfrm>
          <a:custGeom>
            <a:avLst/>
            <a:gdLst/>
            <a:ahLst/>
            <a:cxnLst/>
            <a:rect l="l" t="t" r="r" b="b"/>
            <a:pathLst>
              <a:path w="13344" h="13283" extrusionOk="0">
                <a:moveTo>
                  <a:pt x="13283" y="0"/>
                </a:moveTo>
                <a:lnTo>
                  <a:pt x="0" y="13283"/>
                </a:lnTo>
                <a:lnTo>
                  <a:pt x="13344" y="13283"/>
                </a:lnTo>
                <a:close/>
              </a:path>
            </a:pathLst>
          </a:custGeom>
          <a:solidFill>
            <a:srgbClr val="FCF4E7"/>
          </a:solidFill>
          <a:ln>
            <a:noFill/>
          </a:ln>
        </p:spPr>
      </p:sp>
      <p:sp>
        <p:nvSpPr>
          <p:cNvPr id="414" name="Google Shape;414;p4"/>
          <p:cNvSpPr/>
          <p:nvPr/>
        </p:nvSpPr>
        <p:spPr>
          <a:xfrm>
            <a:off x="5062200" y="1687700"/>
            <a:ext cx="334525" cy="362425"/>
          </a:xfrm>
          <a:custGeom>
            <a:avLst/>
            <a:gdLst/>
            <a:ahLst/>
            <a:cxnLst/>
            <a:rect l="l" t="t" r="r" b="b"/>
            <a:pathLst>
              <a:path w="13381" h="14497" extrusionOk="0">
                <a:moveTo>
                  <a:pt x="13381" y="0"/>
                </a:moveTo>
                <a:lnTo>
                  <a:pt x="0" y="14497"/>
                </a:lnTo>
                <a:lnTo>
                  <a:pt x="13344" y="14497"/>
                </a:lnTo>
                <a:close/>
              </a:path>
            </a:pathLst>
          </a:custGeom>
          <a:solidFill>
            <a:srgbClr val="A3B9B2"/>
          </a:solidFill>
          <a:ln>
            <a:noFill/>
          </a:ln>
        </p:spPr>
      </p:sp>
      <p:sp>
        <p:nvSpPr>
          <p:cNvPr id="415" name="Google Shape;415;p4"/>
          <p:cNvSpPr/>
          <p:nvPr/>
        </p:nvSpPr>
        <p:spPr>
          <a:xfrm>
            <a:off x="6705600" y="1335925"/>
            <a:ext cx="336375" cy="350275"/>
          </a:xfrm>
          <a:custGeom>
            <a:avLst/>
            <a:gdLst/>
            <a:ahLst/>
            <a:cxnLst/>
            <a:rect l="l" t="t" r="r" b="b"/>
            <a:pathLst>
              <a:path w="13455" h="14011" extrusionOk="0">
                <a:moveTo>
                  <a:pt x="13455" y="0"/>
                </a:moveTo>
                <a:lnTo>
                  <a:pt x="0" y="14011"/>
                </a:lnTo>
                <a:lnTo>
                  <a:pt x="13344" y="14011"/>
                </a:lnTo>
                <a:close/>
              </a:path>
            </a:pathLst>
          </a:custGeom>
          <a:solidFill>
            <a:srgbClr val="6F9C9C"/>
          </a:solidFill>
          <a:ln>
            <a:noFill/>
          </a:ln>
        </p:spPr>
      </p:sp>
      <p:sp>
        <p:nvSpPr>
          <p:cNvPr id="416" name="Google Shape;416;p4"/>
          <p:cNvSpPr txBox="1"/>
          <p:nvPr/>
        </p:nvSpPr>
        <p:spPr>
          <a:xfrm>
            <a:off x="457200" y="3072800"/>
            <a:ext cx="1647600" cy="669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300">
                <a:solidFill>
                  <a:schemeClr val="dk1"/>
                </a:solidFill>
                <a:latin typeface="Fira Sans"/>
                <a:ea typeface="Fira Sans"/>
                <a:cs typeface="Fira Sans"/>
                <a:sym typeface="Fira Sans"/>
              </a:rPr>
              <a:t>Contribution</a:t>
            </a:r>
            <a:endParaRPr sz="1300" i="0" u="none" strike="noStrike" cap="none">
              <a:solidFill>
                <a:srgbClr val="000000"/>
              </a:solidFill>
              <a:latin typeface="Fira Sans"/>
              <a:ea typeface="Fira Sans"/>
              <a:cs typeface="Fira Sans"/>
              <a:sym typeface="Fira Sans"/>
            </a:endParaRPr>
          </a:p>
        </p:txBody>
      </p:sp>
      <p:sp>
        <p:nvSpPr>
          <p:cNvPr id="417" name="Google Shape;417;p4"/>
          <p:cNvSpPr txBox="1"/>
          <p:nvPr/>
        </p:nvSpPr>
        <p:spPr>
          <a:xfrm>
            <a:off x="457200" y="2383900"/>
            <a:ext cx="669300" cy="37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chemeClr val="accent1"/>
                </a:solidFill>
                <a:latin typeface="Fira Sans Extra Condensed ExtraBold"/>
                <a:ea typeface="Fira Sans Extra Condensed ExtraBold"/>
                <a:cs typeface="Fira Sans Extra Condensed ExtraBold"/>
                <a:sym typeface="Fira Sans Extra Condensed ExtraBold"/>
              </a:rPr>
              <a:t>0</a:t>
            </a:r>
            <a:r>
              <a:rPr lang="en" sz="2400">
                <a:solidFill>
                  <a:schemeClr val="accent1"/>
                </a:solidFill>
                <a:latin typeface="Fira Sans Extra Condensed ExtraBold"/>
                <a:ea typeface="Fira Sans Extra Condensed ExtraBold"/>
                <a:cs typeface="Fira Sans Extra Condensed ExtraBold"/>
                <a:sym typeface="Fira Sans Extra Condensed ExtraBold"/>
              </a:rPr>
              <a:t>5</a:t>
            </a:r>
            <a:endParaRPr sz="2400" b="0" i="0" u="none" strike="noStrike" cap="none">
              <a:solidFill>
                <a:schemeClr val="accent1"/>
              </a:solidFill>
              <a:latin typeface="Fira Sans Extra Condensed ExtraBold"/>
              <a:ea typeface="Fira Sans Extra Condensed ExtraBold"/>
              <a:cs typeface="Fira Sans Extra Condensed ExtraBold"/>
              <a:sym typeface="Fira Sans Extra Condensed ExtraBold"/>
            </a:endParaRPr>
          </a:p>
        </p:txBody>
      </p:sp>
      <p:sp>
        <p:nvSpPr>
          <p:cNvPr id="418" name="Google Shape;418;p4"/>
          <p:cNvSpPr txBox="1"/>
          <p:nvPr/>
        </p:nvSpPr>
        <p:spPr>
          <a:xfrm>
            <a:off x="594425" y="4128025"/>
            <a:ext cx="1373100" cy="531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Fira Sans Extra Condensed Medium"/>
              <a:ea typeface="Fira Sans Extra Condensed Medium"/>
              <a:cs typeface="Fira Sans Extra Condensed Medium"/>
              <a:sym typeface="Fira Sans Extra Condensed Medium"/>
            </a:endParaRPr>
          </a:p>
        </p:txBody>
      </p:sp>
      <p:sp>
        <p:nvSpPr>
          <p:cNvPr id="419" name="Google Shape;419;p4"/>
          <p:cNvSpPr txBox="1"/>
          <p:nvPr/>
        </p:nvSpPr>
        <p:spPr>
          <a:xfrm>
            <a:off x="2242050" y="4128025"/>
            <a:ext cx="1373100" cy="531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Fira Sans Extra Condensed Medium"/>
              <a:ea typeface="Fira Sans Extra Condensed Medium"/>
              <a:cs typeface="Fira Sans Extra Condensed Medium"/>
              <a:sym typeface="Fira Sans Extra Condensed Medium"/>
            </a:endParaRPr>
          </a:p>
        </p:txBody>
      </p:sp>
      <p:sp>
        <p:nvSpPr>
          <p:cNvPr id="420" name="Google Shape;420;p4"/>
          <p:cNvSpPr txBox="1"/>
          <p:nvPr/>
        </p:nvSpPr>
        <p:spPr>
          <a:xfrm>
            <a:off x="3887550" y="4128025"/>
            <a:ext cx="1373100" cy="531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Fira Sans Extra Condensed Medium"/>
              <a:ea typeface="Fira Sans Extra Condensed Medium"/>
              <a:cs typeface="Fira Sans Extra Condensed Medium"/>
              <a:sym typeface="Fira Sans Extra Condensed Medium"/>
            </a:endParaRPr>
          </a:p>
        </p:txBody>
      </p:sp>
      <p:sp>
        <p:nvSpPr>
          <p:cNvPr id="421" name="Google Shape;421;p4"/>
          <p:cNvSpPr txBox="1"/>
          <p:nvPr/>
        </p:nvSpPr>
        <p:spPr>
          <a:xfrm>
            <a:off x="5471875" y="4128025"/>
            <a:ext cx="1491300" cy="531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Fira Sans Extra Condensed Medium"/>
              <a:ea typeface="Fira Sans Extra Condensed Medium"/>
              <a:cs typeface="Fira Sans Extra Condensed Medium"/>
              <a:sym typeface="Fira Sans Extra Condensed Medium"/>
            </a:endParaRPr>
          </a:p>
        </p:txBody>
      </p:sp>
      <p:sp>
        <p:nvSpPr>
          <p:cNvPr id="422" name="Google Shape;422;p4"/>
          <p:cNvSpPr txBox="1"/>
          <p:nvPr/>
        </p:nvSpPr>
        <p:spPr>
          <a:xfrm>
            <a:off x="7178550" y="4128025"/>
            <a:ext cx="1373100" cy="531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Fira Sans Extra Condensed Medium"/>
              <a:ea typeface="Fira Sans Extra Condensed Medium"/>
              <a:cs typeface="Fira Sans Extra Condensed Medium"/>
              <a:sym typeface="Fira Sans Extra Condensed Medium"/>
            </a:endParaRPr>
          </a:p>
        </p:txBody>
      </p:sp>
      <p:sp>
        <p:nvSpPr>
          <p:cNvPr id="423" name="Google Shape;423;p4"/>
          <p:cNvSpPr txBox="1"/>
          <p:nvPr/>
        </p:nvSpPr>
        <p:spPr>
          <a:xfrm>
            <a:off x="2102700" y="2050063"/>
            <a:ext cx="669300" cy="37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chemeClr val="accent2"/>
                </a:solidFill>
                <a:latin typeface="Fira Sans Extra Condensed ExtraBold"/>
                <a:ea typeface="Fira Sans Extra Condensed ExtraBold"/>
                <a:cs typeface="Fira Sans Extra Condensed ExtraBold"/>
                <a:sym typeface="Fira Sans Extra Condensed ExtraBold"/>
              </a:rPr>
              <a:t>0</a:t>
            </a:r>
            <a:r>
              <a:rPr lang="en" sz="2400">
                <a:solidFill>
                  <a:schemeClr val="accent2"/>
                </a:solidFill>
                <a:latin typeface="Fira Sans Extra Condensed ExtraBold"/>
                <a:ea typeface="Fira Sans Extra Condensed ExtraBold"/>
                <a:cs typeface="Fira Sans Extra Condensed ExtraBold"/>
                <a:sym typeface="Fira Sans Extra Condensed ExtraBold"/>
              </a:rPr>
              <a:t>4</a:t>
            </a:r>
            <a:endParaRPr sz="2400" b="0" i="0" u="none" strike="noStrike" cap="none">
              <a:solidFill>
                <a:schemeClr val="accent2"/>
              </a:solidFill>
              <a:latin typeface="Fira Sans Extra Condensed ExtraBold"/>
              <a:ea typeface="Fira Sans Extra Condensed ExtraBold"/>
              <a:cs typeface="Fira Sans Extra Condensed ExtraBold"/>
              <a:sym typeface="Fira Sans Extra Condensed ExtraBold"/>
            </a:endParaRPr>
          </a:p>
        </p:txBody>
      </p:sp>
      <p:sp>
        <p:nvSpPr>
          <p:cNvPr id="424" name="Google Shape;424;p4"/>
          <p:cNvSpPr txBox="1"/>
          <p:nvPr/>
        </p:nvSpPr>
        <p:spPr>
          <a:xfrm>
            <a:off x="3749250" y="1680050"/>
            <a:ext cx="669300" cy="37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chemeClr val="accent3"/>
                </a:solidFill>
                <a:latin typeface="Fira Sans Extra Condensed ExtraBold"/>
                <a:ea typeface="Fira Sans Extra Condensed ExtraBold"/>
                <a:cs typeface="Fira Sans Extra Condensed ExtraBold"/>
                <a:sym typeface="Fira Sans Extra Condensed ExtraBold"/>
              </a:rPr>
              <a:t>03</a:t>
            </a:r>
            <a:endParaRPr sz="2400" b="0" i="0" u="none" strike="noStrike" cap="none">
              <a:solidFill>
                <a:schemeClr val="accent3"/>
              </a:solidFill>
              <a:latin typeface="Fira Sans Extra Condensed ExtraBold"/>
              <a:ea typeface="Fira Sans Extra Condensed ExtraBold"/>
              <a:cs typeface="Fira Sans Extra Condensed ExtraBold"/>
              <a:sym typeface="Fira Sans Extra Condensed ExtraBold"/>
            </a:endParaRPr>
          </a:p>
        </p:txBody>
      </p:sp>
      <p:sp>
        <p:nvSpPr>
          <p:cNvPr id="425" name="Google Shape;425;p4"/>
          <p:cNvSpPr txBox="1"/>
          <p:nvPr/>
        </p:nvSpPr>
        <p:spPr>
          <a:xfrm>
            <a:off x="5394225" y="1322213"/>
            <a:ext cx="669300" cy="37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chemeClr val="accent4"/>
                </a:solidFill>
                <a:latin typeface="Fira Sans Extra Condensed ExtraBold"/>
                <a:ea typeface="Fira Sans Extra Condensed ExtraBold"/>
                <a:cs typeface="Fira Sans Extra Condensed ExtraBold"/>
                <a:sym typeface="Fira Sans Extra Condensed ExtraBold"/>
              </a:rPr>
              <a:t>0</a:t>
            </a:r>
            <a:r>
              <a:rPr lang="en" sz="2400">
                <a:solidFill>
                  <a:schemeClr val="accent4"/>
                </a:solidFill>
                <a:latin typeface="Fira Sans Extra Condensed ExtraBold"/>
                <a:ea typeface="Fira Sans Extra Condensed ExtraBold"/>
                <a:cs typeface="Fira Sans Extra Condensed ExtraBold"/>
                <a:sym typeface="Fira Sans Extra Condensed ExtraBold"/>
              </a:rPr>
              <a:t>2</a:t>
            </a:r>
            <a:endParaRPr sz="2400" b="0" i="0" u="none" strike="noStrike" cap="none">
              <a:solidFill>
                <a:schemeClr val="accent4"/>
              </a:solidFill>
              <a:latin typeface="Fira Sans Extra Condensed ExtraBold"/>
              <a:ea typeface="Fira Sans Extra Condensed ExtraBold"/>
              <a:cs typeface="Fira Sans Extra Condensed ExtraBold"/>
              <a:sym typeface="Fira Sans Extra Condensed ExtraBold"/>
            </a:endParaRPr>
          </a:p>
        </p:txBody>
      </p:sp>
      <p:sp>
        <p:nvSpPr>
          <p:cNvPr id="426" name="Google Shape;426;p4"/>
          <p:cNvSpPr txBox="1"/>
          <p:nvPr/>
        </p:nvSpPr>
        <p:spPr>
          <a:xfrm>
            <a:off x="7039200" y="948225"/>
            <a:ext cx="669300" cy="377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a:solidFill>
                  <a:schemeClr val="accent5"/>
                </a:solidFill>
                <a:latin typeface="Fira Sans Extra Condensed ExtraBold"/>
                <a:ea typeface="Fira Sans Extra Condensed ExtraBold"/>
                <a:cs typeface="Fira Sans Extra Condensed ExtraBold"/>
                <a:sym typeface="Fira Sans Extra Condensed ExtraBold"/>
              </a:rPr>
              <a:t>01</a:t>
            </a:r>
            <a:endParaRPr sz="2400" b="0" i="0" u="none" strike="noStrike" cap="none">
              <a:solidFill>
                <a:schemeClr val="accent5"/>
              </a:solidFill>
              <a:latin typeface="Fira Sans Extra Condensed ExtraBold"/>
              <a:ea typeface="Fira Sans Extra Condensed ExtraBold"/>
              <a:cs typeface="Fira Sans Extra Condensed ExtraBold"/>
              <a:sym typeface="Fira Sans Extra Condensed ExtraBold"/>
            </a:endParaRPr>
          </a:p>
        </p:txBody>
      </p:sp>
      <p:sp>
        <p:nvSpPr>
          <p:cNvPr id="427" name="Google Shape;427;p4"/>
          <p:cNvSpPr txBox="1"/>
          <p:nvPr/>
        </p:nvSpPr>
        <p:spPr>
          <a:xfrm>
            <a:off x="2104800" y="2641092"/>
            <a:ext cx="1647600" cy="93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a:solidFill>
                  <a:schemeClr val="dk1"/>
                </a:solidFill>
                <a:latin typeface="Fira Sans"/>
                <a:ea typeface="Fira Sans"/>
                <a:cs typeface="Fira Sans"/>
                <a:sym typeface="Fira Sans"/>
              </a:rPr>
              <a:t>Establishment of Community of Democracy and Responsibility.</a:t>
            </a:r>
            <a:endParaRPr sz="1200" i="0" u="none" strike="noStrike" cap="none">
              <a:solidFill>
                <a:srgbClr val="000000"/>
              </a:solidFill>
              <a:latin typeface="Fira Sans"/>
              <a:ea typeface="Fira Sans"/>
              <a:cs typeface="Fira Sans"/>
              <a:sym typeface="Fira Sans"/>
            </a:endParaRPr>
          </a:p>
        </p:txBody>
      </p:sp>
      <p:sp>
        <p:nvSpPr>
          <p:cNvPr id="428" name="Google Shape;428;p4"/>
          <p:cNvSpPr txBox="1"/>
          <p:nvPr/>
        </p:nvSpPr>
        <p:spPr>
          <a:xfrm>
            <a:off x="3748200" y="2288775"/>
            <a:ext cx="1647600" cy="1164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a:solidFill>
                  <a:schemeClr val="dk1"/>
                </a:solidFill>
                <a:latin typeface="Fira Sans"/>
                <a:ea typeface="Fira Sans"/>
                <a:cs typeface="Fira Sans"/>
                <a:sym typeface="Fira Sans"/>
              </a:rPr>
              <a:t>They have developed a greater degree of democratic consciousness</a:t>
            </a:r>
            <a:endParaRPr i="0" u="none" strike="noStrike" cap="none">
              <a:solidFill>
                <a:schemeClr val="dk1"/>
              </a:solidFill>
              <a:latin typeface="Fira Sans"/>
              <a:ea typeface="Fira Sans"/>
              <a:cs typeface="Fira Sans"/>
              <a:sym typeface="Fira San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p:txBody>
      </p:sp>
      <p:sp>
        <p:nvSpPr>
          <p:cNvPr id="429" name="Google Shape;429;p4"/>
          <p:cNvSpPr txBox="1"/>
          <p:nvPr/>
        </p:nvSpPr>
        <p:spPr>
          <a:xfrm>
            <a:off x="5395800" y="2050075"/>
            <a:ext cx="1647600" cy="128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300">
                <a:solidFill>
                  <a:schemeClr val="dk1"/>
                </a:solidFill>
                <a:latin typeface="Fira Sans"/>
                <a:ea typeface="Fira Sans"/>
                <a:cs typeface="Fira Sans"/>
                <a:sym typeface="Fira Sans"/>
              </a:rPr>
              <a:t>The children of the 3rd grade have developed a high level of cognitive skills.</a:t>
            </a:r>
            <a:endParaRPr sz="1300" i="0" u="none" strike="noStrike" cap="none">
              <a:solidFill>
                <a:srgbClr val="000000"/>
              </a:solidFill>
              <a:latin typeface="Fira Sans"/>
              <a:ea typeface="Fira Sans"/>
              <a:cs typeface="Fira Sans"/>
              <a:sym typeface="Fira Sans"/>
            </a:endParaRPr>
          </a:p>
        </p:txBody>
      </p:sp>
      <p:sp>
        <p:nvSpPr>
          <p:cNvPr id="430" name="Google Shape;430;p4"/>
          <p:cNvSpPr txBox="1"/>
          <p:nvPr/>
        </p:nvSpPr>
        <p:spPr>
          <a:xfrm>
            <a:off x="7039200" y="1504200"/>
            <a:ext cx="1647600" cy="2238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200">
                <a:solidFill>
                  <a:schemeClr val="dk1"/>
                </a:solidFill>
                <a:latin typeface="Fira Sans"/>
                <a:ea typeface="Fira Sans"/>
                <a:cs typeface="Fira Sans"/>
                <a:sym typeface="Fira Sans"/>
              </a:rPr>
              <a:t>The students of the last grade of the High School in the vast majority disagree with the existence of such a law in a percentage of almost 70% while the children of the first grade of High School appear more conservative.</a:t>
            </a:r>
            <a:endParaRPr sz="1200" i="0" u="none" strike="noStrike" cap="none">
              <a:solidFill>
                <a:srgbClr val="000000"/>
              </a:solidFill>
              <a:latin typeface="Fira Sans"/>
              <a:ea typeface="Fira Sans"/>
              <a:cs typeface="Fira Sans"/>
              <a:sym typeface="Fira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23"/>
          <p:cNvSpPr txBox="1">
            <a:spLocks noGrp="1"/>
          </p:cNvSpPr>
          <p:nvPr>
            <p:ph type="title"/>
          </p:nvPr>
        </p:nvSpPr>
        <p:spPr>
          <a:xfrm>
            <a:off x="457200" y="411450"/>
            <a:ext cx="8229600" cy="481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 sz="2900">
                <a:solidFill>
                  <a:schemeClr val="dk1"/>
                </a:solidFill>
              </a:rPr>
              <a:t>Community of Democracy and Responsibility offers</a:t>
            </a:r>
            <a:endParaRPr sz="2900">
              <a:solidFill>
                <a:schemeClr val="dk1"/>
              </a:solidFill>
            </a:endParaRPr>
          </a:p>
        </p:txBody>
      </p:sp>
      <p:sp>
        <p:nvSpPr>
          <p:cNvPr id="436" name="Google Shape;436;p23"/>
          <p:cNvSpPr/>
          <p:nvPr/>
        </p:nvSpPr>
        <p:spPr>
          <a:xfrm>
            <a:off x="826144" y="1826753"/>
            <a:ext cx="185771" cy="73956"/>
          </a:xfrm>
          <a:custGeom>
            <a:avLst/>
            <a:gdLst/>
            <a:ahLst/>
            <a:cxnLst/>
            <a:rect l="l" t="t" r="r" b="b"/>
            <a:pathLst>
              <a:path w="844" h="336" extrusionOk="0">
                <a:moveTo>
                  <a:pt x="175" y="1"/>
                </a:moveTo>
                <a:cubicBezTo>
                  <a:pt x="81" y="1"/>
                  <a:pt x="14" y="81"/>
                  <a:pt x="14" y="175"/>
                </a:cubicBezTo>
                <a:cubicBezTo>
                  <a:pt x="1" y="215"/>
                  <a:pt x="28" y="255"/>
                  <a:pt x="54" y="295"/>
                </a:cubicBezTo>
                <a:cubicBezTo>
                  <a:pt x="94" y="322"/>
                  <a:pt x="135" y="335"/>
                  <a:pt x="175" y="335"/>
                </a:cubicBezTo>
                <a:lnTo>
                  <a:pt x="683" y="335"/>
                </a:lnTo>
                <a:cubicBezTo>
                  <a:pt x="763" y="335"/>
                  <a:pt x="844" y="268"/>
                  <a:pt x="844" y="175"/>
                </a:cubicBezTo>
                <a:cubicBezTo>
                  <a:pt x="844" y="121"/>
                  <a:pt x="830" y="81"/>
                  <a:pt x="790" y="54"/>
                </a:cubicBezTo>
                <a:cubicBezTo>
                  <a:pt x="763" y="27"/>
                  <a:pt x="723" y="1"/>
                  <a:pt x="683" y="1"/>
                </a:cubicBezTo>
                <a:close/>
              </a:path>
            </a:pathLst>
          </a:custGeom>
          <a:solidFill>
            <a:srgbClr val="999999"/>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23"/>
          <p:cNvSpPr/>
          <p:nvPr/>
        </p:nvSpPr>
        <p:spPr>
          <a:xfrm>
            <a:off x="814478" y="2442399"/>
            <a:ext cx="209322" cy="73736"/>
          </a:xfrm>
          <a:custGeom>
            <a:avLst/>
            <a:gdLst/>
            <a:ahLst/>
            <a:cxnLst/>
            <a:rect l="l" t="t" r="r" b="b"/>
            <a:pathLst>
              <a:path w="951" h="335" extrusionOk="0">
                <a:moveTo>
                  <a:pt x="228" y="0"/>
                </a:moveTo>
                <a:cubicBezTo>
                  <a:pt x="81" y="0"/>
                  <a:pt x="0" y="188"/>
                  <a:pt x="107" y="295"/>
                </a:cubicBezTo>
                <a:cubicBezTo>
                  <a:pt x="147" y="322"/>
                  <a:pt x="188" y="335"/>
                  <a:pt x="228" y="335"/>
                </a:cubicBezTo>
                <a:lnTo>
                  <a:pt x="736" y="335"/>
                </a:lnTo>
                <a:cubicBezTo>
                  <a:pt x="950" y="335"/>
                  <a:pt x="950" y="0"/>
                  <a:pt x="736" y="0"/>
                </a:cubicBezTo>
                <a:close/>
              </a:path>
            </a:pathLst>
          </a:custGeom>
          <a:solidFill>
            <a:srgbClr val="999999"/>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23"/>
          <p:cNvSpPr/>
          <p:nvPr/>
        </p:nvSpPr>
        <p:spPr>
          <a:xfrm>
            <a:off x="826144" y="3049240"/>
            <a:ext cx="197657" cy="76597"/>
          </a:xfrm>
          <a:custGeom>
            <a:avLst/>
            <a:gdLst/>
            <a:ahLst/>
            <a:cxnLst/>
            <a:rect l="l" t="t" r="r" b="b"/>
            <a:pathLst>
              <a:path w="898" h="348" extrusionOk="0">
                <a:moveTo>
                  <a:pt x="175" y="0"/>
                </a:moveTo>
                <a:cubicBezTo>
                  <a:pt x="81" y="0"/>
                  <a:pt x="14" y="80"/>
                  <a:pt x="14" y="174"/>
                </a:cubicBezTo>
                <a:cubicBezTo>
                  <a:pt x="1" y="214"/>
                  <a:pt x="28" y="254"/>
                  <a:pt x="54" y="294"/>
                </a:cubicBezTo>
                <a:cubicBezTo>
                  <a:pt x="81" y="321"/>
                  <a:pt x="135" y="335"/>
                  <a:pt x="175" y="348"/>
                </a:cubicBezTo>
                <a:lnTo>
                  <a:pt x="683" y="348"/>
                </a:lnTo>
                <a:cubicBezTo>
                  <a:pt x="830" y="348"/>
                  <a:pt x="897" y="161"/>
                  <a:pt x="790" y="54"/>
                </a:cubicBezTo>
                <a:cubicBezTo>
                  <a:pt x="763" y="27"/>
                  <a:pt x="723" y="0"/>
                  <a:pt x="683" y="0"/>
                </a:cubicBezTo>
                <a:close/>
              </a:path>
            </a:pathLst>
          </a:custGeom>
          <a:solidFill>
            <a:srgbClr val="999999"/>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23"/>
          <p:cNvSpPr/>
          <p:nvPr/>
        </p:nvSpPr>
        <p:spPr>
          <a:xfrm>
            <a:off x="826144" y="3658943"/>
            <a:ext cx="185771" cy="73736"/>
          </a:xfrm>
          <a:custGeom>
            <a:avLst/>
            <a:gdLst/>
            <a:ahLst/>
            <a:cxnLst/>
            <a:rect l="l" t="t" r="r" b="b"/>
            <a:pathLst>
              <a:path w="844" h="335" extrusionOk="0">
                <a:moveTo>
                  <a:pt x="175" y="0"/>
                </a:moveTo>
                <a:cubicBezTo>
                  <a:pt x="81" y="0"/>
                  <a:pt x="14" y="80"/>
                  <a:pt x="14" y="174"/>
                </a:cubicBezTo>
                <a:cubicBezTo>
                  <a:pt x="1" y="214"/>
                  <a:pt x="28" y="254"/>
                  <a:pt x="54" y="294"/>
                </a:cubicBezTo>
                <a:cubicBezTo>
                  <a:pt x="94" y="321"/>
                  <a:pt x="135" y="335"/>
                  <a:pt x="175" y="335"/>
                </a:cubicBezTo>
                <a:lnTo>
                  <a:pt x="683" y="335"/>
                </a:lnTo>
                <a:cubicBezTo>
                  <a:pt x="763" y="335"/>
                  <a:pt x="844" y="254"/>
                  <a:pt x="844" y="174"/>
                </a:cubicBezTo>
                <a:cubicBezTo>
                  <a:pt x="844" y="120"/>
                  <a:pt x="830" y="80"/>
                  <a:pt x="790" y="54"/>
                </a:cubicBezTo>
                <a:cubicBezTo>
                  <a:pt x="763" y="13"/>
                  <a:pt x="723" y="0"/>
                  <a:pt x="683" y="0"/>
                </a:cubicBezTo>
                <a:close/>
              </a:path>
            </a:pathLst>
          </a:custGeom>
          <a:solidFill>
            <a:srgbClr val="999999"/>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23"/>
          <p:cNvSpPr/>
          <p:nvPr/>
        </p:nvSpPr>
        <p:spPr>
          <a:xfrm>
            <a:off x="826144" y="4268646"/>
            <a:ext cx="197657" cy="73736"/>
          </a:xfrm>
          <a:custGeom>
            <a:avLst/>
            <a:gdLst/>
            <a:ahLst/>
            <a:cxnLst/>
            <a:rect l="l" t="t" r="r" b="b"/>
            <a:pathLst>
              <a:path w="898" h="335" extrusionOk="0">
                <a:moveTo>
                  <a:pt x="175" y="0"/>
                </a:moveTo>
                <a:cubicBezTo>
                  <a:pt x="81" y="0"/>
                  <a:pt x="14" y="67"/>
                  <a:pt x="14" y="161"/>
                </a:cubicBezTo>
                <a:cubicBezTo>
                  <a:pt x="1" y="201"/>
                  <a:pt x="28" y="254"/>
                  <a:pt x="54" y="281"/>
                </a:cubicBezTo>
                <a:cubicBezTo>
                  <a:pt x="81" y="308"/>
                  <a:pt x="135" y="335"/>
                  <a:pt x="175" y="335"/>
                </a:cubicBezTo>
                <a:lnTo>
                  <a:pt x="683" y="335"/>
                </a:lnTo>
                <a:cubicBezTo>
                  <a:pt x="897" y="335"/>
                  <a:pt x="897" y="0"/>
                  <a:pt x="683" y="0"/>
                </a:cubicBezTo>
                <a:close/>
              </a:path>
            </a:pathLst>
          </a:custGeom>
          <a:solidFill>
            <a:srgbClr val="999999"/>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23"/>
          <p:cNvSpPr/>
          <p:nvPr/>
        </p:nvSpPr>
        <p:spPr>
          <a:xfrm>
            <a:off x="941112" y="1481150"/>
            <a:ext cx="5058300" cy="6099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23"/>
          <p:cNvSpPr/>
          <p:nvPr/>
        </p:nvSpPr>
        <p:spPr>
          <a:xfrm>
            <a:off x="941112" y="2075075"/>
            <a:ext cx="5583600" cy="6099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23"/>
          <p:cNvSpPr/>
          <p:nvPr/>
        </p:nvSpPr>
        <p:spPr>
          <a:xfrm>
            <a:off x="941112" y="2676800"/>
            <a:ext cx="6141600" cy="6099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23"/>
          <p:cNvSpPr/>
          <p:nvPr/>
        </p:nvSpPr>
        <p:spPr>
          <a:xfrm>
            <a:off x="941112" y="3275025"/>
            <a:ext cx="6711300" cy="6099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23"/>
          <p:cNvSpPr/>
          <p:nvPr/>
        </p:nvSpPr>
        <p:spPr>
          <a:xfrm>
            <a:off x="941112" y="3872450"/>
            <a:ext cx="7388400" cy="6099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23"/>
          <p:cNvSpPr/>
          <p:nvPr/>
        </p:nvSpPr>
        <p:spPr>
          <a:xfrm>
            <a:off x="826144" y="1538190"/>
            <a:ext cx="1110662" cy="327080"/>
          </a:xfrm>
          <a:custGeom>
            <a:avLst/>
            <a:gdLst/>
            <a:ahLst/>
            <a:cxnLst/>
            <a:rect l="l" t="t" r="r" b="b"/>
            <a:pathLst>
              <a:path w="5046" h="1486" extrusionOk="0">
                <a:moveTo>
                  <a:pt x="242" y="0"/>
                </a:moveTo>
                <a:cubicBezTo>
                  <a:pt x="108" y="0"/>
                  <a:pt x="1" y="107"/>
                  <a:pt x="1" y="228"/>
                </a:cubicBezTo>
                <a:lnTo>
                  <a:pt x="14" y="1486"/>
                </a:lnTo>
                <a:cubicBezTo>
                  <a:pt x="14" y="1392"/>
                  <a:pt x="81" y="1312"/>
                  <a:pt x="175" y="1312"/>
                </a:cubicBezTo>
                <a:lnTo>
                  <a:pt x="4818" y="1312"/>
                </a:lnTo>
                <a:cubicBezTo>
                  <a:pt x="4952" y="1312"/>
                  <a:pt x="5046" y="1205"/>
                  <a:pt x="5046" y="1084"/>
                </a:cubicBezTo>
                <a:lnTo>
                  <a:pt x="5046" y="228"/>
                </a:lnTo>
                <a:cubicBezTo>
                  <a:pt x="5046" y="107"/>
                  <a:pt x="4952" y="0"/>
                  <a:pt x="4818" y="0"/>
                </a:cubicBezTo>
                <a:close/>
              </a:path>
            </a:pathLst>
          </a:custGeom>
          <a:solidFill>
            <a:srgbClr val="FFFFFF"/>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23"/>
          <p:cNvSpPr/>
          <p:nvPr/>
        </p:nvSpPr>
        <p:spPr>
          <a:xfrm>
            <a:off x="826144" y="2156477"/>
            <a:ext cx="1110662" cy="324438"/>
          </a:xfrm>
          <a:custGeom>
            <a:avLst/>
            <a:gdLst/>
            <a:ahLst/>
            <a:cxnLst/>
            <a:rect l="l" t="t" r="r" b="b"/>
            <a:pathLst>
              <a:path w="5046" h="1474" extrusionOk="0">
                <a:moveTo>
                  <a:pt x="4839" y="0"/>
                </a:moveTo>
                <a:cubicBezTo>
                  <a:pt x="4832" y="0"/>
                  <a:pt x="4825" y="1"/>
                  <a:pt x="4818" y="1"/>
                </a:cubicBezTo>
                <a:lnTo>
                  <a:pt x="242" y="1"/>
                </a:lnTo>
                <a:cubicBezTo>
                  <a:pt x="108" y="1"/>
                  <a:pt x="1" y="95"/>
                  <a:pt x="1" y="229"/>
                </a:cubicBezTo>
                <a:lnTo>
                  <a:pt x="14" y="1473"/>
                </a:lnTo>
                <a:cubicBezTo>
                  <a:pt x="14" y="1380"/>
                  <a:pt x="81" y="1299"/>
                  <a:pt x="175" y="1299"/>
                </a:cubicBezTo>
                <a:lnTo>
                  <a:pt x="4818" y="1299"/>
                </a:lnTo>
                <a:cubicBezTo>
                  <a:pt x="4952" y="1299"/>
                  <a:pt x="5046" y="1192"/>
                  <a:pt x="5046" y="1072"/>
                </a:cubicBezTo>
                <a:lnTo>
                  <a:pt x="5046" y="216"/>
                </a:lnTo>
                <a:cubicBezTo>
                  <a:pt x="5046" y="102"/>
                  <a:pt x="4950" y="0"/>
                  <a:pt x="4839" y="0"/>
                </a:cubicBezTo>
                <a:close/>
              </a:path>
            </a:pathLst>
          </a:custGeom>
          <a:solidFill>
            <a:srgbClr val="FFFFFF"/>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23"/>
          <p:cNvSpPr/>
          <p:nvPr/>
        </p:nvSpPr>
        <p:spPr>
          <a:xfrm>
            <a:off x="826144" y="2763098"/>
            <a:ext cx="1110662" cy="324659"/>
          </a:xfrm>
          <a:custGeom>
            <a:avLst/>
            <a:gdLst/>
            <a:ahLst/>
            <a:cxnLst/>
            <a:rect l="l" t="t" r="r" b="b"/>
            <a:pathLst>
              <a:path w="5046" h="1475" extrusionOk="0">
                <a:moveTo>
                  <a:pt x="4841" y="1"/>
                </a:moveTo>
                <a:cubicBezTo>
                  <a:pt x="4833" y="1"/>
                  <a:pt x="4826" y="1"/>
                  <a:pt x="4818" y="2"/>
                </a:cubicBezTo>
                <a:lnTo>
                  <a:pt x="242" y="2"/>
                </a:lnTo>
                <a:cubicBezTo>
                  <a:pt x="108" y="2"/>
                  <a:pt x="1" y="96"/>
                  <a:pt x="1" y="230"/>
                </a:cubicBezTo>
                <a:lnTo>
                  <a:pt x="14" y="1474"/>
                </a:lnTo>
                <a:cubicBezTo>
                  <a:pt x="14" y="1380"/>
                  <a:pt x="81" y="1313"/>
                  <a:pt x="175" y="1313"/>
                </a:cubicBezTo>
                <a:lnTo>
                  <a:pt x="4818" y="1313"/>
                </a:lnTo>
                <a:cubicBezTo>
                  <a:pt x="4952" y="1313"/>
                  <a:pt x="5046" y="1206"/>
                  <a:pt x="5046" y="1073"/>
                </a:cubicBezTo>
                <a:lnTo>
                  <a:pt x="5046" y="230"/>
                </a:lnTo>
                <a:cubicBezTo>
                  <a:pt x="5046" y="103"/>
                  <a:pt x="4962" y="1"/>
                  <a:pt x="4841" y="1"/>
                </a:cubicBezTo>
                <a:close/>
              </a:path>
            </a:pathLst>
          </a:custGeom>
          <a:solidFill>
            <a:srgbClr val="FFFFFF"/>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23"/>
          <p:cNvSpPr/>
          <p:nvPr/>
        </p:nvSpPr>
        <p:spPr>
          <a:xfrm>
            <a:off x="826144" y="3370160"/>
            <a:ext cx="1110662" cy="324218"/>
          </a:xfrm>
          <a:custGeom>
            <a:avLst/>
            <a:gdLst/>
            <a:ahLst/>
            <a:cxnLst/>
            <a:rect l="l" t="t" r="r" b="b"/>
            <a:pathLst>
              <a:path w="5046" h="1473" extrusionOk="0">
                <a:moveTo>
                  <a:pt x="242" y="1"/>
                </a:moveTo>
                <a:cubicBezTo>
                  <a:pt x="108" y="1"/>
                  <a:pt x="1" y="108"/>
                  <a:pt x="1" y="228"/>
                </a:cubicBezTo>
                <a:lnTo>
                  <a:pt x="14" y="1473"/>
                </a:lnTo>
                <a:cubicBezTo>
                  <a:pt x="14" y="1379"/>
                  <a:pt x="81" y="1312"/>
                  <a:pt x="175" y="1312"/>
                </a:cubicBezTo>
                <a:lnTo>
                  <a:pt x="4818" y="1312"/>
                </a:lnTo>
                <a:cubicBezTo>
                  <a:pt x="4952" y="1312"/>
                  <a:pt x="5046" y="1205"/>
                  <a:pt x="5046" y="1085"/>
                </a:cubicBezTo>
                <a:lnTo>
                  <a:pt x="5046" y="228"/>
                </a:lnTo>
                <a:cubicBezTo>
                  <a:pt x="5046" y="108"/>
                  <a:pt x="4939" y="1"/>
                  <a:pt x="4818" y="1"/>
                </a:cubicBezTo>
                <a:close/>
              </a:path>
            </a:pathLst>
          </a:custGeom>
          <a:solidFill>
            <a:srgbClr val="FFFFFF"/>
          </a:solid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23"/>
          <p:cNvSpPr/>
          <p:nvPr/>
        </p:nvSpPr>
        <p:spPr>
          <a:xfrm>
            <a:off x="826144" y="3977001"/>
            <a:ext cx="1110662" cy="327080"/>
          </a:xfrm>
          <a:custGeom>
            <a:avLst/>
            <a:gdLst/>
            <a:ahLst/>
            <a:cxnLst/>
            <a:rect l="l" t="t" r="r" b="b"/>
            <a:pathLst>
              <a:path w="5046" h="1486" extrusionOk="0">
                <a:moveTo>
                  <a:pt x="242" y="0"/>
                </a:moveTo>
                <a:cubicBezTo>
                  <a:pt x="108" y="0"/>
                  <a:pt x="1" y="107"/>
                  <a:pt x="1" y="241"/>
                </a:cubicBezTo>
                <a:lnTo>
                  <a:pt x="14" y="1486"/>
                </a:lnTo>
                <a:cubicBezTo>
                  <a:pt x="14" y="1392"/>
                  <a:pt x="81" y="1312"/>
                  <a:pt x="175" y="1312"/>
                </a:cubicBezTo>
                <a:lnTo>
                  <a:pt x="4818" y="1312"/>
                </a:lnTo>
                <a:cubicBezTo>
                  <a:pt x="4939" y="1312"/>
                  <a:pt x="5046" y="1218"/>
                  <a:pt x="5046" y="1098"/>
                </a:cubicBezTo>
                <a:lnTo>
                  <a:pt x="5046" y="241"/>
                </a:lnTo>
                <a:cubicBezTo>
                  <a:pt x="5046" y="107"/>
                  <a:pt x="4952" y="14"/>
                  <a:pt x="4818" y="0"/>
                </a:cubicBezTo>
                <a:close/>
              </a:path>
            </a:pathLst>
          </a:custGeom>
          <a:solidFill>
            <a:srgbClr val="FFFFFF"/>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23"/>
          <p:cNvSpPr txBox="1"/>
          <p:nvPr/>
        </p:nvSpPr>
        <p:spPr>
          <a:xfrm flipH="1">
            <a:off x="946190" y="1499411"/>
            <a:ext cx="943500" cy="393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Roboto"/>
                <a:ea typeface="Roboto"/>
                <a:cs typeface="Roboto"/>
                <a:sym typeface="Roboto"/>
              </a:rPr>
              <a:t>1</a:t>
            </a:r>
            <a:endParaRPr sz="1200" b="1" i="0" u="none" strike="noStrike" cap="none">
              <a:solidFill>
                <a:srgbClr val="000000"/>
              </a:solidFill>
              <a:latin typeface="Roboto"/>
              <a:ea typeface="Roboto"/>
              <a:cs typeface="Roboto"/>
              <a:sym typeface="Roboto"/>
            </a:endParaRPr>
          </a:p>
        </p:txBody>
      </p:sp>
      <p:sp>
        <p:nvSpPr>
          <p:cNvPr id="452" name="Google Shape;452;p23"/>
          <p:cNvSpPr txBox="1"/>
          <p:nvPr/>
        </p:nvSpPr>
        <p:spPr>
          <a:xfrm flipH="1">
            <a:off x="946190" y="2103580"/>
            <a:ext cx="943500" cy="393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Roboto"/>
                <a:ea typeface="Roboto"/>
                <a:cs typeface="Roboto"/>
                <a:sym typeface="Roboto"/>
              </a:rPr>
              <a:t>2</a:t>
            </a:r>
            <a:endParaRPr sz="1200" b="1" i="0" u="none" strike="noStrike" cap="none">
              <a:solidFill>
                <a:srgbClr val="000000"/>
              </a:solidFill>
              <a:latin typeface="Roboto"/>
              <a:ea typeface="Roboto"/>
              <a:cs typeface="Roboto"/>
              <a:sym typeface="Roboto"/>
            </a:endParaRPr>
          </a:p>
        </p:txBody>
      </p:sp>
      <p:sp>
        <p:nvSpPr>
          <p:cNvPr id="453" name="Google Shape;453;p23"/>
          <p:cNvSpPr txBox="1"/>
          <p:nvPr/>
        </p:nvSpPr>
        <p:spPr>
          <a:xfrm flipH="1">
            <a:off x="946190" y="2707749"/>
            <a:ext cx="943500" cy="393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000000"/>
                </a:solidFill>
                <a:latin typeface="Roboto"/>
                <a:ea typeface="Roboto"/>
                <a:cs typeface="Roboto"/>
                <a:sym typeface="Roboto"/>
              </a:rPr>
              <a:t>3</a:t>
            </a:r>
            <a:endParaRPr sz="1200" b="1" i="0" u="none" strike="noStrike" cap="none">
              <a:solidFill>
                <a:srgbClr val="000000"/>
              </a:solidFill>
              <a:latin typeface="Roboto"/>
              <a:ea typeface="Roboto"/>
              <a:cs typeface="Roboto"/>
              <a:sym typeface="Roboto"/>
            </a:endParaRPr>
          </a:p>
        </p:txBody>
      </p:sp>
      <p:sp>
        <p:nvSpPr>
          <p:cNvPr id="454" name="Google Shape;454;p23"/>
          <p:cNvSpPr txBox="1"/>
          <p:nvPr/>
        </p:nvSpPr>
        <p:spPr>
          <a:xfrm flipH="1">
            <a:off x="946190" y="3311918"/>
            <a:ext cx="943500" cy="393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Roboto"/>
                <a:ea typeface="Roboto"/>
                <a:cs typeface="Roboto"/>
                <a:sym typeface="Roboto"/>
              </a:rPr>
              <a:t>4</a:t>
            </a:r>
            <a:endParaRPr sz="1200" b="1" i="0" u="none" strike="noStrike" cap="none">
              <a:solidFill>
                <a:srgbClr val="000000"/>
              </a:solidFill>
              <a:latin typeface="Roboto"/>
              <a:ea typeface="Roboto"/>
              <a:cs typeface="Roboto"/>
              <a:sym typeface="Roboto"/>
            </a:endParaRPr>
          </a:p>
        </p:txBody>
      </p:sp>
      <p:sp>
        <p:nvSpPr>
          <p:cNvPr id="455" name="Google Shape;455;p23"/>
          <p:cNvSpPr txBox="1"/>
          <p:nvPr/>
        </p:nvSpPr>
        <p:spPr>
          <a:xfrm flipH="1">
            <a:off x="946190" y="3916086"/>
            <a:ext cx="943500" cy="393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a:latin typeface="Roboto"/>
                <a:ea typeface="Roboto"/>
                <a:cs typeface="Roboto"/>
                <a:sym typeface="Roboto"/>
              </a:rPr>
              <a:t>5</a:t>
            </a:r>
            <a:endParaRPr sz="1200" b="1" i="0" u="none" strike="noStrike" cap="none">
              <a:solidFill>
                <a:srgbClr val="000000"/>
              </a:solidFill>
              <a:latin typeface="Roboto"/>
              <a:ea typeface="Roboto"/>
              <a:cs typeface="Roboto"/>
              <a:sym typeface="Roboto"/>
            </a:endParaRPr>
          </a:p>
        </p:txBody>
      </p:sp>
      <p:sp>
        <p:nvSpPr>
          <p:cNvPr id="456" name="Google Shape;456;p23"/>
          <p:cNvSpPr txBox="1"/>
          <p:nvPr/>
        </p:nvSpPr>
        <p:spPr>
          <a:xfrm>
            <a:off x="1993050" y="1535725"/>
            <a:ext cx="2954400" cy="498300"/>
          </a:xfrm>
          <a:prstGeom prst="rect">
            <a:avLst/>
          </a:prstGeom>
          <a:noFill/>
          <a:ln>
            <a:noFill/>
          </a:ln>
        </p:spPr>
        <p:txBody>
          <a:bodyPr spcFirstLastPara="1" wrap="square" lIns="91425" tIns="91425" rIns="91425" bIns="91425" anchor="ctr" anchorCtr="0">
            <a:noAutofit/>
          </a:bodyPr>
          <a:lstStyle/>
          <a:p>
            <a:pPr marL="0" lvl="0" indent="-228600" algn="l" rtl="0">
              <a:lnSpc>
                <a:spcPct val="115000"/>
              </a:lnSpc>
              <a:spcBef>
                <a:spcPts val="1200"/>
              </a:spcBef>
              <a:spcAft>
                <a:spcPts val="1200"/>
              </a:spcAft>
              <a:buClr>
                <a:schemeClr val="dk1"/>
              </a:buClr>
              <a:buSzPts val="1100"/>
              <a:buFont typeface="Arial"/>
              <a:buNone/>
            </a:pPr>
            <a:r>
              <a:rPr lang="en" sz="1300">
                <a:solidFill>
                  <a:schemeClr val="dk1"/>
                </a:solidFill>
                <a:latin typeface="Fira Sans"/>
                <a:ea typeface="Fira Sans"/>
                <a:cs typeface="Fira Sans"/>
                <a:sym typeface="Fira Sans"/>
              </a:rPr>
              <a:t>       Knowledge of democratic dialogue.</a:t>
            </a:r>
            <a:endParaRPr sz="1300">
              <a:solidFill>
                <a:schemeClr val="dk1"/>
              </a:solidFill>
              <a:latin typeface="Fira Sans"/>
              <a:ea typeface="Fira Sans"/>
              <a:cs typeface="Fira Sans"/>
              <a:sym typeface="Fira Sans"/>
            </a:endParaRPr>
          </a:p>
        </p:txBody>
      </p:sp>
      <p:sp>
        <p:nvSpPr>
          <p:cNvPr id="457" name="Google Shape;457;p23"/>
          <p:cNvSpPr txBox="1"/>
          <p:nvPr/>
        </p:nvSpPr>
        <p:spPr>
          <a:xfrm>
            <a:off x="2188999" y="2130875"/>
            <a:ext cx="3750000" cy="498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300">
                <a:solidFill>
                  <a:schemeClr val="dk1"/>
                </a:solidFill>
                <a:latin typeface="Roboto"/>
                <a:ea typeface="Roboto"/>
                <a:cs typeface="Roboto"/>
                <a:sym typeface="Roboto"/>
              </a:rPr>
              <a:t>Knowledge of democratic elections.</a:t>
            </a:r>
            <a:endParaRPr sz="1300" b="0" i="0" u="none" strike="noStrike" cap="none">
              <a:solidFill>
                <a:schemeClr val="dk1"/>
              </a:solidFill>
              <a:latin typeface="Roboto"/>
              <a:ea typeface="Roboto"/>
              <a:cs typeface="Roboto"/>
              <a:sym typeface="Roboto"/>
            </a:endParaRPr>
          </a:p>
        </p:txBody>
      </p:sp>
      <p:sp>
        <p:nvSpPr>
          <p:cNvPr id="458" name="Google Shape;458;p23"/>
          <p:cNvSpPr txBox="1"/>
          <p:nvPr/>
        </p:nvSpPr>
        <p:spPr>
          <a:xfrm>
            <a:off x="2363700" y="3330425"/>
            <a:ext cx="5965800" cy="498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300">
                <a:solidFill>
                  <a:schemeClr val="dk1"/>
                </a:solidFill>
                <a:latin typeface="Fira Sans"/>
                <a:ea typeface="Fira Sans"/>
                <a:cs typeface="Fira Sans"/>
                <a:sym typeface="Fira Sans"/>
              </a:rPr>
              <a:t>Critical thinking and not customer relations and financial interests.</a:t>
            </a:r>
            <a:endParaRPr i="0" u="none" strike="noStrike" cap="none">
              <a:solidFill>
                <a:schemeClr val="dk1"/>
              </a:solidFill>
              <a:latin typeface="Fira Sans"/>
              <a:ea typeface="Fira Sans"/>
              <a:cs typeface="Fira Sans"/>
              <a:sym typeface="Fira Sans"/>
            </a:endParaRPr>
          </a:p>
        </p:txBody>
      </p:sp>
      <p:sp>
        <p:nvSpPr>
          <p:cNvPr id="459" name="Google Shape;459;p23"/>
          <p:cNvSpPr txBox="1"/>
          <p:nvPr/>
        </p:nvSpPr>
        <p:spPr>
          <a:xfrm>
            <a:off x="2242724" y="2730850"/>
            <a:ext cx="3750000" cy="498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300">
                <a:solidFill>
                  <a:schemeClr val="dk1"/>
                </a:solidFill>
                <a:latin typeface="Fira Sans"/>
                <a:ea typeface="Fira Sans"/>
                <a:cs typeface="Fira Sans"/>
                <a:sym typeface="Fira Sans"/>
              </a:rPr>
              <a:t> Value of a correct resolution.</a:t>
            </a:r>
            <a:endParaRPr i="0" u="none" strike="noStrike" cap="none">
              <a:solidFill>
                <a:schemeClr val="dk1"/>
              </a:solidFill>
              <a:latin typeface="Fira Sans"/>
              <a:ea typeface="Fira Sans"/>
              <a:cs typeface="Fira Sans"/>
              <a:sym typeface="Fira Sans"/>
            </a:endParaRPr>
          </a:p>
        </p:txBody>
      </p:sp>
      <p:sp>
        <p:nvSpPr>
          <p:cNvPr id="460" name="Google Shape;460;p23"/>
          <p:cNvSpPr txBox="1"/>
          <p:nvPr/>
        </p:nvSpPr>
        <p:spPr>
          <a:xfrm>
            <a:off x="2509800" y="3930800"/>
            <a:ext cx="6634200" cy="4983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1200"/>
              </a:spcAft>
              <a:buClr>
                <a:schemeClr val="dk1"/>
              </a:buClr>
              <a:buSzPts val="1100"/>
              <a:buFont typeface="Arial"/>
              <a:buNone/>
            </a:pPr>
            <a:r>
              <a:rPr lang="en" sz="1300">
                <a:solidFill>
                  <a:schemeClr val="dk1"/>
                </a:solidFill>
                <a:latin typeface="Fira Sans"/>
                <a:ea typeface="Fira Sans"/>
                <a:cs typeface="Fira Sans"/>
                <a:sym typeface="Fira Sans"/>
              </a:rPr>
              <a:t>The importance and significance of democratic institutions.</a:t>
            </a:r>
            <a:endParaRPr sz="1300">
              <a:solidFill>
                <a:schemeClr val="dk1"/>
              </a:solidFill>
              <a:latin typeface="Fira Sans"/>
              <a:ea typeface="Fira Sans"/>
              <a:cs typeface="Fira Sans"/>
              <a:sym typeface="Fira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465" name="Google Shape;465;gce9ee255a8_1_0"/>
          <p:cNvPicPr preferRelativeResize="0"/>
          <p:nvPr/>
        </p:nvPicPr>
        <p:blipFill rotWithShape="1">
          <a:blip r:embed="rId3">
            <a:alphaModFix/>
          </a:blip>
          <a:srcRect l="32408" t="25811" r="8590" b="15055"/>
          <a:stretch/>
        </p:blipFill>
        <p:spPr>
          <a:xfrm>
            <a:off x="-1" y="-5888"/>
            <a:ext cx="9144000" cy="5155267"/>
          </a:xfrm>
          <a:prstGeom prst="rect">
            <a:avLst/>
          </a:prstGeom>
          <a:noFill/>
          <a:ln>
            <a:noFill/>
          </a:ln>
        </p:spPr>
      </p:pic>
      <p:pic>
        <p:nvPicPr>
          <p:cNvPr id="466" name="Google Shape;466;gce9ee255a8_1_0"/>
          <p:cNvPicPr preferRelativeResize="0"/>
          <p:nvPr/>
        </p:nvPicPr>
        <p:blipFill rotWithShape="1">
          <a:blip r:embed="rId4">
            <a:alphaModFix/>
          </a:blip>
          <a:srcRect l="42301" t="44365" r="19643" b="31820"/>
          <a:stretch/>
        </p:blipFill>
        <p:spPr>
          <a:xfrm>
            <a:off x="2035200" y="1451150"/>
            <a:ext cx="5454326" cy="2107401"/>
          </a:xfrm>
          <a:prstGeom prst="rect">
            <a:avLst/>
          </a:prstGeom>
          <a:noFill/>
          <a:ln>
            <a:noFill/>
          </a:ln>
        </p:spPr>
      </p:pic>
      <p:sp>
        <p:nvSpPr>
          <p:cNvPr id="467" name="Google Shape;467;gce9ee255a8_1_0"/>
          <p:cNvSpPr txBox="1"/>
          <p:nvPr/>
        </p:nvSpPr>
        <p:spPr>
          <a:xfrm>
            <a:off x="5386200" y="3558550"/>
            <a:ext cx="3757800" cy="784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Clr>
                <a:schemeClr val="dk1"/>
              </a:buClr>
              <a:buSzPts val="1100"/>
              <a:buFont typeface="Arial"/>
              <a:buNone/>
            </a:pPr>
            <a:r>
              <a:rPr lang="en" sz="1300">
                <a:solidFill>
                  <a:schemeClr val="dk1"/>
                </a:solidFill>
                <a:latin typeface="Fira Sans Extra Condensed"/>
                <a:ea typeface="Fira Sans Extra Condensed"/>
                <a:cs typeface="Fira Sans Extra Condensed"/>
                <a:sym typeface="Fira Sans Extra Condensed"/>
              </a:rPr>
              <a:t>1</a:t>
            </a:r>
            <a:r>
              <a:rPr lang="en" sz="1300" baseline="30000">
                <a:solidFill>
                  <a:schemeClr val="dk1"/>
                </a:solidFill>
                <a:latin typeface="Fira Sans Extra Condensed"/>
                <a:ea typeface="Fira Sans Extra Condensed"/>
                <a:cs typeface="Fira Sans Extra Condensed"/>
                <a:sym typeface="Fira Sans Extra Condensed"/>
              </a:rPr>
              <a:t>st  </a:t>
            </a:r>
            <a:r>
              <a:rPr lang="en" sz="1300">
                <a:solidFill>
                  <a:schemeClr val="dk1"/>
                </a:solidFill>
                <a:latin typeface="Fira Sans Extra Condensed"/>
                <a:ea typeface="Fira Sans Extra Condensed"/>
                <a:cs typeface="Fira Sans Extra Condensed"/>
                <a:sym typeface="Fira Sans Extra Condensed"/>
              </a:rPr>
              <a:t>Experimental High School of Thessaloniki, Greece</a:t>
            </a:r>
            <a:r>
              <a:rPr lang="en" sz="1300" baseline="30000">
                <a:solidFill>
                  <a:schemeClr val="dk1"/>
                </a:solidFill>
                <a:latin typeface="Fira Sans Extra Condensed"/>
                <a:ea typeface="Fira Sans Extra Condensed"/>
                <a:cs typeface="Fira Sans Extra Condensed"/>
                <a:sym typeface="Fira Sans Extra Condensed"/>
              </a:rPr>
              <a:t>  </a:t>
            </a:r>
            <a:endParaRPr sz="1300" baseline="30000">
              <a:solidFill>
                <a:schemeClr val="dk1"/>
              </a:solidFill>
              <a:latin typeface="Fira Sans Extra Condensed"/>
              <a:ea typeface="Fira Sans Extra Condensed"/>
              <a:cs typeface="Fira Sans Extra Condensed"/>
              <a:sym typeface="Fira Sans Extra Condensed"/>
            </a:endParaRPr>
          </a:p>
          <a:p>
            <a:pPr marL="0" lvl="0" indent="0" algn="l" rtl="0">
              <a:spcBef>
                <a:spcPts val="1200"/>
              </a:spcBef>
              <a:spcAft>
                <a:spcPts val="0"/>
              </a:spcAft>
              <a:buNone/>
            </a:pPr>
            <a:endParaRPr>
              <a:latin typeface="Fira Sans"/>
              <a:ea typeface="Fira Sans"/>
              <a:cs typeface="Fira Sans"/>
              <a:sym typeface="Fira Sans"/>
            </a:endParaRPr>
          </a:p>
        </p:txBody>
      </p:sp>
      <p:pic>
        <p:nvPicPr>
          <p:cNvPr id="468" name="Google Shape;468;gce9ee255a8_1_0"/>
          <p:cNvPicPr preferRelativeResize="0"/>
          <p:nvPr/>
        </p:nvPicPr>
        <p:blipFill>
          <a:blip r:embed="rId5">
            <a:alphaModFix/>
          </a:blip>
          <a:stretch>
            <a:fillRect/>
          </a:stretch>
        </p:blipFill>
        <p:spPr>
          <a:xfrm>
            <a:off x="273975" y="1081825"/>
            <a:ext cx="1761227" cy="5030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2"/>
          <p:cNvSpPr txBox="1">
            <a:spLocks noGrp="1"/>
          </p:cNvSpPr>
          <p:nvPr>
            <p:ph type="title"/>
          </p:nvPr>
        </p:nvSpPr>
        <p:spPr>
          <a:xfrm>
            <a:off x="457200" y="411163"/>
            <a:ext cx="8229600" cy="481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
                <a:solidFill>
                  <a:schemeClr val="dk1"/>
                </a:solidFill>
              </a:rPr>
              <a:t>About the research</a:t>
            </a:r>
            <a:endParaRPr>
              <a:solidFill>
                <a:schemeClr val="dk1"/>
              </a:solidFill>
            </a:endParaRPr>
          </a:p>
        </p:txBody>
      </p:sp>
      <p:sp>
        <p:nvSpPr>
          <p:cNvPr id="67" name="Google Shape;67;p2"/>
          <p:cNvSpPr/>
          <p:nvPr/>
        </p:nvSpPr>
        <p:spPr>
          <a:xfrm>
            <a:off x="953175" y="1561175"/>
            <a:ext cx="1375200" cy="31710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2"/>
          <p:cNvSpPr/>
          <p:nvPr/>
        </p:nvSpPr>
        <p:spPr>
          <a:xfrm>
            <a:off x="2412450" y="1561175"/>
            <a:ext cx="1375200" cy="31710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2"/>
          <p:cNvSpPr/>
          <p:nvPr/>
        </p:nvSpPr>
        <p:spPr>
          <a:xfrm>
            <a:off x="3871725" y="1561175"/>
            <a:ext cx="1375200" cy="31710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2"/>
          <p:cNvSpPr/>
          <p:nvPr/>
        </p:nvSpPr>
        <p:spPr>
          <a:xfrm>
            <a:off x="5331000" y="1561175"/>
            <a:ext cx="1375200" cy="3171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2"/>
          <p:cNvSpPr/>
          <p:nvPr/>
        </p:nvSpPr>
        <p:spPr>
          <a:xfrm>
            <a:off x="6790275" y="1561338"/>
            <a:ext cx="1375200" cy="3171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2"/>
          <p:cNvSpPr/>
          <p:nvPr/>
        </p:nvSpPr>
        <p:spPr>
          <a:xfrm>
            <a:off x="1396771" y="2273306"/>
            <a:ext cx="6765075" cy="2172250"/>
          </a:xfrm>
          <a:custGeom>
            <a:avLst/>
            <a:gdLst/>
            <a:ahLst/>
            <a:cxnLst/>
            <a:rect l="l" t="t" r="r" b="b"/>
            <a:pathLst>
              <a:path w="270603" h="86890" extrusionOk="0">
                <a:moveTo>
                  <a:pt x="0" y="84253"/>
                </a:moveTo>
                <a:cubicBezTo>
                  <a:pt x="8340" y="84584"/>
                  <a:pt x="32588" y="88384"/>
                  <a:pt x="50041" y="86236"/>
                </a:cubicBezTo>
                <a:cubicBezTo>
                  <a:pt x="67494" y="84088"/>
                  <a:pt x="86182" y="79792"/>
                  <a:pt x="104716" y="71367"/>
                </a:cubicBezTo>
                <a:cubicBezTo>
                  <a:pt x="123250" y="62942"/>
                  <a:pt x="141527" y="46422"/>
                  <a:pt x="161245" y="35684"/>
                </a:cubicBezTo>
                <a:cubicBezTo>
                  <a:pt x="180963" y="24946"/>
                  <a:pt x="204799" y="12885"/>
                  <a:pt x="223025" y="6938"/>
                </a:cubicBezTo>
                <a:cubicBezTo>
                  <a:pt x="241251" y="991"/>
                  <a:pt x="262673" y="1156"/>
                  <a:pt x="270603" y="0"/>
                </a:cubicBezTo>
              </a:path>
            </a:pathLst>
          </a:custGeom>
          <a:noFill/>
          <a:ln w="38100"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txBox="1"/>
          <p:nvPr/>
        </p:nvSpPr>
        <p:spPr>
          <a:xfrm>
            <a:off x="953175" y="1617162"/>
            <a:ext cx="1313400" cy="481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800" b="1" i="0" u="none" strike="noStrike" cap="none">
                <a:solidFill>
                  <a:schemeClr val="dk1"/>
                </a:solidFill>
                <a:latin typeface="Fira Sans Extra Condensed"/>
                <a:ea typeface="Fira Sans Extra Condensed"/>
                <a:cs typeface="Fira Sans Extra Condensed"/>
                <a:sym typeface="Fira Sans Extra Condensed"/>
              </a:rPr>
              <a:t>When</a:t>
            </a:r>
            <a:endParaRPr sz="1600" b="1" i="0" u="none" strike="noStrike" cap="none">
              <a:solidFill>
                <a:schemeClr val="dk1"/>
              </a:solidFill>
              <a:latin typeface="Fira Sans Extra Condensed"/>
              <a:ea typeface="Fira Sans Extra Condensed"/>
              <a:cs typeface="Fira Sans Extra Condensed"/>
              <a:sym typeface="Fira Sans Extra Condensed"/>
            </a:endParaRPr>
          </a:p>
        </p:txBody>
      </p:sp>
      <p:sp>
        <p:nvSpPr>
          <p:cNvPr id="74" name="Google Shape;74;p2"/>
          <p:cNvSpPr txBox="1"/>
          <p:nvPr/>
        </p:nvSpPr>
        <p:spPr>
          <a:xfrm>
            <a:off x="2412450" y="1617162"/>
            <a:ext cx="1313400" cy="481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800" b="1" i="0" u="none" strike="noStrike" cap="none">
                <a:solidFill>
                  <a:schemeClr val="dk1"/>
                </a:solidFill>
                <a:latin typeface="Fira Sans Extra Condensed"/>
                <a:ea typeface="Fira Sans Extra Condensed"/>
                <a:cs typeface="Fira Sans Extra Condensed"/>
                <a:sym typeface="Fira Sans Extra Condensed"/>
              </a:rPr>
              <a:t>Aim</a:t>
            </a:r>
            <a:endParaRPr sz="1800" b="1" i="0" u="none" strike="noStrike" cap="none">
              <a:solidFill>
                <a:schemeClr val="dk1"/>
              </a:solidFill>
              <a:latin typeface="Fira Sans Extra Condensed"/>
              <a:ea typeface="Fira Sans Extra Condensed"/>
              <a:cs typeface="Fira Sans Extra Condensed"/>
              <a:sym typeface="Fira Sans Extra Condensed"/>
            </a:endParaRPr>
          </a:p>
        </p:txBody>
      </p:sp>
      <p:sp>
        <p:nvSpPr>
          <p:cNvPr id="75" name="Google Shape;75;p2"/>
          <p:cNvSpPr txBox="1"/>
          <p:nvPr/>
        </p:nvSpPr>
        <p:spPr>
          <a:xfrm>
            <a:off x="3848975" y="1617150"/>
            <a:ext cx="1412700" cy="481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600" b="1" i="0" u="none" strike="noStrike" cap="none">
                <a:solidFill>
                  <a:schemeClr val="dk1"/>
                </a:solidFill>
                <a:latin typeface="Fira Sans Extra Condensed"/>
                <a:ea typeface="Fira Sans Extra Condensed"/>
                <a:cs typeface="Fira Sans Extra Condensed"/>
                <a:sym typeface="Fira Sans Extra Condensed"/>
              </a:rPr>
              <a:t>Respondents</a:t>
            </a:r>
            <a:endParaRPr sz="1600" b="1" i="0" u="none" strike="noStrike" cap="none">
              <a:solidFill>
                <a:schemeClr val="dk1"/>
              </a:solidFill>
              <a:latin typeface="Fira Sans Extra Condensed"/>
              <a:ea typeface="Fira Sans Extra Condensed"/>
              <a:cs typeface="Fira Sans Extra Condensed"/>
              <a:sym typeface="Fira Sans Extra Condensed"/>
            </a:endParaRPr>
          </a:p>
        </p:txBody>
      </p:sp>
      <p:sp>
        <p:nvSpPr>
          <p:cNvPr id="76" name="Google Shape;76;p2"/>
          <p:cNvSpPr txBox="1"/>
          <p:nvPr/>
        </p:nvSpPr>
        <p:spPr>
          <a:xfrm>
            <a:off x="1037249" y="2079150"/>
            <a:ext cx="1375200" cy="985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1300" i="0" u="none" strike="noStrike" cap="none">
                <a:solidFill>
                  <a:schemeClr val="dk1"/>
                </a:solidFill>
                <a:latin typeface="Fira Sans"/>
                <a:ea typeface="Fira Sans"/>
                <a:cs typeface="Fira Sans"/>
                <a:sym typeface="Fira Sans"/>
              </a:rPr>
              <a:t>This research took place on October-November of 2020.</a:t>
            </a:r>
            <a:endParaRPr sz="1300" i="0" u="none" strike="noStrike" cap="none">
              <a:solidFill>
                <a:schemeClr val="dk1"/>
              </a:solidFill>
              <a:latin typeface="Fira Sans"/>
              <a:ea typeface="Fira Sans"/>
              <a:cs typeface="Fira Sans"/>
              <a:sym typeface="Fira Sans"/>
            </a:endParaRPr>
          </a:p>
        </p:txBody>
      </p:sp>
      <p:sp>
        <p:nvSpPr>
          <p:cNvPr id="77" name="Google Shape;77;p2"/>
          <p:cNvSpPr txBox="1"/>
          <p:nvPr/>
        </p:nvSpPr>
        <p:spPr>
          <a:xfrm>
            <a:off x="2487374" y="1893315"/>
            <a:ext cx="1201500" cy="273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1300" i="0" u="none" strike="noStrike" cap="none">
                <a:solidFill>
                  <a:schemeClr val="dk1"/>
                </a:solidFill>
                <a:latin typeface="Fira Sans"/>
                <a:ea typeface="Fira Sans"/>
                <a:cs typeface="Fira Sans"/>
                <a:sym typeface="Fira Sans"/>
              </a:rPr>
              <a:t>The investigation of people's perceptions </a:t>
            </a:r>
            <a:endParaRPr sz="1300">
              <a:latin typeface="Fira Sans"/>
              <a:ea typeface="Fira Sans"/>
              <a:cs typeface="Fira Sans"/>
              <a:sym typeface="Fira Sans"/>
            </a:endParaRPr>
          </a:p>
          <a:p>
            <a:pPr marL="0" marR="0" lvl="0" indent="0" algn="l" rtl="0">
              <a:lnSpc>
                <a:spcPct val="100000"/>
              </a:lnSpc>
              <a:spcBef>
                <a:spcPts val="0"/>
              </a:spcBef>
              <a:spcAft>
                <a:spcPts val="0"/>
              </a:spcAft>
              <a:buNone/>
            </a:pPr>
            <a:r>
              <a:rPr lang="en" sz="1300" i="0" u="none" strike="noStrike" cap="none">
                <a:solidFill>
                  <a:schemeClr val="dk1"/>
                </a:solidFill>
                <a:latin typeface="Fira Sans"/>
                <a:ea typeface="Fira Sans"/>
                <a:cs typeface="Fira Sans"/>
                <a:sym typeface="Fira Sans"/>
              </a:rPr>
              <a:t>different ages and educational levels towards authoritarian regimes.</a:t>
            </a:r>
            <a:endParaRPr sz="1300" i="0" u="none" strike="noStrike" cap="none">
              <a:solidFill>
                <a:schemeClr val="dk1"/>
              </a:solidFill>
              <a:latin typeface="Fira Sans"/>
              <a:ea typeface="Fira Sans"/>
              <a:cs typeface="Fira Sans"/>
              <a:sym typeface="Fira Sans"/>
            </a:endParaRPr>
          </a:p>
        </p:txBody>
      </p:sp>
      <p:sp>
        <p:nvSpPr>
          <p:cNvPr id="78" name="Google Shape;78;p2"/>
          <p:cNvSpPr txBox="1"/>
          <p:nvPr/>
        </p:nvSpPr>
        <p:spPr>
          <a:xfrm>
            <a:off x="5417850" y="2204768"/>
            <a:ext cx="1201500" cy="1998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1300" i="0" u="none" strike="noStrike" cap="none">
                <a:solidFill>
                  <a:schemeClr val="dk1"/>
                </a:solidFill>
                <a:latin typeface="Fira Sans"/>
                <a:ea typeface="Fira Sans"/>
                <a:cs typeface="Fira Sans"/>
                <a:sym typeface="Fira Sans"/>
              </a:rPr>
              <a:t>54.5% were women</a:t>
            </a:r>
            <a:endParaRPr sz="1300">
              <a:latin typeface="Fira Sans"/>
              <a:ea typeface="Fira Sans"/>
              <a:cs typeface="Fira Sans"/>
              <a:sym typeface="Fira Sans"/>
            </a:endParaRPr>
          </a:p>
          <a:p>
            <a:pPr marL="0" marR="0" lvl="0" indent="0" algn="l" rtl="0">
              <a:lnSpc>
                <a:spcPct val="100000"/>
              </a:lnSpc>
              <a:spcBef>
                <a:spcPts val="0"/>
              </a:spcBef>
              <a:spcAft>
                <a:spcPts val="0"/>
              </a:spcAft>
              <a:buNone/>
            </a:pPr>
            <a:r>
              <a:rPr lang="en" sz="1300" i="0" u="none" strike="noStrike" cap="none">
                <a:solidFill>
                  <a:schemeClr val="dk1"/>
                </a:solidFill>
                <a:latin typeface="Fira Sans"/>
                <a:ea typeface="Fira Sans"/>
                <a:cs typeface="Fira Sans"/>
                <a:sym typeface="Fira Sans"/>
              </a:rPr>
              <a:t>45.5% were men</a:t>
            </a:r>
            <a:endParaRPr sz="1300">
              <a:latin typeface="Fira Sans"/>
              <a:ea typeface="Fira Sans"/>
              <a:cs typeface="Fira Sans"/>
              <a:sym typeface="Fira Sans"/>
            </a:endParaRPr>
          </a:p>
          <a:p>
            <a:pPr marL="0" marR="0" lvl="0" indent="0" algn="l" rtl="0">
              <a:lnSpc>
                <a:spcPct val="100000"/>
              </a:lnSpc>
              <a:spcBef>
                <a:spcPts val="0"/>
              </a:spcBef>
              <a:spcAft>
                <a:spcPts val="0"/>
              </a:spcAft>
              <a:buNone/>
            </a:pPr>
            <a:r>
              <a:rPr lang="en" sz="1300" i="0" u="none" strike="noStrike" cap="none">
                <a:solidFill>
                  <a:schemeClr val="dk1"/>
                </a:solidFill>
                <a:latin typeface="Fira Sans"/>
                <a:ea typeface="Fira Sans"/>
                <a:cs typeface="Fira Sans"/>
                <a:sym typeface="Fira Sans"/>
              </a:rPr>
              <a:t>53.5% were aged 15-18 years</a:t>
            </a:r>
            <a:endParaRPr sz="1300">
              <a:latin typeface="Fira Sans"/>
              <a:ea typeface="Fira Sans"/>
              <a:cs typeface="Fira Sans"/>
              <a:sym typeface="Fira Sans"/>
            </a:endParaRPr>
          </a:p>
          <a:p>
            <a:pPr marL="0" marR="0" lvl="0" indent="0" algn="l" rtl="0">
              <a:lnSpc>
                <a:spcPct val="100000"/>
              </a:lnSpc>
              <a:spcBef>
                <a:spcPts val="0"/>
              </a:spcBef>
              <a:spcAft>
                <a:spcPts val="0"/>
              </a:spcAft>
              <a:buNone/>
            </a:pPr>
            <a:r>
              <a:rPr lang="en" sz="1300" i="0" u="none" strike="noStrike" cap="none">
                <a:solidFill>
                  <a:schemeClr val="dk1"/>
                </a:solidFill>
                <a:latin typeface="Fira Sans"/>
                <a:ea typeface="Fira Sans"/>
                <a:cs typeface="Fira Sans"/>
                <a:sym typeface="Fira Sans"/>
              </a:rPr>
              <a:t>42% were aged 45 and over.</a:t>
            </a:r>
            <a:endParaRPr sz="1300" i="0" u="none" strike="noStrike" cap="none">
              <a:solidFill>
                <a:schemeClr val="dk1"/>
              </a:solidFill>
              <a:latin typeface="Fira Sans"/>
              <a:ea typeface="Fira Sans"/>
              <a:cs typeface="Fira Sans"/>
              <a:sym typeface="Fira Sans"/>
            </a:endParaRPr>
          </a:p>
        </p:txBody>
      </p:sp>
      <p:sp>
        <p:nvSpPr>
          <p:cNvPr id="79" name="Google Shape;79;p2"/>
          <p:cNvSpPr txBox="1"/>
          <p:nvPr/>
        </p:nvSpPr>
        <p:spPr>
          <a:xfrm>
            <a:off x="3958575" y="2079090"/>
            <a:ext cx="1201500" cy="2135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1300" i="0" u="none" strike="noStrike" cap="none">
                <a:solidFill>
                  <a:schemeClr val="dk1"/>
                </a:solidFill>
                <a:latin typeface="Fira Sans"/>
                <a:ea typeface="Fira Sans"/>
                <a:cs typeface="Fira Sans"/>
                <a:sym typeface="Fira Sans"/>
              </a:rPr>
              <a:t>The respondents were 312 people, students of our school, and members of their families. </a:t>
            </a:r>
            <a:endParaRPr sz="1300" i="0" u="none" strike="noStrike" cap="none">
              <a:solidFill>
                <a:schemeClr val="dk1"/>
              </a:solidFill>
              <a:latin typeface="Fira Sans"/>
              <a:ea typeface="Fira Sans"/>
              <a:cs typeface="Fira Sans"/>
              <a:sym typeface="Fira Sans"/>
            </a:endParaRPr>
          </a:p>
        </p:txBody>
      </p:sp>
      <p:sp>
        <p:nvSpPr>
          <p:cNvPr id="80" name="Google Shape;80;p2"/>
          <p:cNvSpPr txBox="1"/>
          <p:nvPr/>
        </p:nvSpPr>
        <p:spPr>
          <a:xfrm>
            <a:off x="6949274" y="2098662"/>
            <a:ext cx="1201500" cy="2407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1300" i="0" u="none" strike="noStrike" cap="none">
                <a:solidFill>
                  <a:schemeClr val="dk1"/>
                </a:solidFill>
                <a:latin typeface="Fira Sans"/>
                <a:ea typeface="Fira Sans"/>
                <a:cs typeface="Fira Sans"/>
                <a:sym typeface="Fira Sans"/>
              </a:rPr>
              <a:t>59.1% are graduates of higher education </a:t>
            </a:r>
            <a:endParaRPr sz="1300" i="0" u="none" strike="noStrike" cap="none">
              <a:solidFill>
                <a:schemeClr val="dk1"/>
              </a:solidFill>
              <a:latin typeface="Fira Sans"/>
              <a:ea typeface="Fira Sans"/>
              <a:cs typeface="Fira Sans"/>
              <a:sym typeface="Fira Sans"/>
            </a:endParaRPr>
          </a:p>
          <a:p>
            <a:pPr marL="0" marR="0" lvl="0" indent="0" algn="l" rtl="0">
              <a:lnSpc>
                <a:spcPct val="100000"/>
              </a:lnSpc>
              <a:spcBef>
                <a:spcPts val="0"/>
              </a:spcBef>
              <a:spcAft>
                <a:spcPts val="0"/>
              </a:spcAft>
              <a:buNone/>
            </a:pPr>
            <a:r>
              <a:rPr lang="en" sz="1300" i="0" u="none" strike="noStrike" cap="none">
                <a:solidFill>
                  <a:schemeClr val="dk1"/>
                </a:solidFill>
                <a:latin typeface="Fira Sans"/>
                <a:ea typeface="Fira Sans"/>
                <a:cs typeface="Fira Sans"/>
                <a:sym typeface="Fira Sans"/>
              </a:rPr>
              <a:t>30.2% are graduates of secondary education </a:t>
            </a:r>
            <a:endParaRPr sz="1300" i="0" u="none" strike="noStrike" cap="none">
              <a:solidFill>
                <a:schemeClr val="dk1"/>
              </a:solidFill>
              <a:latin typeface="Fira Sans"/>
              <a:ea typeface="Fira Sans"/>
              <a:cs typeface="Fira Sans"/>
              <a:sym typeface="Fira Sans"/>
            </a:endParaRPr>
          </a:p>
          <a:p>
            <a:pPr marL="0" marR="0" lvl="0" indent="0" algn="l" rtl="0">
              <a:lnSpc>
                <a:spcPct val="100000"/>
              </a:lnSpc>
              <a:spcBef>
                <a:spcPts val="0"/>
              </a:spcBef>
              <a:spcAft>
                <a:spcPts val="0"/>
              </a:spcAft>
              <a:buNone/>
            </a:pPr>
            <a:r>
              <a:rPr lang="en" sz="1300" i="0" u="none" strike="noStrike" cap="none">
                <a:solidFill>
                  <a:schemeClr val="dk1"/>
                </a:solidFill>
                <a:latin typeface="Fira Sans"/>
                <a:ea typeface="Fira Sans"/>
                <a:cs typeface="Fira Sans"/>
                <a:sym typeface="Fira Sans"/>
              </a:rPr>
              <a:t>and 10.7% are primary graduates.</a:t>
            </a:r>
            <a:endParaRPr sz="1300" i="0" u="none" strike="noStrike" cap="none">
              <a:solidFill>
                <a:schemeClr val="dk1"/>
              </a:solidFill>
              <a:latin typeface="Fira Sans"/>
              <a:ea typeface="Fira Sans"/>
              <a:cs typeface="Fira Sans"/>
              <a:sym typeface="Fira Sans"/>
            </a:endParaRPr>
          </a:p>
        </p:txBody>
      </p:sp>
      <p:sp>
        <p:nvSpPr>
          <p:cNvPr id="81" name="Google Shape;81;p2"/>
          <p:cNvSpPr txBox="1"/>
          <p:nvPr/>
        </p:nvSpPr>
        <p:spPr>
          <a:xfrm>
            <a:off x="5312250" y="1617150"/>
            <a:ext cx="1412700" cy="481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600" b="1">
                <a:solidFill>
                  <a:schemeClr val="dk1"/>
                </a:solidFill>
                <a:latin typeface="Fira Sans Extra Condensed"/>
                <a:ea typeface="Fira Sans Extra Condensed"/>
                <a:cs typeface="Fira Sans Extra Condensed"/>
                <a:sym typeface="Fira Sans Extra Condensed"/>
              </a:rPr>
              <a:t>Respondents</a:t>
            </a:r>
            <a:endParaRPr sz="1800" b="1" i="0" u="none" strike="noStrike" cap="none">
              <a:solidFill>
                <a:schemeClr val="dk1"/>
              </a:solidFill>
              <a:latin typeface="Fira Sans Extra Condensed"/>
              <a:ea typeface="Fira Sans Extra Condensed"/>
              <a:cs typeface="Fira Sans Extra Condensed"/>
              <a:sym typeface="Fira Sans Extra Condensed"/>
            </a:endParaRPr>
          </a:p>
        </p:txBody>
      </p:sp>
      <p:sp>
        <p:nvSpPr>
          <p:cNvPr id="82" name="Google Shape;82;p2"/>
          <p:cNvSpPr txBox="1"/>
          <p:nvPr/>
        </p:nvSpPr>
        <p:spPr>
          <a:xfrm>
            <a:off x="6775525" y="1617150"/>
            <a:ext cx="1473300" cy="481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600" b="1">
                <a:solidFill>
                  <a:schemeClr val="dk1"/>
                </a:solidFill>
                <a:latin typeface="Fira Sans Extra Condensed"/>
                <a:ea typeface="Fira Sans Extra Condensed"/>
                <a:cs typeface="Fira Sans Extra Condensed"/>
                <a:sym typeface="Fira Sans Extra Condensed"/>
              </a:rPr>
              <a:t>Respondents</a:t>
            </a:r>
            <a:endParaRPr sz="1800" b="1" i="0" u="none" strike="noStrike" cap="none">
              <a:solidFill>
                <a:schemeClr val="dk1"/>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30"/>
          <p:cNvSpPr/>
          <p:nvPr/>
        </p:nvSpPr>
        <p:spPr>
          <a:xfrm>
            <a:off x="3697650" y="1283888"/>
            <a:ext cx="4957200" cy="615300"/>
          </a:xfrm>
          <a:prstGeom prst="rect">
            <a:avLst/>
          </a:prstGeom>
          <a:solidFill>
            <a:srgbClr val="EFEFEF">
              <a:alpha val="611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30"/>
          <p:cNvSpPr txBox="1"/>
          <p:nvPr/>
        </p:nvSpPr>
        <p:spPr>
          <a:xfrm>
            <a:off x="4610100" y="1575150"/>
            <a:ext cx="3132300" cy="2748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100"/>
              <a:buFont typeface="Arial"/>
              <a:buNone/>
            </a:pPr>
            <a:r>
              <a:rPr lang="en" sz="1200">
                <a:solidFill>
                  <a:schemeClr val="dk1"/>
                </a:solidFill>
                <a:latin typeface="Fira Sans Extra Condensed"/>
                <a:ea typeface="Fira Sans Extra Condensed"/>
                <a:cs typeface="Fira Sans Extra Condensed"/>
                <a:sym typeface="Fira Sans Extra Condensed"/>
              </a:rPr>
              <a:t>Adults aged 45-55</a:t>
            </a:r>
            <a:endParaRPr sz="1200" i="0" u="none" strike="noStrike" cap="none">
              <a:solidFill>
                <a:schemeClr val="dk1"/>
              </a:solidFill>
              <a:latin typeface="Fira Sans Extra Condensed"/>
              <a:ea typeface="Fira Sans Extra Condensed"/>
              <a:cs typeface="Fira Sans Extra Condensed"/>
              <a:sym typeface="Fira Sans Extra Condensed"/>
            </a:endParaRPr>
          </a:p>
        </p:txBody>
      </p:sp>
      <p:sp>
        <p:nvSpPr>
          <p:cNvPr id="89" name="Google Shape;89;p30"/>
          <p:cNvSpPr/>
          <p:nvPr/>
        </p:nvSpPr>
        <p:spPr>
          <a:xfrm flipH="1">
            <a:off x="3190288" y="1233850"/>
            <a:ext cx="1001100" cy="3492300"/>
          </a:xfrm>
          <a:prstGeom prst="cube">
            <a:avLst>
              <a:gd name="adj" fmla="val 25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30"/>
          <p:cNvSpPr txBox="1"/>
          <p:nvPr/>
        </p:nvSpPr>
        <p:spPr>
          <a:xfrm flipH="1">
            <a:off x="3458700" y="1478259"/>
            <a:ext cx="768300" cy="468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1">
                <a:solidFill>
                  <a:schemeClr val="dk1"/>
                </a:solidFill>
                <a:latin typeface="Fira Sans Extra Condensed"/>
                <a:ea typeface="Fira Sans Extra Condensed"/>
                <a:cs typeface="Fira Sans Extra Condensed"/>
                <a:sym typeface="Fira Sans Extra Condensed"/>
              </a:rPr>
              <a:t>80%</a:t>
            </a:r>
            <a:endParaRPr sz="1600" b="1" i="0" u="none" strike="noStrike" cap="none">
              <a:solidFill>
                <a:schemeClr val="dk1"/>
              </a:solidFill>
              <a:latin typeface="Fira Sans Extra Condensed"/>
              <a:ea typeface="Fira Sans Extra Condensed"/>
              <a:cs typeface="Fira Sans Extra Condensed"/>
              <a:sym typeface="Fira Sans Extra Condensed"/>
            </a:endParaRPr>
          </a:p>
        </p:txBody>
      </p:sp>
      <p:sp>
        <p:nvSpPr>
          <p:cNvPr id="91" name="Google Shape;91;p30"/>
          <p:cNvSpPr txBox="1"/>
          <p:nvPr/>
        </p:nvSpPr>
        <p:spPr>
          <a:xfrm>
            <a:off x="6172200" y="1306225"/>
            <a:ext cx="1569900" cy="2748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en" sz="1800" i="0" u="none" strike="noStrike" cap="none">
                <a:solidFill>
                  <a:schemeClr val="dk1"/>
                </a:solidFill>
                <a:latin typeface="Fira Sans Extra Condensed SemiBold"/>
                <a:ea typeface="Fira Sans Extra Condensed SemiBold"/>
                <a:cs typeface="Fira Sans Extra Condensed SemiBold"/>
                <a:sym typeface="Fira Sans Extra Condensed SemiBold"/>
              </a:rPr>
              <a:t>D</a:t>
            </a:r>
            <a:r>
              <a:rPr lang="en" sz="1800">
                <a:solidFill>
                  <a:schemeClr val="dk1"/>
                </a:solidFill>
                <a:latin typeface="Fira Sans Extra Condensed SemiBold"/>
                <a:ea typeface="Fira Sans Extra Condensed SemiBold"/>
                <a:cs typeface="Fira Sans Extra Condensed SemiBold"/>
                <a:sym typeface="Fira Sans Extra Condensed SemiBold"/>
              </a:rPr>
              <a:t>isagre</a:t>
            </a:r>
            <a:r>
              <a:rPr lang="en" sz="1800" i="0" u="none" strike="noStrike" cap="none">
                <a:solidFill>
                  <a:schemeClr val="dk1"/>
                </a:solidFill>
                <a:latin typeface="Fira Sans Extra Condensed SemiBold"/>
                <a:ea typeface="Fira Sans Extra Condensed SemiBold"/>
                <a:cs typeface="Fira Sans Extra Condensed SemiBold"/>
                <a:sym typeface="Fira Sans Extra Condensed SemiBold"/>
              </a:rPr>
              <a:t>e</a:t>
            </a:r>
            <a:endParaRPr sz="1800" i="0" u="none" strike="noStrike" cap="none">
              <a:solidFill>
                <a:schemeClr val="dk1"/>
              </a:solidFill>
              <a:latin typeface="Fira Sans Extra Condensed SemiBold"/>
              <a:ea typeface="Fira Sans Extra Condensed SemiBold"/>
              <a:cs typeface="Fira Sans Extra Condensed SemiBold"/>
              <a:sym typeface="Fira Sans Extra Condensed SemiBold"/>
            </a:endParaRPr>
          </a:p>
        </p:txBody>
      </p:sp>
      <p:sp>
        <p:nvSpPr>
          <p:cNvPr id="92" name="Google Shape;92;p30"/>
          <p:cNvSpPr txBox="1">
            <a:spLocks noGrp="1"/>
          </p:cNvSpPr>
          <p:nvPr>
            <p:ph type="title"/>
          </p:nvPr>
        </p:nvSpPr>
        <p:spPr>
          <a:xfrm>
            <a:off x="457200" y="411450"/>
            <a:ext cx="8229600" cy="481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3000"/>
              <a:buFont typeface="Arial"/>
              <a:buNone/>
            </a:pPr>
            <a:r>
              <a:rPr lang="en" sz="1800">
                <a:solidFill>
                  <a:schemeClr val="dk1"/>
                </a:solidFill>
              </a:rPr>
              <a:t>Question: Do you agree that a non-democratically elected government should come to power that would improve the living standards of the people? </a:t>
            </a:r>
            <a:endParaRPr sz="3200">
              <a:solidFill>
                <a:schemeClr val="dk1"/>
              </a:solidFill>
            </a:endParaRPr>
          </a:p>
        </p:txBody>
      </p:sp>
      <p:sp>
        <p:nvSpPr>
          <p:cNvPr id="93" name="Google Shape;93;p30"/>
          <p:cNvSpPr/>
          <p:nvPr/>
        </p:nvSpPr>
        <p:spPr>
          <a:xfrm>
            <a:off x="3099050" y="1954800"/>
            <a:ext cx="5585400" cy="615300"/>
          </a:xfrm>
          <a:prstGeom prst="rect">
            <a:avLst/>
          </a:prstGeom>
          <a:solidFill>
            <a:srgbClr val="EFEFEF">
              <a:alpha val="611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30"/>
          <p:cNvSpPr txBox="1"/>
          <p:nvPr/>
        </p:nvSpPr>
        <p:spPr>
          <a:xfrm>
            <a:off x="4610100" y="2290125"/>
            <a:ext cx="3132300" cy="2748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100"/>
              <a:buFont typeface="Arial"/>
              <a:buNone/>
            </a:pPr>
            <a:r>
              <a:rPr lang="en" sz="1200">
                <a:solidFill>
                  <a:schemeClr val="dk1"/>
                </a:solidFill>
                <a:latin typeface="Fira Sans Extra Condensed"/>
                <a:ea typeface="Fira Sans Extra Condensed"/>
                <a:cs typeface="Fira Sans Extra Condensed"/>
                <a:sym typeface="Fira Sans Extra Condensed"/>
              </a:rPr>
              <a:t>Adults aged 55 and over </a:t>
            </a:r>
            <a:endParaRPr sz="1200" i="0" u="none" strike="noStrike" cap="none">
              <a:solidFill>
                <a:schemeClr val="dk1"/>
              </a:solidFill>
              <a:latin typeface="Fira Sans Extra Condensed"/>
              <a:ea typeface="Fira Sans Extra Condensed"/>
              <a:cs typeface="Fira Sans Extra Condensed"/>
              <a:sym typeface="Fira Sans Extra Condensed"/>
            </a:endParaRPr>
          </a:p>
        </p:txBody>
      </p:sp>
      <p:sp>
        <p:nvSpPr>
          <p:cNvPr id="95" name="Google Shape;95;p30"/>
          <p:cNvSpPr txBox="1"/>
          <p:nvPr/>
        </p:nvSpPr>
        <p:spPr>
          <a:xfrm>
            <a:off x="6172200" y="2021200"/>
            <a:ext cx="1569900" cy="2748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en" sz="1800">
                <a:solidFill>
                  <a:schemeClr val="dk1"/>
                </a:solidFill>
                <a:latin typeface="Fira Sans Extra Condensed SemiBold"/>
                <a:ea typeface="Fira Sans Extra Condensed SemiBold"/>
                <a:cs typeface="Fira Sans Extra Condensed SemiBold"/>
                <a:sym typeface="Fira Sans Extra Condensed SemiBold"/>
              </a:rPr>
              <a:t>Disagree</a:t>
            </a:r>
            <a:endParaRPr sz="1800" i="0" u="none" strike="noStrike" cap="none">
              <a:solidFill>
                <a:schemeClr val="dk1"/>
              </a:solidFill>
              <a:latin typeface="Fira Sans Extra Condensed SemiBold"/>
              <a:ea typeface="Fira Sans Extra Condensed SemiBold"/>
              <a:cs typeface="Fira Sans Extra Condensed SemiBold"/>
              <a:sym typeface="Fira Sans Extra Condensed SemiBold"/>
            </a:endParaRPr>
          </a:p>
        </p:txBody>
      </p:sp>
      <p:grpSp>
        <p:nvGrpSpPr>
          <p:cNvPr id="96" name="Google Shape;96;p30"/>
          <p:cNvGrpSpPr/>
          <p:nvPr/>
        </p:nvGrpSpPr>
        <p:grpSpPr>
          <a:xfrm>
            <a:off x="8000998" y="2115363"/>
            <a:ext cx="350995" cy="349133"/>
            <a:chOff x="6168925" y="3936925"/>
            <a:chExt cx="296950" cy="295375"/>
          </a:xfrm>
        </p:grpSpPr>
        <p:sp>
          <p:nvSpPr>
            <p:cNvPr id="97" name="Google Shape;97;p30"/>
            <p:cNvSpPr/>
            <p:nvPr/>
          </p:nvSpPr>
          <p:spPr>
            <a:xfrm>
              <a:off x="6220900" y="4164550"/>
              <a:ext cx="18150" cy="18125"/>
            </a:xfrm>
            <a:custGeom>
              <a:avLst/>
              <a:gdLst/>
              <a:ahLst/>
              <a:cxnLst/>
              <a:rect l="l" t="t" r="r" b="b"/>
              <a:pathLst>
                <a:path w="726" h="725" extrusionOk="0">
                  <a:moveTo>
                    <a:pt x="379" y="0"/>
                  </a:moveTo>
                  <a:cubicBezTo>
                    <a:pt x="158" y="0"/>
                    <a:pt x="1" y="158"/>
                    <a:pt x="1" y="347"/>
                  </a:cubicBezTo>
                  <a:cubicBezTo>
                    <a:pt x="1" y="567"/>
                    <a:pt x="158" y="725"/>
                    <a:pt x="379" y="725"/>
                  </a:cubicBezTo>
                  <a:cubicBezTo>
                    <a:pt x="568" y="725"/>
                    <a:pt x="725" y="567"/>
                    <a:pt x="725" y="347"/>
                  </a:cubicBezTo>
                  <a:cubicBezTo>
                    <a:pt x="725" y="158"/>
                    <a:pt x="568" y="0"/>
                    <a:pt x="37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30"/>
            <p:cNvSpPr/>
            <p:nvPr/>
          </p:nvSpPr>
          <p:spPr>
            <a:xfrm>
              <a:off x="6168925" y="3972375"/>
              <a:ext cx="227650" cy="259925"/>
            </a:xfrm>
            <a:custGeom>
              <a:avLst/>
              <a:gdLst/>
              <a:ahLst/>
              <a:cxnLst/>
              <a:rect l="l" t="t" r="r" b="b"/>
              <a:pathLst>
                <a:path w="9106" h="10397" extrusionOk="0">
                  <a:moveTo>
                    <a:pt x="3115" y="2135"/>
                  </a:moveTo>
                  <a:cubicBezTo>
                    <a:pt x="3206" y="2135"/>
                    <a:pt x="3293" y="2158"/>
                    <a:pt x="3340" y="2205"/>
                  </a:cubicBezTo>
                  <a:cubicBezTo>
                    <a:pt x="3466" y="2331"/>
                    <a:pt x="3466" y="2583"/>
                    <a:pt x="3340" y="2678"/>
                  </a:cubicBezTo>
                  <a:lnTo>
                    <a:pt x="2930" y="3119"/>
                  </a:lnTo>
                  <a:lnTo>
                    <a:pt x="3340" y="3560"/>
                  </a:lnTo>
                  <a:cubicBezTo>
                    <a:pt x="3466" y="3686"/>
                    <a:pt x="3466" y="3907"/>
                    <a:pt x="3340" y="4033"/>
                  </a:cubicBezTo>
                  <a:cubicBezTo>
                    <a:pt x="3293" y="4096"/>
                    <a:pt x="3206" y="4127"/>
                    <a:pt x="3115" y="4127"/>
                  </a:cubicBezTo>
                  <a:cubicBezTo>
                    <a:pt x="3025" y="4127"/>
                    <a:pt x="2930" y="4096"/>
                    <a:pt x="2867" y="4033"/>
                  </a:cubicBezTo>
                  <a:lnTo>
                    <a:pt x="2458" y="3592"/>
                  </a:lnTo>
                  <a:lnTo>
                    <a:pt x="2017" y="4033"/>
                  </a:lnTo>
                  <a:cubicBezTo>
                    <a:pt x="1954" y="4096"/>
                    <a:pt x="1867" y="4127"/>
                    <a:pt x="1780" y="4127"/>
                  </a:cubicBezTo>
                  <a:cubicBezTo>
                    <a:pt x="1694" y="4127"/>
                    <a:pt x="1607" y="4096"/>
                    <a:pt x="1544" y="4033"/>
                  </a:cubicBezTo>
                  <a:cubicBezTo>
                    <a:pt x="1418" y="3907"/>
                    <a:pt x="1418" y="3686"/>
                    <a:pt x="1544" y="3560"/>
                  </a:cubicBezTo>
                  <a:lnTo>
                    <a:pt x="1985" y="3119"/>
                  </a:lnTo>
                  <a:lnTo>
                    <a:pt x="1544" y="2678"/>
                  </a:lnTo>
                  <a:cubicBezTo>
                    <a:pt x="1418" y="2583"/>
                    <a:pt x="1418" y="2331"/>
                    <a:pt x="1544" y="2205"/>
                  </a:cubicBezTo>
                  <a:cubicBezTo>
                    <a:pt x="1591" y="2158"/>
                    <a:pt x="1678" y="2135"/>
                    <a:pt x="1769" y="2135"/>
                  </a:cubicBezTo>
                  <a:cubicBezTo>
                    <a:pt x="1859" y="2135"/>
                    <a:pt x="1954" y="2158"/>
                    <a:pt x="2017" y="2205"/>
                  </a:cubicBezTo>
                  <a:lnTo>
                    <a:pt x="2458" y="2646"/>
                  </a:lnTo>
                  <a:lnTo>
                    <a:pt x="2867" y="2205"/>
                  </a:lnTo>
                  <a:cubicBezTo>
                    <a:pt x="2930" y="2158"/>
                    <a:pt x="3025" y="2135"/>
                    <a:pt x="3115" y="2135"/>
                  </a:cubicBezTo>
                  <a:close/>
                  <a:moveTo>
                    <a:pt x="6727" y="2079"/>
                  </a:moveTo>
                  <a:cubicBezTo>
                    <a:pt x="6813" y="2079"/>
                    <a:pt x="6900" y="2111"/>
                    <a:pt x="6963" y="2174"/>
                  </a:cubicBezTo>
                  <a:lnTo>
                    <a:pt x="7688" y="2898"/>
                  </a:lnTo>
                  <a:cubicBezTo>
                    <a:pt x="7719" y="2993"/>
                    <a:pt x="7719" y="3245"/>
                    <a:pt x="7593" y="3371"/>
                  </a:cubicBezTo>
                  <a:cubicBezTo>
                    <a:pt x="7546" y="3418"/>
                    <a:pt x="7459" y="3442"/>
                    <a:pt x="7369" y="3442"/>
                  </a:cubicBezTo>
                  <a:cubicBezTo>
                    <a:pt x="7278" y="3442"/>
                    <a:pt x="7183" y="3418"/>
                    <a:pt x="7120" y="3371"/>
                  </a:cubicBezTo>
                  <a:lnTo>
                    <a:pt x="7026" y="3245"/>
                  </a:lnTo>
                  <a:lnTo>
                    <a:pt x="7026" y="4505"/>
                  </a:lnTo>
                  <a:cubicBezTo>
                    <a:pt x="7026" y="5104"/>
                    <a:pt x="6553" y="5513"/>
                    <a:pt x="5986" y="5513"/>
                  </a:cubicBezTo>
                  <a:lnTo>
                    <a:pt x="3151" y="5513"/>
                  </a:lnTo>
                  <a:cubicBezTo>
                    <a:pt x="2962" y="5513"/>
                    <a:pt x="2804" y="5671"/>
                    <a:pt x="2804" y="5891"/>
                  </a:cubicBezTo>
                  <a:lnTo>
                    <a:pt x="2804" y="7026"/>
                  </a:lnTo>
                  <a:cubicBezTo>
                    <a:pt x="3182" y="7183"/>
                    <a:pt x="3497" y="7530"/>
                    <a:pt x="3497" y="8002"/>
                  </a:cubicBezTo>
                  <a:cubicBezTo>
                    <a:pt x="3497" y="8601"/>
                    <a:pt x="3025" y="9042"/>
                    <a:pt x="2489" y="9042"/>
                  </a:cubicBezTo>
                  <a:cubicBezTo>
                    <a:pt x="1922" y="9042"/>
                    <a:pt x="1450" y="8569"/>
                    <a:pt x="1450" y="8002"/>
                  </a:cubicBezTo>
                  <a:cubicBezTo>
                    <a:pt x="1450" y="7561"/>
                    <a:pt x="1733" y="7183"/>
                    <a:pt x="2174" y="7026"/>
                  </a:cubicBezTo>
                  <a:lnTo>
                    <a:pt x="2174" y="5891"/>
                  </a:lnTo>
                  <a:cubicBezTo>
                    <a:pt x="2174" y="5293"/>
                    <a:pt x="2647" y="4852"/>
                    <a:pt x="3182" y="4852"/>
                  </a:cubicBezTo>
                  <a:lnTo>
                    <a:pt x="6018" y="4852"/>
                  </a:lnTo>
                  <a:cubicBezTo>
                    <a:pt x="6207" y="4852"/>
                    <a:pt x="6364" y="4694"/>
                    <a:pt x="6364" y="4505"/>
                  </a:cubicBezTo>
                  <a:lnTo>
                    <a:pt x="6364" y="3245"/>
                  </a:lnTo>
                  <a:lnTo>
                    <a:pt x="6270" y="3371"/>
                  </a:lnTo>
                  <a:cubicBezTo>
                    <a:pt x="6207" y="3418"/>
                    <a:pt x="6120" y="3442"/>
                    <a:pt x="6034" y="3442"/>
                  </a:cubicBezTo>
                  <a:cubicBezTo>
                    <a:pt x="5947" y="3442"/>
                    <a:pt x="5860" y="3418"/>
                    <a:pt x="5797" y="3371"/>
                  </a:cubicBezTo>
                  <a:cubicBezTo>
                    <a:pt x="5671" y="3245"/>
                    <a:pt x="5671" y="2993"/>
                    <a:pt x="5797" y="2898"/>
                  </a:cubicBezTo>
                  <a:lnTo>
                    <a:pt x="6490" y="2174"/>
                  </a:lnTo>
                  <a:cubicBezTo>
                    <a:pt x="6553" y="2111"/>
                    <a:pt x="6640" y="2079"/>
                    <a:pt x="6727" y="2079"/>
                  </a:cubicBezTo>
                  <a:close/>
                  <a:moveTo>
                    <a:pt x="7369" y="7057"/>
                  </a:moveTo>
                  <a:cubicBezTo>
                    <a:pt x="7459" y="7057"/>
                    <a:pt x="7546" y="7089"/>
                    <a:pt x="7593" y="7152"/>
                  </a:cubicBezTo>
                  <a:cubicBezTo>
                    <a:pt x="7719" y="7246"/>
                    <a:pt x="7719" y="7498"/>
                    <a:pt x="7593" y="7624"/>
                  </a:cubicBezTo>
                  <a:lnTo>
                    <a:pt x="7183" y="8034"/>
                  </a:lnTo>
                  <a:lnTo>
                    <a:pt x="7593" y="8475"/>
                  </a:lnTo>
                  <a:cubicBezTo>
                    <a:pt x="7719" y="8601"/>
                    <a:pt x="7719" y="8821"/>
                    <a:pt x="7593" y="8947"/>
                  </a:cubicBezTo>
                  <a:cubicBezTo>
                    <a:pt x="7546" y="9010"/>
                    <a:pt x="7459" y="9042"/>
                    <a:pt x="7369" y="9042"/>
                  </a:cubicBezTo>
                  <a:cubicBezTo>
                    <a:pt x="7278" y="9042"/>
                    <a:pt x="7183" y="9010"/>
                    <a:pt x="7120" y="8947"/>
                  </a:cubicBezTo>
                  <a:lnTo>
                    <a:pt x="6711" y="8506"/>
                  </a:lnTo>
                  <a:lnTo>
                    <a:pt x="6270" y="8947"/>
                  </a:lnTo>
                  <a:cubicBezTo>
                    <a:pt x="6207" y="9010"/>
                    <a:pt x="6120" y="9042"/>
                    <a:pt x="6034" y="9042"/>
                  </a:cubicBezTo>
                  <a:cubicBezTo>
                    <a:pt x="5947" y="9042"/>
                    <a:pt x="5860" y="9010"/>
                    <a:pt x="5797" y="8947"/>
                  </a:cubicBezTo>
                  <a:cubicBezTo>
                    <a:pt x="5671" y="8821"/>
                    <a:pt x="5671" y="8601"/>
                    <a:pt x="5797" y="8475"/>
                  </a:cubicBezTo>
                  <a:lnTo>
                    <a:pt x="6207" y="8034"/>
                  </a:lnTo>
                  <a:lnTo>
                    <a:pt x="5797" y="7624"/>
                  </a:lnTo>
                  <a:cubicBezTo>
                    <a:pt x="5671" y="7498"/>
                    <a:pt x="5671" y="7246"/>
                    <a:pt x="5797" y="7152"/>
                  </a:cubicBezTo>
                  <a:cubicBezTo>
                    <a:pt x="5845" y="7089"/>
                    <a:pt x="5931" y="7057"/>
                    <a:pt x="6022" y="7057"/>
                  </a:cubicBezTo>
                  <a:cubicBezTo>
                    <a:pt x="6112" y="7057"/>
                    <a:pt x="6207" y="7089"/>
                    <a:pt x="6270" y="7152"/>
                  </a:cubicBezTo>
                  <a:lnTo>
                    <a:pt x="6711" y="7561"/>
                  </a:lnTo>
                  <a:lnTo>
                    <a:pt x="7120" y="7152"/>
                  </a:lnTo>
                  <a:cubicBezTo>
                    <a:pt x="7183" y="7089"/>
                    <a:pt x="7278" y="7057"/>
                    <a:pt x="7369" y="7057"/>
                  </a:cubicBezTo>
                  <a:close/>
                  <a:moveTo>
                    <a:pt x="1040" y="0"/>
                  </a:moveTo>
                  <a:cubicBezTo>
                    <a:pt x="441" y="0"/>
                    <a:pt x="0" y="473"/>
                    <a:pt x="0" y="1040"/>
                  </a:cubicBezTo>
                  <a:lnTo>
                    <a:pt x="0" y="9388"/>
                  </a:lnTo>
                  <a:cubicBezTo>
                    <a:pt x="0" y="9987"/>
                    <a:pt x="473" y="10397"/>
                    <a:pt x="1040" y="10397"/>
                  </a:cubicBezTo>
                  <a:lnTo>
                    <a:pt x="8003" y="10397"/>
                  </a:lnTo>
                  <a:cubicBezTo>
                    <a:pt x="8601" y="10397"/>
                    <a:pt x="9011" y="9924"/>
                    <a:pt x="9011" y="9388"/>
                  </a:cubicBezTo>
                  <a:lnTo>
                    <a:pt x="9011" y="1040"/>
                  </a:lnTo>
                  <a:cubicBezTo>
                    <a:pt x="9105" y="473"/>
                    <a:pt x="8633" y="0"/>
                    <a:pt x="8034" y="0"/>
                  </a:cubicBezTo>
                  <a:lnTo>
                    <a:pt x="7341" y="0"/>
                  </a:lnTo>
                  <a:cubicBezTo>
                    <a:pt x="7341" y="756"/>
                    <a:pt x="6711" y="1386"/>
                    <a:pt x="5955" y="1386"/>
                  </a:cubicBezTo>
                  <a:lnTo>
                    <a:pt x="3119" y="1386"/>
                  </a:lnTo>
                  <a:cubicBezTo>
                    <a:pt x="2363" y="1386"/>
                    <a:pt x="1733" y="756"/>
                    <a:pt x="173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30"/>
            <p:cNvSpPr/>
            <p:nvPr/>
          </p:nvSpPr>
          <p:spPr>
            <a:xfrm>
              <a:off x="6228775" y="3936925"/>
              <a:ext cx="106350" cy="53575"/>
            </a:xfrm>
            <a:custGeom>
              <a:avLst/>
              <a:gdLst/>
              <a:ahLst/>
              <a:cxnLst/>
              <a:rect l="l" t="t" r="r" b="b"/>
              <a:pathLst>
                <a:path w="4254" h="2143" extrusionOk="0">
                  <a:moveTo>
                    <a:pt x="2143" y="0"/>
                  </a:moveTo>
                  <a:cubicBezTo>
                    <a:pt x="1860" y="0"/>
                    <a:pt x="1576" y="221"/>
                    <a:pt x="1450" y="473"/>
                  </a:cubicBezTo>
                  <a:lnTo>
                    <a:pt x="1387" y="725"/>
                  </a:lnTo>
                  <a:lnTo>
                    <a:pt x="725" y="725"/>
                  </a:lnTo>
                  <a:cubicBezTo>
                    <a:pt x="316" y="725"/>
                    <a:pt x="1" y="1040"/>
                    <a:pt x="1" y="1418"/>
                  </a:cubicBezTo>
                  <a:cubicBezTo>
                    <a:pt x="1" y="1828"/>
                    <a:pt x="316" y="2143"/>
                    <a:pt x="725" y="2143"/>
                  </a:cubicBezTo>
                  <a:lnTo>
                    <a:pt x="3561" y="2143"/>
                  </a:lnTo>
                  <a:cubicBezTo>
                    <a:pt x="3939" y="2143"/>
                    <a:pt x="4254" y="1828"/>
                    <a:pt x="4254" y="1418"/>
                  </a:cubicBezTo>
                  <a:cubicBezTo>
                    <a:pt x="4254" y="1040"/>
                    <a:pt x="3939" y="725"/>
                    <a:pt x="3561" y="725"/>
                  </a:cubicBezTo>
                  <a:lnTo>
                    <a:pt x="2868" y="725"/>
                  </a:lnTo>
                  <a:lnTo>
                    <a:pt x="2805" y="473"/>
                  </a:lnTo>
                  <a:cubicBezTo>
                    <a:pt x="2710" y="221"/>
                    <a:pt x="2458" y="0"/>
                    <a:pt x="214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30"/>
            <p:cNvSpPr/>
            <p:nvPr/>
          </p:nvSpPr>
          <p:spPr>
            <a:xfrm>
              <a:off x="6412300" y="4059000"/>
              <a:ext cx="52000" cy="105575"/>
            </a:xfrm>
            <a:custGeom>
              <a:avLst/>
              <a:gdLst/>
              <a:ahLst/>
              <a:cxnLst/>
              <a:rect l="l" t="t" r="r" b="b"/>
              <a:pathLst>
                <a:path w="2080" h="4223" extrusionOk="0">
                  <a:moveTo>
                    <a:pt x="0" y="1"/>
                  </a:moveTo>
                  <a:lnTo>
                    <a:pt x="0" y="4222"/>
                  </a:lnTo>
                  <a:lnTo>
                    <a:pt x="32" y="4222"/>
                  </a:lnTo>
                  <a:cubicBezTo>
                    <a:pt x="315" y="4002"/>
                    <a:pt x="662" y="3876"/>
                    <a:pt x="1072" y="3876"/>
                  </a:cubicBezTo>
                  <a:cubicBezTo>
                    <a:pt x="1450" y="3876"/>
                    <a:pt x="1796" y="4002"/>
                    <a:pt x="2080" y="4222"/>
                  </a:cubicBezTo>
                  <a:lnTo>
                    <a:pt x="2080"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30"/>
            <p:cNvSpPr/>
            <p:nvPr/>
          </p:nvSpPr>
          <p:spPr>
            <a:xfrm>
              <a:off x="6413875" y="4007025"/>
              <a:ext cx="52000" cy="34675"/>
            </a:xfrm>
            <a:custGeom>
              <a:avLst/>
              <a:gdLst/>
              <a:ahLst/>
              <a:cxnLst/>
              <a:rect l="l" t="t" r="r" b="b"/>
              <a:pathLst>
                <a:path w="2080" h="1387" extrusionOk="0">
                  <a:moveTo>
                    <a:pt x="1040" y="0"/>
                  </a:moveTo>
                  <a:cubicBezTo>
                    <a:pt x="441" y="0"/>
                    <a:pt x="0" y="473"/>
                    <a:pt x="0" y="1040"/>
                  </a:cubicBezTo>
                  <a:lnTo>
                    <a:pt x="0" y="1386"/>
                  </a:lnTo>
                  <a:lnTo>
                    <a:pt x="2080" y="1386"/>
                  </a:lnTo>
                  <a:lnTo>
                    <a:pt x="2080" y="1040"/>
                  </a:lnTo>
                  <a:cubicBezTo>
                    <a:pt x="2048" y="473"/>
                    <a:pt x="1576" y="0"/>
                    <a:pt x="104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30"/>
            <p:cNvSpPr/>
            <p:nvPr/>
          </p:nvSpPr>
          <p:spPr>
            <a:xfrm>
              <a:off x="6417800" y="4173200"/>
              <a:ext cx="43350" cy="43350"/>
            </a:xfrm>
            <a:custGeom>
              <a:avLst/>
              <a:gdLst/>
              <a:ahLst/>
              <a:cxnLst/>
              <a:rect l="l" t="t" r="r" b="b"/>
              <a:pathLst>
                <a:path w="1734" h="1734" extrusionOk="0">
                  <a:moveTo>
                    <a:pt x="883" y="1"/>
                  </a:moveTo>
                  <a:cubicBezTo>
                    <a:pt x="537" y="1"/>
                    <a:pt x="190" y="221"/>
                    <a:pt x="1" y="442"/>
                  </a:cubicBezTo>
                  <a:lnTo>
                    <a:pt x="568" y="1545"/>
                  </a:lnTo>
                  <a:cubicBezTo>
                    <a:pt x="600" y="1671"/>
                    <a:pt x="757" y="1734"/>
                    <a:pt x="883" y="1734"/>
                  </a:cubicBezTo>
                  <a:cubicBezTo>
                    <a:pt x="978" y="1734"/>
                    <a:pt x="1104" y="1671"/>
                    <a:pt x="1198" y="1545"/>
                  </a:cubicBezTo>
                  <a:lnTo>
                    <a:pt x="1734" y="442"/>
                  </a:lnTo>
                  <a:cubicBezTo>
                    <a:pt x="1545" y="158"/>
                    <a:pt x="1230" y="1"/>
                    <a:pt x="88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3" name="Google Shape;103;p30"/>
          <p:cNvSpPr/>
          <p:nvPr/>
        </p:nvSpPr>
        <p:spPr>
          <a:xfrm flipH="1">
            <a:off x="2457589" y="1872439"/>
            <a:ext cx="1001100" cy="2859900"/>
          </a:xfrm>
          <a:prstGeom prst="cube">
            <a:avLst>
              <a:gd name="adj" fmla="val 25000"/>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30"/>
          <p:cNvSpPr txBox="1"/>
          <p:nvPr/>
        </p:nvSpPr>
        <p:spPr>
          <a:xfrm flipH="1">
            <a:off x="2690400" y="2130157"/>
            <a:ext cx="768300" cy="468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1">
                <a:solidFill>
                  <a:schemeClr val="dk1"/>
                </a:solidFill>
                <a:latin typeface="Fira Sans Extra Condensed"/>
                <a:ea typeface="Fira Sans Extra Condensed"/>
                <a:cs typeface="Fira Sans Extra Condensed"/>
                <a:sym typeface="Fira Sans Extra Condensed"/>
              </a:rPr>
              <a:t>60%</a:t>
            </a:r>
            <a:endParaRPr sz="1600" b="1" i="0" u="none" strike="noStrike" cap="none">
              <a:solidFill>
                <a:schemeClr val="dk1"/>
              </a:solidFill>
              <a:latin typeface="Fira Sans Extra Condensed"/>
              <a:ea typeface="Fira Sans Extra Condensed"/>
              <a:cs typeface="Fira Sans Extra Condensed"/>
              <a:sym typeface="Fira Sans Extra Condensed"/>
            </a:endParaRPr>
          </a:p>
        </p:txBody>
      </p:sp>
      <p:sp>
        <p:nvSpPr>
          <p:cNvPr id="105" name="Google Shape;105;p30"/>
          <p:cNvSpPr/>
          <p:nvPr/>
        </p:nvSpPr>
        <p:spPr>
          <a:xfrm>
            <a:off x="2276850" y="2709925"/>
            <a:ext cx="6378000" cy="615300"/>
          </a:xfrm>
          <a:prstGeom prst="rect">
            <a:avLst/>
          </a:prstGeom>
          <a:solidFill>
            <a:srgbClr val="EFEFEF">
              <a:alpha val="611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30"/>
          <p:cNvSpPr txBox="1"/>
          <p:nvPr/>
        </p:nvSpPr>
        <p:spPr>
          <a:xfrm>
            <a:off x="4610100" y="2977078"/>
            <a:ext cx="3132300" cy="27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Fira Sans Extra Condensed"/>
                <a:ea typeface="Fira Sans Extra Condensed"/>
                <a:cs typeface="Fira Sans Extra Condensed"/>
                <a:sym typeface="Fira Sans Extra Condensed"/>
              </a:rPr>
              <a:t>Adults aged 55 and over </a:t>
            </a:r>
            <a:endParaRPr sz="1200" i="0" u="none" strike="noStrike" cap="none">
              <a:solidFill>
                <a:schemeClr val="dk1"/>
              </a:solidFill>
              <a:latin typeface="Fira Sans Extra Condensed"/>
              <a:ea typeface="Fira Sans Extra Condensed"/>
              <a:cs typeface="Fira Sans Extra Condensed"/>
              <a:sym typeface="Fira Sans Extra Condensed"/>
            </a:endParaRPr>
          </a:p>
        </p:txBody>
      </p:sp>
      <p:sp>
        <p:nvSpPr>
          <p:cNvPr id="107" name="Google Shape;107;p30"/>
          <p:cNvSpPr txBox="1"/>
          <p:nvPr/>
        </p:nvSpPr>
        <p:spPr>
          <a:xfrm>
            <a:off x="6172200" y="2708155"/>
            <a:ext cx="1569900" cy="2748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en" sz="1800">
                <a:solidFill>
                  <a:schemeClr val="dk1"/>
                </a:solidFill>
                <a:latin typeface="Fira Sans Extra Condensed SemiBold"/>
                <a:ea typeface="Fira Sans Extra Condensed SemiBold"/>
                <a:cs typeface="Fira Sans Extra Condensed SemiBold"/>
                <a:sym typeface="Fira Sans Extra Condensed SemiBold"/>
              </a:rPr>
              <a:t>Agree</a:t>
            </a:r>
            <a:endParaRPr sz="1800" i="0" u="none" strike="noStrike" cap="none">
              <a:solidFill>
                <a:schemeClr val="dk1"/>
              </a:solidFill>
              <a:latin typeface="Fira Sans Extra Condensed SemiBold"/>
              <a:ea typeface="Fira Sans Extra Condensed SemiBold"/>
              <a:cs typeface="Fira Sans Extra Condensed SemiBold"/>
              <a:sym typeface="Fira Sans Extra Condensed SemiBold"/>
            </a:endParaRPr>
          </a:p>
        </p:txBody>
      </p:sp>
      <p:grpSp>
        <p:nvGrpSpPr>
          <p:cNvPr id="108" name="Google Shape;108;p30"/>
          <p:cNvGrpSpPr/>
          <p:nvPr/>
        </p:nvGrpSpPr>
        <p:grpSpPr>
          <a:xfrm>
            <a:off x="8006870" y="2810380"/>
            <a:ext cx="339253" cy="339253"/>
            <a:chOff x="1492675" y="4992125"/>
            <a:chExt cx="481825" cy="481825"/>
          </a:xfrm>
        </p:grpSpPr>
        <p:sp>
          <p:nvSpPr>
            <p:cNvPr id="109" name="Google Shape;109;p30"/>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sp>
          <p:nvSpPr>
            <p:cNvPr id="110" name="Google Shape;110;p30"/>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sp>
        <p:nvSpPr>
          <p:cNvPr id="111" name="Google Shape;111;p30"/>
          <p:cNvSpPr/>
          <p:nvPr/>
        </p:nvSpPr>
        <p:spPr>
          <a:xfrm flipH="1">
            <a:off x="1670035" y="2469197"/>
            <a:ext cx="1001100" cy="2235900"/>
          </a:xfrm>
          <a:prstGeom prst="cube">
            <a:avLst>
              <a:gd name="adj" fmla="val 25000"/>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30"/>
          <p:cNvSpPr txBox="1"/>
          <p:nvPr/>
        </p:nvSpPr>
        <p:spPr>
          <a:xfrm flipH="1">
            <a:off x="1973586" y="2783265"/>
            <a:ext cx="768300" cy="468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1">
                <a:solidFill>
                  <a:schemeClr val="dk1"/>
                </a:solidFill>
                <a:latin typeface="Fira Sans Extra Condensed"/>
                <a:ea typeface="Fira Sans Extra Condensed"/>
                <a:cs typeface="Fira Sans Extra Condensed"/>
                <a:sym typeface="Fira Sans Extra Condensed"/>
              </a:rPr>
              <a:t>40%</a:t>
            </a:r>
            <a:endParaRPr sz="1600" b="1" i="0" u="none" strike="noStrike" cap="none">
              <a:solidFill>
                <a:schemeClr val="dk1"/>
              </a:solidFill>
              <a:latin typeface="Fira Sans Extra Condensed"/>
              <a:ea typeface="Fira Sans Extra Condensed"/>
              <a:cs typeface="Fira Sans Extra Condensed"/>
              <a:sym typeface="Fira Sans Extra Condensed"/>
            </a:endParaRPr>
          </a:p>
        </p:txBody>
      </p:sp>
      <p:sp>
        <p:nvSpPr>
          <p:cNvPr id="113" name="Google Shape;113;p30"/>
          <p:cNvSpPr/>
          <p:nvPr/>
        </p:nvSpPr>
        <p:spPr>
          <a:xfrm>
            <a:off x="1484850" y="3436400"/>
            <a:ext cx="7170000" cy="615300"/>
          </a:xfrm>
          <a:prstGeom prst="rect">
            <a:avLst/>
          </a:prstGeom>
          <a:solidFill>
            <a:srgbClr val="EFEFEF">
              <a:alpha val="611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4" name="Google Shape;114;p30"/>
          <p:cNvGrpSpPr/>
          <p:nvPr/>
        </p:nvGrpSpPr>
        <p:grpSpPr>
          <a:xfrm>
            <a:off x="8095226" y="3631961"/>
            <a:ext cx="350431" cy="339887"/>
            <a:chOff x="3270675" y="841800"/>
            <a:chExt cx="497700" cy="482725"/>
          </a:xfrm>
        </p:grpSpPr>
        <p:sp>
          <p:nvSpPr>
            <p:cNvPr id="115" name="Google Shape;115;p30"/>
            <p:cNvSpPr/>
            <p:nvPr/>
          </p:nvSpPr>
          <p:spPr>
            <a:xfrm>
              <a:off x="3270675" y="902000"/>
              <a:ext cx="447125" cy="422525"/>
            </a:xfrm>
            <a:custGeom>
              <a:avLst/>
              <a:gdLst/>
              <a:ahLst/>
              <a:cxnLst/>
              <a:rect l="l" t="t" r="r" b="b"/>
              <a:pathLst>
                <a:path w="17885" h="16901" extrusionOk="0">
                  <a:moveTo>
                    <a:pt x="3454" y="0"/>
                  </a:moveTo>
                  <a:cubicBezTo>
                    <a:pt x="3343" y="0"/>
                    <a:pt x="3231" y="40"/>
                    <a:pt x="3141" y="122"/>
                  </a:cubicBezTo>
                  <a:cubicBezTo>
                    <a:pt x="1160" y="1940"/>
                    <a:pt x="0" y="4548"/>
                    <a:pt x="0" y="7246"/>
                  </a:cubicBezTo>
                  <a:cubicBezTo>
                    <a:pt x="0" y="12579"/>
                    <a:pt x="4325" y="16900"/>
                    <a:pt x="9657" y="16900"/>
                  </a:cubicBezTo>
                  <a:cubicBezTo>
                    <a:pt x="10907" y="16900"/>
                    <a:pt x="12175" y="16662"/>
                    <a:pt x="13331" y="16178"/>
                  </a:cubicBezTo>
                  <a:cubicBezTo>
                    <a:pt x="15126" y="15434"/>
                    <a:pt x="16659" y="14169"/>
                    <a:pt x="17728" y="12546"/>
                  </a:cubicBezTo>
                  <a:cubicBezTo>
                    <a:pt x="17884" y="12305"/>
                    <a:pt x="17788" y="11983"/>
                    <a:pt x="17526" y="11866"/>
                  </a:cubicBezTo>
                  <a:lnTo>
                    <a:pt x="9158" y="8171"/>
                  </a:lnTo>
                  <a:cubicBezTo>
                    <a:pt x="9016" y="8108"/>
                    <a:pt x="8896" y="8005"/>
                    <a:pt x="8811" y="7876"/>
                  </a:cubicBezTo>
                  <a:lnTo>
                    <a:pt x="8405" y="7246"/>
                  </a:lnTo>
                  <a:lnTo>
                    <a:pt x="3846" y="212"/>
                  </a:lnTo>
                  <a:cubicBezTo>
                    <a:pt x="3756" y="73"/>
                    <a:pt x="3606" y="0"/>
                    <a:pt x="345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sp>
          <p:nvSpPr>
            <p:cNvPr id="116" name="Google Shape;116;p30"/>
            <p:cNvSpPr/>
            <p:nvPr/>
          </p:nvSpPr>
          <p:spPr>
            <a:xfrm>
              <a:off x="3385250" y="841800"/>
              <a:ext cx="279700" cy="220925"/>
            </a:xfrm>
            <a:custGeom>
              <a:avLst/>
              <a:gdLst/>
              <a:ahLst/>
              <a:cxnLst/>
              <a:rect l="l" t="t" r="r" b="b"/>
              <a:pathLst>
                <a:path w="11188" h="8837" extrusionOk="0">
                  <a:moveTo>
                    <a:pt x="5070" y="0"/>
                  </a:moveTo>
                  <a:cubicBezTo>
                    <a:pt x="3434" y="0"/>
                    <a:pt x="1792" y="415"/>
                    <a:pt x="308" y="1256"/>
                  </a:cubicBezTo>
                  <a:cubicBezTo>
                    <a:pt x="76" y="1388"/>
                    <a:pt x="1" y="1690"/>
                    <a:pt x="148" y="1912"/>
                  </a:cubicBezTo>
                  <a:lnTo>
                    <a:pt x="4532" y="8676"/>
                  </a:lnTo>
                  <a:cubicBezTo>
                    <a:pt x="4601" y="8781"/>
                    <a:pt x="4714" y="8837"/>
                    <a:pt x="4828" y="8837"/>
                  </a:cubicBezTo>
                  <a:cubicBezTo>
                    <a:pt x="4919" y="8837"/>
                    <a:pt x="5010" y="8802"/>
                    <a:pt x="5081" y="8730"/>
                  </a:cubicBezTo>
                  <a:lnTo>
                    <a:pt x="10992" y="2683"/>
                  </a:lnTo>
                  <a:cubicBezTo>
                    <a:pt x="11187" y="2482"/>
                    <a:pt x="11163" y="2156"/>
                    <a:pt x="10940" y="1988"/>
                  </a:cubicBezTo>
                  <a:cubicBezTo>
                    <a:pt x="9218" y="670"/>
                    <a:pt x="7149" y="0"/>
                    <a:pt x="507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sp>
          <p:nvSpPr>
            <p:cNvPr id="117" name="Google Shape;117;p30"/>
            <p:cNvSpPr/>
            <p:nvPr/>
          </p:nvSpPr>
          <p:spPr>
            <a:xfrm>
              <a:off x="3530100" y="924750"/>
              <a:ext cx="238275" cy="250200"/>
            </a:xfrm>
            <a:custGeom>
              <a:avLst/>
              <a:gdLst/>
              <a:ahLst/>
              <a:cxnLst/>
              <a:rect l="l" t="t" r="r" b="b"/>
              <a:pathLst>
                <a:path w="9531" h="10008" extrusionOk="0">
                  <a:moveTo>
                    <a:pt x="6350" y="1"/>
                  </a:moveTo>
                  <a:cubicBezTo>
                    <a:pt x="6230" y="1"/>
                    <a:pt x="6108" y="47"/>
                    <a:pt x="6017" y="142"/>
                  </a:cubicBezTo>
                  <a:lnTo>
                    <a:pt x="172" y="6123"/>
                  </a:lnTo>
                  <a:cubicBezTo>
                    <a:pt x="0" y="6297"/>
                    <a:pt x="57" y="6589"/>
                    <a:pt x="283" y="6689"/>
                  </a:cubicBezTo>
                  <a:lnTo>
                    <a:pt x="7706" y="9968"/>
                  </a:lnTo>
                  <a:cubicBezTo>
                    <a:pt x="7767" y="9995"/>
                    <a:pt x="7830" y="10007"/>
                    <a:pt x="7893" y="10007"/>
                  </a:cubicBezTo>
                  <a:cubicBezTo>
                    <a:pt x="8082" y="10007"/>
                    <a:pt x="8261" y="9890"/>
                    <a:pt x="8329" y="9700"/>
                  </a:cubicBezTo>
                  <a:cubicBezTo>
                    <a:pt x="9531" y="6463"/>
                    <a:pt x="8913" y="2828"/>
                    <a:pt x="6706" y="169"/>
                  </a:cubicBezTo>
                  <a:cubicBezTo>
                    <a:pt x="6615" y="57"/>
                    <a:pt x="6483" y="1"/>
                    <a:pt x="635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sp>
        <p:nvSpPr>
          <p:cNvPr id="118" name="Google Shape;118;p30"/>
          <p:cNvSpPr txBox="1"/>
          <p:nvPr/>
        </p:nvSpPr>
        <p:spPr>
          <a:xfrm>
            <a:off x="4639800" y="3739147"/>
            <a:ext cx="3132300" cy="274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Fira Sans Extra Condensed"/>
                <a:ea typeface="Fira Sans Extra Condensed"/>
                <a:cs typeface="Fira Sans Extra Condensed"/>
                <a:sym typeface="Fira Sans Extra Condensed"/>
              </a:rPr>
              <a:t>Adults aged 45-55</a:t>
            </a:r>
            <a:endParaRPr sz="1200" i="0" u="none" strike="noStrike" cap="none">
              <a:solidFill>
                <a:schemeClr val="dk1"/>
              </a:solidFill>
              <a:latin typeface="Fira Sans Extra Condensed"/>
              <a:ea typeface="Fira Sans Extra Condensed"/>
              <a:cs typeface="Fira Sans Extra Condensed"/>
              <a:sym typeface="Fira Sans Extra Condensed"/>
            </a:endParaRPr>
          </a:p>
        </p:txBody>
      </p:sp>
      <p:sp>
        <p:nvSpPr>
          <p:cNvPr id="119" name="Google Shape;119;p30"/>
          <p:cNvSpPr/>
          <p:nvPr/>
        </p:nvSpPr>
        <p:spPr>
          <a:xfrm flipH="1">
            <a:off x="928278" y="2962627"/>
            <a:ext cx="1001100" cy="1745700"/>
          </a:xfrm>
          <a:prstGeom prst="cube">
            <a:avLst>
              <a:gd name="adj" fmla="val 25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30"/>
          <p:cNvSpPr txBox="1"/>
          <p:nvPr/>
        </p:nvSpPr>
        <p:spPr>
          <a:xfrm flipH="1">
            <a:off x="1161063" y="3352850"/>
            <a:ext cx="768300" cy="468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1">
                <a:solidFill>
                  <a:schemeClr val="dk1"/>
                </a:solidFill>
                <a:latin typeface="Fira Sans Extra Condensed"/>
                <a:ea typeface="Fira Sans Extra Condensed"/>
                <a:cs typeface="Fira Sans Extra Condensed"/>
                <a:sym typeface="Fira Sans Extra Condensed"/>
              </a:rPr>
              <a:t>20%</a:t>
            </a:r>
            <a:endParaRPr sz="1600" b="1" i="0" u="none" strike="noStrike" cap="none">
              <a:solidFill>
                <a:schemeClr val="dk1"/>
              </a:solidFill>
              <a:latin typeface="Fira Sans Extra Condensed"/>
              <a:ea typeface="Fira Sans Extra Condensed"/>
              <a:cs typeface="Fira Sans Extra Condensed"/>
              <a:sym typeface="Fira Sans Extra Condensed"/>
            </a:endParaRPr>
          </a:p>
        </p:txBody>
      </p:sp>
      <p:grpSp>
        <p:nvGrpSpPr>
          <p:cNvPr id="121" name="Google Shape;121;p30"/>
          <p:cNvGrpSpPr/>
          <p:nvPr/>
        </p:nvGrpSpPr>
        <p:grpSpPr>
          <a:xfrm flipH="1">
            <a:off x="8007328" y="1364902"/>
            <a:ext cx="338316" cy="349619"/>
            <a:chOff x="3357325" y="2093500"/>
            <a:chExt cx="311525" cy="322825"/>
          </a:xfrm>
        </p:grpSpPr>
        <p:sp>
          <p:nvSpPr>
            <p:cNvPr id="122" name="Google Shape;122;p30"/>
            <p:cNvSpPr/>
            <p:nvPr/>
          </p:nvSpPr>
          <p:spPr>
            <a:xfrm>
              <a:off x="3357325" y="2210550"/>
              <a:ext cx="85700" cy="205775"/>
            </a:xfrm>
            <a:custGeom>
              <a:avLst/>
              <a:gdLst/>
              <a:ahLst/>
              <a:cxnLst/>
              <a:rect l="l" t="t" r="r" b="b"/>
              <a:pathLst>
                <a:path w="3428" h="8231" extrusionOk="0">
                  <a:moveTo>
                    <a:pt x="566" y="1"/>
                  </a:moveTo>
                  <a:cubicBezTo>
                    <a:pt x="253" y="1"/>
                    <a:pt x="0" y="251"/>
                    <a:pt x="0" y="564"/>
                  </a:cubicBezTo>
                  <a:lnTo>
                    <a:pt x="0" y="7664"/>
                  </a:lnTo>
                  <a:cubicBezTo>
                    <a:pt x="0" y="7978"/>
                    <a:pt x="253" y="8231"/>
                    <a:pt x="566" y="8231"/>
                  </a:cubicBezTo>
                  <a:lnTo>
                    <a:pt x="2861" y="8231"/>
                  </a:lnTo>
                  <a:cubicBezTo>
                    <a:pt x="3174" y="8231"/>
                    <a:pt x="3427" y="7978"/>
                    <a:pt x="3427" y="7664"/>
                  </a:cubicBezTo>
                  <a:lnTo>
                    <a:pt x="3427" y="564"/>
                  </a:lnTo>
                  <a:cubicBezTo>
                    <a:pt x="3427" y="251"/>
                    <a:pt x="3174" y="1"/>
                    <a:pt x="28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sp>
          <p:nvSpPr>
            <p:cNvPr id="123" name="Google Shape;123;p30"/>
            <p:cNvSpPr/>
            <p:nvPr/>
          </p:nvSpPr>
          <p:spPr>
            <a:xfrm>
              <a:off x="3471225" y="2152075"/>
              <a:ext cx="84725" cy="264250"/>
            </a:xfrm>
            <a:custGeom>
              <a:avLst/>
              <a:gdLst/>
              <a:ahLst/>
              <a:cxnLst/>
              <a:rect l="l" t="t" r="r" b="b"/>
              <a:pathLst>
                <a:path w="3389" h="10570" extrusionOk="0">
                  <a:moveTo>
                    <a:pt x="563" y="0"/>
                  </a:moveTo>
                  <a:cubicBezTo>
                    <a:pt x="253" y="0"/>
                    <a:pt x="0" y="250"/>
                    <a:pt x="0" y="563"/>
                  </a:cubicBezTo>
                  <a:lnTo>
                    <a:pt x="0" y="10003"/>
                  </a:lnTo>
                  <a:cubicBezTo>
                    <a:pt x="0" y="10317"/>
                    <a:pt x="253" y="10570"/>
                    <a:pt x="563" y="10570"/>
                  </a:cubicBezTo>
                  <a:lnTo>
                    <a:pt x="2822" y="10570"/>
                  </a:lnTo>
                  <a:cubicBezTo>
                    <a:pt x="3135" y="10570"/>
                    <a:pt x="3388" y="10317"/>
                    <a:pt x="3388" y="10003"/>
                  </a:cubicBezTo>
                  <a:lnTo>
                    <a:pt x="3388" y="563"/>
                  </a:lnTo>
                  <a:cubicBezTo>
                    <a:pt x="3388" y="250"/>
                    <a:pt x="3135" y="0"/>
                    <a:pt x="282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sp>
          <p:nvSpPr>
            <p:cNvPr id="124" name="Google Shape;124;p30"/>
            <p:cNvSpPr/>
            <p:nvPr/>
          </p:nvSpPr>
          <p:spPr>
            <a:xfrm>
              <a:off x="3584150" y="2093500"/>
              <a:ext cx="84700" cy="322825"/>
            </a:xfrm>
            <a:custGeom>
              <a:avLst/>
              <a:gdLst/>
              <a:ahLst/>
              <a:cxnLst/>
              <a:rect l="l" t="t" r="r" b="b"/>
              <a:pathLst>
                <a:path w="3388" h="12913" extrusionOk="0">
                  <a:moveTo>
                    <a:pt x="563" y="0"/>
                  </a:moveTo>
                  <a:cubicBezTo>
                    <a:pt x="253" y="0"/>
                    <a:pt x="0" y="253"/>
                    <a:pt x="0" y="566"/>
                  </a:cubicBezTo>
                  <a:lnTo>
                    <a:pt x="0" y="12346"/>
                  </a:lnTo>
                  <a:cubicBezTo>
                    <a:pt x="0" y="12660"/>
                    <a:pt x="253" y="12913"/>
                    <a:pt x="563" y="12913"/>
                  </a:cubicBezTo>
                  <a:lnTo>
                    <a:pt x="2822" y="12913"/>
                  </a:lnTo>
                  <a:cubicBezTo>
                    <a:pt x="3135" y="12913"/>
                    <a:pt x="3388" y="12660"/>
                    <a:pt x="3388" y="12346"/>
                  </a:cubicBezTo>
                  <a:lnTo>
                    <a:pt x="3388" y="566"/>
                  </a:lnTo>
                  <a:cubicBezTo>
                    <a:pt x="3388" y="253"/>
                    <a:pt x="3135" y="0"/>
                    <a:pt x="282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sp>
        <p:nvSpPr>
          <p:cNvPr id="125" name="Google Shape;125;p30"/>
          <p:cNvSpPr txBox="1"/>
          <p:nvPr/>
        </p:nvSpPr>
        <p:spPr>
          <a:xfrm>
            <a:off x="6172200" y="3343825"/>
            <a:ext cx="1569900" cy="400200"/>
          </a:xfrm>
          <a:prstGeom prst="rect">
            <a:avLst/>
          </a:prstGeom>
          <a:noFill/>
          <a:ln>
            <a:noFill/>
          </a:ln>
        </p:spPr>
        <p:txBody>
          <a:bodyPr spcFirstLastPara="1" wrap="square" lIns="91425" tIns="91425" rIns="91425" bIns="91425" anchor="ctr" anchorCtr="0">
            <a:spAutoFit/>
          </a:bodyPr>
          <a:lstStyle/>
          <a:p>
            <a:pPr marL="0" lvl="0" indent="0" algn="r" rtl="0">
              <a:spcBef>
                <a:spcPts val="0"/>
              </a:spcBef>
              <a:spcAft>
                <a:spcPts val="0"/>
              </a:spcAft>
              <a:buNone/>
            </a:pPr>
            <a:r>
              <a:rPr lang="en" b="1">
                <a:latin typeface="Fira Sans Extra Condensed"/>
                <a:ea typeface="Fira Sans Extra Condensed"/>
                <a:cs typeface="Fira Sans Extra Condensed"/>
                <a:sym typeface="Fira Sans Extra Condensed"/>
              </a:rPr>
              <a:t>Agree</a:t>
            </a:r>
            <a:endParaRPr b="1">
              <a:latin typeface="Fira Sans Extra Condensed"/>
              <a:ea typeface="Fira Sans Extra Condensed"/>
              <a:cs typeface="Fira Sans Extra Condensed"/>
              <a:sym typeface="Fira Sans Extra Condense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cxnSp>
        <p:nvCxnSpPr>
          <p:cNvPr id="130" name="Google Shape;130;p3"/>
          <p:cNvCxnSpPr/>
          <p:nvPr/>
        </p:nvCxnSpPr>
        <p:spPr>
          <a:xfrm>
            <a:off x="4015450" y="1858750"/>
            <a:ext cx="1928700" cy="115800"/>
          </a:xfrm>
          <a:prstGeom prst="straightConnector1">
            <a:avLst/>
          </a:prstGeom>
          <a:noFill/>
          <a:ln w="9525" cap="flat" cmpd="sng">
            <a:solidFill>
              <a:schemeClr val="dk1"/>
            </a:solidFill>
            <a:prstDash val="dot"/>
            <a:round/>
            <a:headEnd type="none" w="sm" len="sm"/>
            <a:tailEnd type="oval" w="med" len="med"/>
          </a:ln>
        </p:spPr>
      </p:cxnSp>
      <p:cxnSp>
        <p:nvCxnSpPr>
          <p:cNvPr id="131" name="Google Shape;131;p3"/>
          <p:cNvCxnSpPr/>
          <p:nvPr/>
        </p:nvCxnSpPr>
        <p:spPr>
          <a:xfrm rot="10800000" flipH="1">
            <a:off x="4015450" y="2301231"/>
            <a:ext cx="1928700" cy="196500"/>
          </a:xfrm>
          <a:prstGeom prst="straightConnector1">
            <a:avLst/>
          </a:prstGeom>
          <a:noFill/>
          <a:ln w="9525" cap="flat" cmpd="sng">
            <a:solidFill>
              <a:schemeClr val="dk1"/>
            </a:solidFill>
            <a:prstDash val="dot"/>
            <a:round/>
            <a:headEnd type="none" w="sm" len="sm"/>
            <a:tailEnd type="oval" w="med" len="med"/>
          </a:ln>
        </p:spPr>
      </p:cxnSp>
      <p:cxnSp>
        <p:nvCxnSpPr>
          <p:cNvPr id="132" name="Google Shape;132;p3"/>
          <p:cNvCxnSpPr>
            <a:stCxn id="133" idx="3"/>
          </p:cNvCxnSpPr>
          <p:nvPr/>
        </p:nvCxnSpPr>
        <p:spPr>
          <a:xfrm>
            <a:off x="4500500" y="3233950"/>
            <a:ext cx="1443600" cy="139200"/>
          </a:xfrm>
          <a:prstGeom prst="straightConnector1">
            <a:avLst/>
          </a:prstGeom>
          <a:noFill/>
          <a:ln w="9525" cap="flat" cmpd="sng">
            <a:solidFill>
              <a:schemeClr val="dk1"/>
            </a:solidFill>
            <a:prstDash val="dot"/>
            <a:round/>
            <a:headEnd type="none" w="sm" len="sm"/>
            <a:tailEnd type="oval" w="med" len="med"/>
          </a:ln>
        </p:spPr>
      </p:cxnSp>
      <p:cxnSp>
        <p:nvCxnSpPr>
          <p:cNvPr id="134" name="Google Shape;134;p3"/>
          <p:cNvCxnSpPr>
            <a:stCxn id="135" idx="3"/>
          </p:cNvCxnSpPr>
          <p:nvPr/>
        </p:nvCxnSpPr>
        <p:spPr>
          <a:xfrm rot="10800000" flipH="1">
            <a:off x="4500500" y="3639438"/>
            <a:ext cx="1435500" cy="163800"/>
          </a:xfrm>
          <a:prstGeom prst="straightConnector1">
            <a:avLst/>
          </a:prstGeom>
          <a:noFill/>
          <a:ln w="9525" cap="flat" cmpd="sng">
            <a:solidFill>
              <a:schemeClr val="dk1"/>
            </a:solidFill>
            <a:prstDash val="dot"/>
            <a:round/>
            <a:headEnd type="none" w="sm" len="sm"/>
            <a:tailEnd type="oval" w="med" len="med"/>
          </a:ln>
        </p:spPr>
      </p:cxnSp>
      <p:cxnSp>
        <p:nvCxnSpPr>
          <p:cNvPr id="136" name="Google Shape;136;p3"/>
          <p:cNvCxnSpPr/>
          <p:nvPr/>
        </p:nvCxnSpPr>
        <p:spPr>
          <a:xfrm>
            <a:off x="4015450" y="4414675"/>
            <a:ext cx="1928700" cy="0"/>
          </a:xfrm>
          <a:prstGeom prst="straightConnector1">
            <a:avLst/>
          </a:prstGeom>
          <a:noFill/>
          <a:ln w="9525" cap="flat" cmpd="sng">
            <a:solidFill>
              <a:schemeClr val="dk1"/>
            </a:solidFill>
            <a:prstDash val="dot"/>
            <a:round/>
            <a:headEnd type="none" w="sm" len="sm"/>
            <a:tailEnd type="oval" w="med" len="med"/>
          </a:ln>
        </p:spPr>
      </p:cxnSp>
      <p:sp>
        <p:nvSpPr>
          <p:cNvPr id="137" name="Google Shape;137;p3"/>
          <p:cNvSpPr txBox="1">
            <a:spLocks noGrp="1"/>
          </p:cNvSpPr>
          <p:nvPr>
            <p:ph type="title"/>
          </p:nvPr>
        </p:nvSpPr>
        <p:spPr>
          <a:xfrm>
            <a:off x="401800" y="410587"/>
            <a:ext cx="8229600" cy="788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 sz="1900">
                <a:solidFill>
                  <a:schemeClr val="dk1"/>
                </a:solidFill>
              </a:rPr>
              <a:t>Question: </a:t>
            </a:r>
            <a:r>
              <a:rPr lang="en" sz="1900"/>
              <a:t>Would you feel safe in a regime in which power is in the hands of the army? </a:t>
            </a:r>
            <a:endParaRPr sz="1900">
              <a:solidFill>
                <a:schemeClr val="dk1"/>
              </a:solidFill>
            </a:endParaRPr>
          </a:p>
        </p:txBody>
      </p:sp>
      <p:sp>
        <p:nvSpPr>
          <p:cNvPr id="138" name="Google Shape;138;p3"/>
          <p:cNvSpPr txBox="1"/>
          <p:nvPr/>
        </p:nvSpPr>
        <p:spPr>
          <a:xfrm>
            <a:off x="5985700" y="3165800"/>
            <a:ext cx="2742600" cy="70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300">
                <a:latin typeface="Fira Sans"/>
                <a:ea typeface="Fira Sans"/>
                <a:cs typeface="Fira Sans"/>
                <a:sym typeface="Fira Sans"/>
              </a:rPr>
              <a:t>In the ages 15-35 and 45-55 90% disagrees.</a:t>
            </a:r>
            <a:endParaRPr sz="1300">
              <a:latin typeface="Fira Sans"/>
              <a:ea typeface="Fira Sans"/>
              <a:cs typeface="Fira Sans"/>
              <a:sym typeface="Fira Sans"/>
            </a:endParaRPr>
          </a:p>
          <a:p>
            <a:pPr marL="0" marR="0" lvl="0" indent="0" algn="l" rtl="0">
              <a:lnSpc>
                <a:spcPct val="100000"/>
              </a:lnSpc>
              <a:spcBef>
                <a:spcPts val="0"/>
              </a:spcBef>
              <a:spcAft>
                <a:spcPts val="0"/>
              </a:spcAft>
              <a:buClr>
                <a:srgbClr val="000000"/>
              </a:buClr>
              <a:buSzPts val="1200"/>
              <a:buFont typeface="Arial"/>
              <a:buNone/>
            </a:pPr>
            <a:r>
              <a:rPr lang="en" sz="1300">
                <a:latin typeface="Fira Sans"/>
                <a:ea typeface="Fira Sans"/>
                <a:cs typeface="Fira Sans"/>
                <a:sym typeface="Fira Sans"/>
              </a:rPr>
              <a:t>10% agrees</a:t>
            </a:r>
            <a:endParaRPr sz="1300">
              <a:latin typeface="Fira Sans"/>
              <a:ea typeface="Fira Sans"/>
              <a:cs typeface="Fira Sans"/>
              <a:sym typeface="Fira San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Roboto"/>
              <a:ea typeface="Roboto"/>
              <a:cs typeface="Roboto"/>
              <a:sym typeface="Roboto"/>
            </a:endParaRPr>
          </a:p>
        </p:txBody>
      </p:sp>
      <p:sp>
        <p:nvSpPr>
          <p:cNvPr id="139" name="Google Shape;139;p3"/>
          <p:cNvSpPr txBox="1"/>
          <p:nvPr/>
        </p:nvSpPr>
        <p:spPr>
          <a:xfrm>
            <a:off x="5944151" y="4159676"/>
            <a:ext cx="2742600" cy="572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300">
                <a:latin typeface="Fira Sans"/>
                <a:ea typeface="Fira Sans"/>
                <a:cs typeface="Fira Sans"/>
                <a:sym typeface="Fira Sans"/>
              </a:rPr>
              <a:t>In the ages 35-45 80% wouldn't feel safe.</a:t>
            </a:r>
            <a:endParaRPr sz="1300" i="0" u="none" strike="noStrike" cap="none">
              <a:solidFill>
                <a:srgbClr val="000000"/>
              </a:solidFill>
              <a:latin typeface="Fira Sans"/>
              <a:ea typeface="Fira Sans"/>
              <a:cs typeface="Fira Sans"/>
              <a:sym typeface="Fira Sans"/>
            </a:endParaRPr>
          </a:p>
        </p:txBody>
      </p:sp>
      <p:sp>
        <p:nvSpPr>
          <p:cNvPr id="140" name="Google Shape;140;p3"/>
          <p:cNvSpPr txBox="1"/>
          <p:nvPr/>
        </p:nvSpPr>
        <p:spPr>
          <a:xfrm>
            <a:off x="5999512" y="1741484"/>
            <a:ext cx="2631900" cy="113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300">
                <a:latin typeface="Fira Sans"/>
                <a:ea typeface="Fira Sans"/>
                <a:cs typeface="Fira Sans"/>
                <a:sym typeface="Fira Sans"/>
              </a:rPr>
              <a:t>70% of adults over 55 years old would feel insecure.</a:t>
            </a:r>
            <a:endParaRPr sz="1300">
              <a:latin typeface="Fira Sans"/>
              <a:ea typeface="Fira Sans"/>
              <a:cs typeface="Fira Sans"/>
              <a:sym typeface="Fira Sans"/>
            </a:endParaRPr>
          </a:p>
          <a:p>
            <a:pPr marL="0" marR="0" lvl="0" indent="0" algn="l" rtl="0">
              <a:lnSpc>
                <a:spcPct val="100000"/>
              </a:lnSpc>
              <a:spcBef>
                <a:spcPts val="0"/>
              </a:spcBef>
              <a:spcAft>
                <a:spcPts val="0"/>
              </a:spcAft>
              <a:buNone/>
            </a:pPr>
            <a:r>
              <a:rPr lang="en" sz="1300">
                <a:latin typeface="Fira Sans"/>
                <a:ea typeface="Fira Sans"/>
                <a:cs typeface="Fira Sans"/>
                <a:sym typeface="Fira Sans"/>
              </a:rPr>
              <a:t>30% would feel safe.</a:t>
            </a:r>
            <a:endParaRPr sz="1300">
              <a:latin typeface="Fira Sans"/>
              <a:ea typeface="Fira Sans"/>
              <a:cs typeface="Fira Sans"/>
              <a:sym typeface="Fira Sans"/>
            </a:endParaRPr>
          </a:p>
        </p:txBody>
      </p:sp>
      <p:sp>
        <p:nvSpPr>
          <p:cNvPr id="141" name="Google Shape;141;p3"/>
          <p:cNvSpPr/>
          <p:nvPr/>
        </p:nvSpPr>
        <p:spPr>
          <a:xfrm>
            <a:off x="457203" y="1668750"/>
            <a:ext cx="2284001" cy="382185"/>
          </a:xfrm>
          <a:custGeom>
            <a:avLst/>
            <a:gdLst/>
            <a:ahLst/>
            <a:cxnLst/>
            <a:rect l="l" t="t" r="r" b="b"/>
            <a:pathLst>
              <a:path w="4561" h="4560" extrusionOk="0">
                <a:moveTo>
                  <a:pt x="1" y="0"/>
                </a:moveTo>
                <a:lnTo>
                  <a:pt x="1" y="4560"/>
                </a:lnTo>
                <a:lnTo>
                  <a:pt x="4560" y="4560"/>
                </a:lnTo>
                <a:lnTo>
                  <a:pt x="456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3"/>
          <p:cNvSpPr/>
          <p:nvPr/>
        </p:nvSpPr>
        <p:spPr>
          <a:xfrm>
            <a:off x="2247934" y="1668739"/>
            <a:ext cx="562994" cy="382101"/>
          </a:xfrm>
          <a:custGeom>
            <a:avLst/>
            <a:gdLst/>
            <a:ahLst/>
            <a:cxnLst/>
            <a:rect l="l" t="t" r="r" b="b"/>
            <a:pathLst>
              <a:path w="9589" h="4559" extrusionOk="0">
                <a:moveTo>
                  <a:pt x="1" y="0"/>
                </a:moveTo>
                <a:lnTo>
                  <a:pt x="1" y="4558"/>
                </a:lnTo>
                <a:lnTo>
                  <a:pt x="8406" y="4558"/>
                </a:lnTo>
                <a:lnTo>
                  <a:pt x="9588" y="2367"/>
                </a:lnTo>
                <a:lnTo>
                  <a:pt x="84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3"/>
          <p:cNvSpPr/>
          <p:nvPr/>
        </p:nvSpPr>
        <p:spPr>
          <a:xfrm>
            <a:off x="457203" y="2307489"/>
            <a:ext cx="2284012" cy="382189"/>
          </a:xfrm>
          <a:custGeom>
            <a:avLst/>
            <a:gdLst/>
            <a:ahLst/>
            <a:cxnLst/>
            <a:rect l="l" t="t" r="r" b="b"/>
            <a:pathLst>
              <a:path w="4561" h="4561" extrusionOk="0">
                <a:moveTo>
                  <a:pt x="1" y="1"/>
                </a:moveTo>
                <a:lnTo>
                  <a:pt x="1" y="4560"/>
                </a:lnTo>
                <a:lnTo>
                  <a:pt x="4560" y="4560"/>
                </a:lnTo>
                <a:lnTo>
                  <a:pt x="456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3"/>
          <p:cNvSpPr/>
          <p:nvPr/>
        </p:nvSpPr>
        <p:spPr>
          <a:xfrm>
            <a:off x="2247938" y="2307478"/>
            <a:ext cx="613663" cy="382021"/>
          </a:xfrm>
          <a:custGeom>
            <a:avLst/>
            <a:gdLst/>
            <a:ahLst/>
            <a:cxnLst/>
            <a:rect l="l" t="t" r="r" b="b"/>
            <a:pathLst>
              <a:path w="10452" h="4559" extrusionOk="0">
                <a:moveTo>
                  <a:pt x="1" y="1"/>
                </a:moveTo>
                <a:lnTo>
                  <a:pt x="1" y="4558"/>
                </a:lnTo>
                <a:lnTo>
                  <a:pt x="9270" y="4558"/>
                </a:lnTo>
                <a:lnTo>
                  <a:pt x="10452" y="2366"/>
                </a:lnTo>
                <a:lnTo>
                  <a:pt x="927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3"/>
          <p:cNvSpPr/>
          <p:nvPr/>
        </p:nvSpPr>
        <p:spPr>
          <a:xfrm>
            <a:off x="457203" y="2946164"/>
            <a:ext cx="2284012" cy="382185"/>
          </a:xfrm>
          <a:custGeom>
            <a:avLst/>
            <a:gdLst/>
            <a:ahLst/>
            <a:cxnLst/>
            <a:rect l="l" t="t" r="r" b="b"/>
            <a:pathLst>
              <a:path w="4561" h="4560" extrusionOk="0">
                <a:moveTo>
                  <a:pt x="1" y="0"/>
                </a:moveTo>
                <a:lnTo>
                  <a:pt x="1" y="4560"/>
                </a:lnTo>
                <a:lnTo>
                  <a:pt x="4560" y="4560"/>
                </a:lnTo>
                <a:lnTo>
                  <a:pt x="456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3"/>
          <p:cNvSpPr/>
          <p:nvPr/>
        </p:nvSpPr>
        <p:spPr>
          <a:xfrm>
            <a:off x="2247936" y="2946152"/>
            <a:ext cx="664391" cy="382185"/>
          </a:xfrm>
          <a:custGeom>
            <a:avLst/>
            <a:gdLst/>
            <a:ahLst/>
            <a:cxnLst/>
            <a:rect l="l" t="t" r="r" b="b"/>
            <a:pathLst>
              <a:path w="11316" h="4560" extrusionOk="0">
                <a:moveTo>
                  <a:pt x="1" y="0"/>
                </a:moveTo>
                <a:lnTo>
                  <a:pt x="1" y="4560"/>
                </a:lnTo>
                <a:lnTo>
                  <a:pt x="10133" y="4560"/>
                </a:lnTo>
                <a:lnTo>
                  <a:pt x="11315" y="2367"/>
                </a:lnTo>
                <a:lnTo>
                  <a:pt x="1013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3"/>
          <p:cNvSpPr/>
          <p:nvPr/>
        </p:nvSpPr>
        <p:spPr>
          <a:xfrm>
            <a:off x="457203" y="3587910"/>
            <a:ext cx="2284023" cy="382191"/>
          </a:xfrm>
          <a:custGeom>
            <a:avLst/>
            <a:gdLst/>
            <a:ahLst/>
            <a:cxnLst/>
            <a:rect l="l" t="t" r="r" b="b"/>
            <a:pathLst>
              <a:path w="4561" h="4664" extrusionOk="0">
                <a:moveTo>
                  <a:pt x="1" y="1"/>
                </a:moveTo>
                <a:lnTo>
                  <a:pt x="1" y="4664"/>
                </a:lnTo>
                <a:lnTo>
                  <a:pt x="4560" y="4664"/>
                </a:lnTo>
                <a:lnTo>
                  <a:pt x="456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3"/>
          <p:cNvSpPr/>
          <p:nvPr/>
        </p:nvSpPr>
        <p:spPr>
          <a:xfrm>
            <a:off x="2247946" y="3587898"/>
            <a:ext cx="715001" cy="382191"/>
          </a:xfrm>
          <a:custGeom>
            <a:avLst/>
            <a:gdLst/>
            <a:ahLst/>
            <a:cxnLst/>
            <a:rect l="l" t="t" r="r" b="b"/>
            <a:pathLst>
              <a:path w="12178" h="4664" extrusionOk="0">
                <a:moveTo>
                  <a:pt x="1" y="1"/>
                </a:moveTo>
                <a:lnTo>
                  <a:pt x="1" y="4664"/>
                </a:lnTo>
                <a:lnTo>
                  <a:pt x="10996" y="4664"/>
                </a:lnTo>
                <a:lnTo>
                  <a:pt x="12178" y="2419"/>
                </a:lnTo>
                <a:lnTo>
                  <a:pt x="1099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3"/>
          <p:cNvSpPr/>
          <p:nvPr/>
        </p:nvSpPr>
        <p:spPr>
          <a:xfrm>
            <a:off x="457203" y="4223578"/>
            <a:ext cx="2284012" cy="382196"/>
          </a:xfrm>
          <a:custGeom>
            <a:avLst/>
            <a:gdLst/>
            <a:ahLst/>
            <a:cxnLst/>
            <a:rect l="l" t="t" r="r" b="b"/>
            <a:pathLst>
              <a:path w="4561" h="4560" extrusionOk="0">
                <a:moveTo>
                  <a:pt x="1" y="0"/>
                </a:moveTo>
                <a:lnTo>
                  <a:pt x="1" y="4560"/>
                </a:lnTo>
                <a:lnTo>
                  <a:pt x="4560" y="4560"/>
                </a:lnTo>
                <a:lnTo>
                  <a:pt x="456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3"/>
          <p:cNvSpPr/>
          <p:nvPr/>
        </p:nvSpPr>
        <p:spPr>
          <a:xfrm>
            <a:off x="2247944" y="4223565"/>
            <a:ext cx="765728" cy="382196"/>
          </a:xfrm>
          <a:custGeom>
            <a:avLst/>
            <a:gdLst/>
            <a:ahLst/>
            <a:cxnLst/>
            <a:rect l="l" t="t" r="r" b="b"/>
            <a:pathLst>
              <a:path w="13042" h="4560" extrusionOk="0">
                <a:moveTo>
                  <a:pt x="1" y="0"/>
                </a:moveTo>
                <a:lnTo>
                  <a:pt x="1" y="4560"/>
                </a:lnTo>
                <a:lnTo>
                  <a:pt x="11859" y="4560"/>
                </a:lnTo>
                <a:lnTo>
                  <a:pt x="13041" y="2368"/>
                </a:lnTo>
                <a:lnTo>
                  <a:pt x="11859"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1" name="Google Shape;151;p3"/>
          <p:cNvGrpSpPr/>
          <p:nvPr/>
        </p:nvGrpSpPr>
        <p:grpSpPr>
          <a:xfrm>
            <a:off x="2944554" y="1524282"/>
            <a:ext cx="2162760" cy="609081"/>
            <a:chOff x="2944417" y="1473866"/>
            <a:chExt cx="1948257" cy="609081"/>
          </a:xfrm>
        </p:grpSpPr>
        <p:sp>
          <p:nvSpPr>
            <p:cNvPr id="152" name="Google Shape;152;p3"/>
            <p:cNvSpPr/>
            <p:nvPr/>
          </p:nvSpPr>
          <p:spPr>
            <a:xfrm>
              <a:off x="2944417" y="1529934"/>
              <a:ext cx="1946202" cy="553013"/>
            </a:xfrm>
            <a:custGeom>
              <a:avLst/>
              <a:gdLst/>
              <a:ahLst/>
              <a:cxnLst/>
              <a:rect l="l" t="t" r="r" b="b"/>
              <a:pathLst>
                <a:path w="33148" h="9419" extrusionOk="0">
                  <a:moveTo>
                    <a:pt x="1" y="0"/>
                  </a:moveTo>
                  <a:lnTo>
                    <a:pt x="1016" y="8496"/>
                  </a:lnTo>
                  <a:cubicBezTo>
                    <a:pt x="1016" y="8496"/>
                    <a:pt x="10463" y="9419"/>
                    <a:pt x="16520" y="9419"/>
                  </a:cubicBezTo>
                  <a:cubicBezTo>
                    <a:pt x="23313" y="9419"/>
                    <a:pt x="32133" y="8496"/>
                    <a:pt x="32133" y="8496"/>
                  </a:cubicBezTo>
                  <a:lnTo>
                    <a:pt x="33148" y="0"/>
                  </a:lnTo>
                  <a:lnTo>
                    <a:pt x="33148" y="0"/>
                  </a:lnTo>
                  <a:cubicBezTo>
                    <a:pt x="33147" y="0"/>
                    <a:pt x="22973" y="924"/>
                    <a:pt x="16576" y="924"/>
                  </a:cubicBezTo>
                  <a:cubicBezTo>
                    <a:pt x="10745" y="924"/>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3"/>
            <p:cNvSpPr/>
            <p:nvPr/>
          </p:nvSpPr>
          <p:spPr>
            <a:xfrm>
              <a:off x="2946237" y="1473866"/>
              <a:ext cx="1946437" cy="128815"/>
            </a:xfrm>
            <a:custGeom>
              <a:avLst/>
              <a:gdLst/>
              <a:ahLst/>
              <a:cxnLst/>
              <a:rect l="l" t="t" r="r" b="b"/>
              <a:pathLst>
                <a:path w="33152" h="2194" extrusionOk="0">
                  <a:moveTo>
                    <a:pt x="16576" y="1"/>
                  </a:moveTo>
                  <a:cubicBezTo>
                    <a:pt x="7318" y="1"/>
                    <a:pt x="0" y="408"/>
                    <a:pt x="0" y="912"/>
                  </a:cubicBezTo>
                  <a:cubicBezTo>
                    <a:pt x="0" y="1416"/>
                    <a:pt x="7319" y="2193"/>
                    <a:pt x="16576" y="2193"/>
                  </a:cubicBezTo>
                  <a:cubicBezTo>
                    <a:pt x="25832" y="2193"/>
                    <a:pt x="33152" y="1602"/>
                    <a:pt x="33152" y="1097"/>
                  </a:cubicBezTo>
                  <a:cubicBezTo>
                    <a:pt x="33152" y="595"/>
                    <a:pt x="25833" y="2"/>
                    <a:pt x="165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3"/>
            <p:cNvSpPr/>
            <p:nvPr/>
          </p:nvSpPr>
          <p:spPr>
            <a:xfrm>
              <a:off x="2946237" y="1473866"/>
              <a:ext cx="1946437" cy="128815"/>
            </a:xfrm>
            <a:custGeom>
              <a:avLst/>
              <a:gdLst/>
              <a:ahLst/>
              <a:cxnLst/>
              <a:rect l="l" t="t" r="r" b="b"/>
              <a:pathLst>
                <a:path w="33152" h="2194" extrusionOk="0">
                  <a:moveTo>
                    <a:pt x="16576" y="1"/>
                  </a:moveTo>
                  <a:cubicBezTo>
                    <a:pt x="7318" y="1"/>
                    <a:pt x="0" y="408"/>
                    <a:pt x="0" y="912"/>
                  </a:cubicBezTo>
                  <a:cubicBezTo>
                    <a:pt x="0" y="1416"/>
                    <a:pt x="7319" y="2193"/>
                    <a:pt x="16576" y="2193"/>
                  </a:cubicBezTo>
                  <a:cubicBezTo>
                    <a:pt x="25832" y="2193"/>
                    <a:pt x="33152" y="1602"/>
                    <a:pt x="33152" y="1097"/>
                  </a:cubicBezTo>
                  <a:cubicBezTo>
                    <a:pt x="33152" y="595"/>
                    <a:pt x="25833" y="2"/>
                    <a:pt x="16576" y="1"/>
                  </a:cubicBezTo>
                  <a:close/>
                </a:path>
              </a:pathLst>
            </a:custGeom>
            <a:solidFill>
              <a:srgbClr val="494949">
                <a:alpha val="423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5" name="Google Shape;155;p3"/>
          <p:cNvGrpSpPr/>
          <p:nvPr/>
        </p:nvGrpSpPr>
        <p:grpSpPr>
          <a:xfrm>
            <a:off x="3088920" y="2245535"/>
            <a:ext cx="1874027" cy="527823"/>
            <a:chOff x="3074459" y="2186723"/>
            <a:chExt cx="1688161" cy="527823"/>
          </a:xfrm>
        </p:grpSpPr>
        <p:sp>
          <p:nvSpPr>
            <p:cNvPr id="156" name="Google Shape;156;p3"/>
            <p:cNvSpPr/>
            <p:nvPr/>
          </p:nvSpPr>
          <p:spPr>
            <a:xfrm>
              <a:off x="3074459" y="2235335"/>
              <a:ext cx="1686340" cy="479211"/>
            </a:xfrm>
            <a:custGeom>
              <a:avLst/>
              <a:gdLst/>
              <a:ahLst/>
              <a:cxnLst/>
              <a:rect l="l" t="t" r="r" b="b"/>
              <a:pathLst>
                <a:path w="28722" h="8162" extrusionOk="0">
                  <a:moveTo>
                    <a:pt x="1" y="1"/>
                  </a:moveTo>
                  <a:lnTo>
                    <a:pt x="881" y="7361"/>
                  </a:lnTo>
                  <a:cubicBezTo>
                    <a:pt x="881" y="7361"/>
                    <a:pt x="9065" y="8161"/>
                    <a:pt x="14314" y="8161"/>
                  </a:cubicBezTo>
                  <a:cubicBezTo>
                    <a:pt x="20200" y="8161"/>
                    <a:pt x="27842" y="7361"/>
                    <a:pt x="27842" y="7361"/>
                  </a:cubicBezTo>
                  <a:lnTo>
                    <a:pt x="28722" y="1"/>
                  </a:lnTo>
                  <a:lnTo>
                    <a:pt x="28722" y="1"/>
                  </a:lnTo>
                  <a:cubicBezTo>
                    <a:pt x="28721" y="1"/>
                    <a:pt x="19906" y="800"/>
                    <a:pt x="14362" y="800"/>
                  </a:cubicBezTo>
                  <a:cubicBezTo>
                    <a:pt x="9311" y="800"/>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3"/>
            <p:cNvSpPr/>
            <p:nvPr/>
          </p:nvSpPr>
          <p:spPr>
            <a:xfrm>
              <a:off x="3076103" y="2186723"/>
              <a:ext cx="1686517" cy="111671"/>
            </a:xfrm>
            <a:custGeom>
              <a:avLst/>
              <a:gdLst/>
              <a:ahLst/>
              <a:cxnLst/>
              <a:rect l="l" t="t" r="r" b="b"/>
              <a:pathLst>
                <a:path w="28725" h="1902" extrusionOk="0">
                  <a:moveTo>
                    <a:pt x="14363" y="1"/>
                  </a:moveTo>
                  <a:cubicBezTo>
                    <a:pt x="6342" y="1"/>
                    <a:pt x="1" y="355"/>
                    <a:pt x="1" y="792"/>
                  </a:cubicBezTo>
                  <a:cubicBezTo>
                    <a:pt x="1" y="1228"/>
                    <a:pt x="6342" y="1902"/>
                    <a:pt x="14363" y="1902"/>
                  </a:cubicBezTo>
                  <a:cubicBezTo>
                    <a:pt x="22383" y="1902"/>
                    <a:pt x="28724" y="1387"/>
                    <a:pt x="28724" y="951"/>
                  </a:cubicBezTo>
                  <a:cubicBezTo>
                    <a:pt x="28724" y="515"/>
                    <a:pt x="22383" y="1"/>
                    <a:pt x="1436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3"/>
            <p:cNvSpPr/>
            <p:nvPr/>
          </p:nvSpPr>
          <p:spPr>
            <a:xfrm>
              <a:off x="3076103" y="2186723"/>
              <a:ext cx="1686517" cy="111671"/>
            </a:xfrm>
            <a:custGeom>
              <a:avLst/>
              <a:gdLst/>
              <a:ahLst/>
              <a:cxnLst/>
              <a:rect l="l" t="t" r="r" b="b"/>
              <a:pathLst>
                <a:path w="28725" h="1902" extrusionOk="0">
                  <a:moveTo>
                    <a:pt x="14363" y="1"/>
                  </a:moveTo>
                  <a:cubicBezTo>
                    <a:pt x="6342" y="1"/>
                    <a:pt x="1" y="355"/>
                    <a:pt x="1" y="792"/>
                  </a:cubicBezTo>
                  <a:cubicBezTo>
                    <a:pt x="1" y="1228"/>
                    <a:pt x="6342" y="1902"/>
                    <a:pt x="14363" y="1902"/>
                  </a:cubicBezTo>
                  <a:cubicBezTo>
                    <a:pt x="22383" y="1902"/>
                    <a:pt x="28724" y="1387"/>
                    <a:pt x="28724" y="951"/>
                  </a:cubicBezTo>
                  <a:cubicBezTo>
                    <a:pt x="28724" y="515"/>
                    <a:pt x="22383" y="1"/>
                    <a:pt x="14363" y="1"/>
                  </a:cubicBezTo>
                  <a:close/>
                </a:path>
              </a:pathLst>
            </a:custGeom>
            <a:solidFill>
              <a:srgbClr val="494949">
                <a:alpha val="423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9" name="Google Shape;159;p3"/>
          <p:cNvGrpSpPr/>
          <p:nvPr/>
        </p:nvGrpSpPr>
        <p:grpSpPr>
          <a:xfrm>
            <a:off x="3213311" y="2951031"/>
            <a:ext cx="1625247" cy="453846"/>
            <a:chOff x="3186537" y="2836751"/>
            <a:chExt cx="1464055" cy="453846"/>
          </a:xfrm>
        </p:grpSpPr>
        <p:sp>
          <p:nvSpPr>
            <p:cNvPr id="160" name="Google Shape;160;p3"/>
            <p:cNvSpPr/>
            <p:nvPr/>
          </p:nvSpPr>
          <p:spPr>
            <a:xfrm>
              <a:off x="3186537" y="2875441"/>
              <a:ext cx="1461061" cy="415156"/>
            </a:xfrm>
            <a:custGeom>
              <a:avLst/>
              <a:gdLst/>
              <a:ahLst/>
              <a:cxnLst/>
              <a:rect l="l" t="t" r="r" b="b"/>
              <a:pathLst>
                <a:path w="24885" h="7071" extrusionOk="0">
                  <a:moveTo>
                    <a:pt x="0" y="1"/>
                  </a:moveTo>
                  <a:lnTo>
                    <a:pt x="762" y="6377"/>
                  </a:lnTo>
                  <a:cubicBezTo>
                    <a:pt x="762" y="6377"/>
                    <a:pt x="7853" y="7071"/>
                    <a:pt x="12401" y="7071"/>
                  </a:cubicBezTo>
                  <a:cubicBezTo>
                    <a:pt x="17502" y="7071"/>
                    <a:pt x="24123" y="6377"/>
                    <a:pt x="24123" y="6377"/>
                  </a:cubicBezTo>
                  <a:lnTo>
                    <a:pt x="24884" y="1"/>
                  </a:lnTo>
                  <a:lnTo>
                    <a:pt x="24884" y="1"/>
                  </a:lnTo>
                  <a:cubicBezTo>
                    <a:pt x="24884" y="1"/>
                    <a:pt x="17246" y="693"/>
                    <a:pt x="12443" y="693"/>
                  </a:cubicBezTo>
                  <a:cubicBezTo>
                    <a:pt x="8067" y="693"/>
                    <a:pt x="0" y="1"/>
                    <a:pt x="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3"/>
            <p:cNvSpPr/>
            <p:nvPr/>
          </p:nvSpPr>
          <p:spPr>
            <a:xfrm>
              <a:off x="3186713" y="2836751"/>
              <a:ext cx="1463879" cy="83783"/>
            </a:xfrm>
            <a:custGeom>
              <a:avLst/>
              <a:gdLst/>
              <a:ahLst/>
              <a:cxnLst/>
              <a:rect l="l" t="t" r="r" b="b"/>
              <a:pathLst>
                <a:path w="24933" h="1427" extrusionOk="0">
                  <a:moveTo>
                    <a:pt x="12476" y="1"/>
                  </a:moveTo>
                  <a:cubicBezTo>
                    <a:pt x="5519" y="1"/>
                    <a:pt x="0" y="329"/>
                    <a:pt x="0" y="657"/>
                  </a:cubicBezTo>
                  <a:cubicBezTo>
                    <a:pt x="0" y="984"/>
                    <a:pt x="5519" y="1427"/>
                    <a:pt x="12476" y="1427"/>
                  </a:cubicBezTo>
                  <a:cubicBezTo>
                    <a:pt x="19433" y="1427"/>
                    <a:pt x="24932" y="1040"/>
                    <a:pt x="24932" y="713"/>
                  </a:cubicBezTo>
                  <a:cubicBezTo>
                    <a:pt x="24932" y="385"/>
                    <a:pt x="19433" y="1"/>
                    <a:pt x="124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3"/>
            <p:cNvSpPr/>
            <p:nvPr/>
          </p:nvSpPr>
          <p:spPr>
            <a:xfrm>
              <a:off x="3186713" y="2836751"/>
              <a:ext cx="1463879" cy="83783"/>
            </a:xfrm>
            <a:custGeom>
              <a:avLst/>
              <a:gdLst/>
              <a:ahLst/>
              <a:cxnLst/>
              <a:rect l="l" t="t" r="r" b="b"/>
              <a:pathLst>
                <a:path w="24933" h="1427" extrusionOk="0">
                  <a:moveTo>
                    <a:pt x="12476" y="1"/>
                  </a:moveTo>
                  <a:cubicBezTo>
                    <a:pt x="5519" y="1"/>
                    <a:pt x="0" y="329"/>
                    <a:pt x="0" y="657"/>
                  </a:cubicBezTo>
                  <a:cubicBezTo>
                    <a:pt x="0" y="984"/>
                    <a:pt x="5519" y="1427"/>
                    <a:pt x="12476" y="1427"/>
                  </a:cubicBezTo>
                  <a:cubicBezTo>
                    <a:pt x="19433" y="1427"/>
                    <a:pt x="24932" y="1040"/>
                    <a:pt x="24932" y="713"/>
                  </a:cubicBezTo>
                  <a:cubicBezTo>
                    <a:pt x="24932" y="385"/>
                    <a:pt x="19433" y="1"/>
                    <a:pt x="12476" y="1"/>
                  </a:cubicBezTo>
                  <a:close/>
                </a:path>
              </a:pathLst>
            </a:custGeom>
            <a:solidFill>
              <a:srgbClr val="494949">
                <a:alpha val="423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3" name="Google Shape;163;p3"/>
          <p:cNvGrpSpPr/>
          <p:nvPr/>
        </p:nvGrpSpPr>
        <p:grpSpPr>
          <a:xfrm>
            <a:off x="3322124" y="3582550"/>
            <a:ext cx="1407622" cy="386092"/>
            <a:chOff x="3284465" y="3504409"/>
            <a:chExt cx="1268014" cy="386092"/>
          </a:xfrm>
        </p:grpSpPr>
        <p:sp>
          <p:nvSpPr>
            <p:cNvPr id="164" name="Google Shape;164;p3"/>
            <p:cNvSpPr/>
            <p:nvPr/>
          </p:nvSpPr>
          <p:spPr>
            <a:xfrm>
              <a:off x="3285463" y="3530711"/>
              <a:ext cx="1265959" cy="359790"/>
            </a:xfrm>
            <a:custGeom>
              <a:avLst/>
              <a:gdLst/>
              <a:ahLst/>
              <a:cxnLst/>
              <a:rect l="l" t="t" r="r" b="b"/>
              <a:pathLst>
                <a:path w="21562" h="6128" extrusionOk="0">
                  <a:moveTo>
                    <a:pt x="0" y="0"/>
                  </a:moveTo>
                  <a:lnTo>
                    <a:pt x="662" y="5526"/>
                  </a:lnTo>
                  <a:cubicBezTo>
                    <a:pt x="662" y="5526"/>
                    <a:pt x="6807" y="6127"/>
                    <a:pt x="10747" y="6127"/>
                  </a:cubicBezTo>
                  <a:cubicBezTo>
                    <a:pt x="15167" y="6127"/>
                    <a:pt x="20903" y="5526"/>
                    <a:pt x="20903" y="5526"/>
                  </a:cubicBezTo>
                  <a:lnTo>
                    <a:pt x="21562" y="0"/>
                  </a:lnTo>
                  <a:lnTo>
                    <a:pt x="21562" y="0"/>
                  </a:lnTo>
                  <a:cubicBezTo>
                    <a:pt x="21562" y="1"/>
                    <a:pt x="14944" y="602"/>
                    <a:pt x="10783" y="602"/>
                  </a:cubicBezTo>
                  <a:cubicBezTo>
                    <a:pt x="6989" y="602"/>
                    <a:pt x="1" y="1"/>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3"/>
            <p:cNvSpPr/>
            <p:nvPr/>
          </p:nvSpPr>
          <p:spPr>
            <a:xfrm>
              <a:off x="3284465" y="3504409"/>
              <a:ext cx="1268014" cy="72627"/>
            </a:xfrm>
            <a:custGeom>
              <a:avLst/>
              <a:gdLst/>
              <a:ahLst/>
              <a:cxnLst/>
              <a:rect l="l" t="t" r="r" b="b"/>
              <a:pathLst>
                <a:path w="21597" h="1237" extrusionOk="0">
                  <a:moveTo>
                    <a:pt x="10775" y="0"/>
                  </a:moveTo>
                  <a:cubicBezTo>
                    <a:pt x="4759" y="0"/>
                    <a:pt x="1" y="231"/>
                    <a:pt x="1" y="514"/>
                  </a:cubicBezTo>
                  <a:cubicBezTo>
                    <a:pt x="1" y="798"/>
                    <a:pt x="4759" y="1236"/>
                    <a:pt x="10775" y="1236"/>
                  </a:cubicBezTo>
                  <a:cubicBezTo>
                    <a:pt x="16791" y="1236"/>
                    <a:pt x="21596" y="730"/>
                    <a:pt x="21596" y="446"/>
                  </a:cubicBezTo>
                  <a:cubicBezTo>
                    <a:pt x="21596" y="162"/>
                    <a:pt x="16792" y="0"/>
                    <a:pt x="1077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3"/>
            <p:cNvSpPr/>
            <p:nvPr/>
          </p:nvSpPr>
          <p:spPr>
            <a:xfrm>
              <a:off x="3284465" y="3504409"/>
              <a:ext cx="1268014" cy="72627"/>
            </a:xfrm>
            <a:custGeom>
              <a:avLst/>
              <a:gdLst/>
              <a:ahLst/>
              <a:cxnLst/>
              <a:rect l="l" t="t" r="r" b="b"/>
              <a:pathLst>
                <a:path w="21597" h="1237" extrusionOk="0">
                  <a:moveTo>
                    <a:pt x="10775" y="0"/>
                  </a:moveTo>
                  <a:cubicBezTo>
                    <a:pt x="4759" y="0"/>
                    <a:pt x="1" y="231"/>
                    <a:pt x="1" y="514"/>
                  </a:cubicBezTo>
                  <a:cubicBezTo>
                    <a:pt x="1" y="798"/>
                    <a:pt x="4759" y="1236"/>
                    <a:pt x="10775" y="1236"/>
                  </a:cubicBezTo>
                  <a:cubicBezTo>
                    <a:pt x="16791" y="1236"/>
                    <a:pt x="21596" y="730"/>
                    <a:pt x="21596" y="446"/>
                  </a:cubicBezTo>
                  <a:cubicBezTo>
                    <a:pt x="21596" y="162"/>
                    <a:pt x="16792" y="0"/>
                    <a:pt x="10775" y="0"/>
                  </a:cubicBezTo>
                  <a:close/>
                </a:path>
              </a:pathLst>
            </a:custGeom>
            <a:solidFill>
              <a:srgbClr val="494949">
                <a:alpha val="423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7" name="Google Shape;167;p3"/>
          <p:cNvGrpSpPr/>
          <p:nvPr/>
        </p:nvGrpSpPr>
        <p:grpSpPr>
          <a:xfrm>
            <a:off x="3416206" y="4222515"/>
            <a:ext cx="1219456" cy="382206"/>
            <a:chOff x="3369250" y="4142950"/>
            <a:chExt cx="1098510" cy="382206"/>
          </a:xfrm>
        </p:grpSpPr>
        <p:sp>
          <p:nvSpPr>
            <p:cNvPr id="168" name="Google Shape;168;p3"/>
            <p:cNvSpPr/>
            <p:nvPr/>
          </p:nvSpPr>
          <p:spPr>
            <a:xfrm>
              <a:off x="3370424" y="4173055"/>
              <a:ext cx="1097337" cy="352101"/>
            </a:xfrm>
            <a:custGeom>
              <a:avLst/>
              <a:gdLst/>
              <a:ahLst/>
              <a:cxnLst/>
              <a:rect l="l" t="t" r="r" b="b"/>
              <a:pathLst>
                <a:path w="18690" h="5368" extrusionOk="0">
                  <a:moveTo>
                    <a:pt x="0" y="0"/>
                  </a:moveTo>
                  <a:lnTo>
                    <a:pt x="580" y="4847"/>
                  </a:lnTo>
                  <a:cubicBezTo>
                    <a:pt x="580" y="4847"/>
                    <a:pt x="5905" y="5368"/>
                    <a:pt x="9319" y="5368"/>
                  </a:cubicBezTo>
                  <a:cubicBezTo>
                    <a:pt x="13148" y="5368"/>
                    <a:pt x="18119" y="4847"/>
                    <a:pt x="18119" y="4847"/>
                  </a:cubicBezTo>
                  <a:lnTo>
                    <a:pt x="18690" y="60"/>
                  </a:lnTo>
                  <a:lnTo>
                    <a:pt x="18690" y="60"/>
                  </a:lnTo>
                  <a:cubicBezTo>
                    <a:pt x="18689" y="60"/>
                    <a:pt x="12955" y="580"/>
                    <a:pt x="9350" y="580"/>
                  </a:cubicBezTo>
                  <a:cubicBezTo>
                    <a:pt x="6064" y="580"/>
                    <a:pt x="0" y="0"/>
                    <a:pt x="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3"/>
            <p:cNvSpPr/>
            <p:nvPr/>
          </p:nvSpPr>
          <p:spPr>
            <a:xfrm>
              <a:off x="3369250" y="4142950"/>
              <a:ext cx="1098393" cy="70315"/>
            </a:xfrm>
            <a:custGeom>
              <a:avLst/>
              <a:gdLst/>
              <a:ahLst/>
              <a:cxnLst/>
              <a:rect l="l" t="t" r="r" b="b"/>
              <a:pathLst>
                <a:path w="18708" h="1072" extrusionOk="0">
                  <a:moveTo>
                    <a:pt x="9355" y="1"/>
                  </a:moveTo>
                  <a:cubicBezTo>
                    <a:pt x="4131" y="1"/>
                    <a:pt x="1" y="200"/>
                    <a:pt x="1" y="446"/>
                  </a:cubicBezTo>
                  <a:cubicBezTo>
                    <a:pt x="1" y="691"/>
                    <a:pt x="4131" y="1071"/>
                    <a:pt x="9355" y="1071"/>
                  </a:cubicBezTo>
                  <a:cubicBezTo>
                    <a:pt x="14578" y="1071"/>
                    <a:pt x="18708" y="781"/>
                    <a:pt x="18708" y="536"/>
                  </a:cubicBezTo>
                  <a:cubicBezTo>
                    <a:pt x="18708" y="290"/>
                    <a:pt x="14578" y="1"/>
                    <a:pt x="935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3"/>
            <p:cNvSpPr/>
            <p:nvPr/>
          </p:nvSpPr>
          <p:spPr>
            <a:xfrm>
              <a:off x="3369250" y="4142950"/>
              <a:ext cx="1098393" cy="70315"/>
            </a:xfrm>
            <a:custGeom>
              <a:avLst/>
              <a:gdLst/>
              <a:ahLst/>
              <a:cxnLst/>
              <a:rect l="l" t="t" r="r" b="b"/>
              <a:pathLst>
                <a:path w="18708" h="1072" extrusionOk="0">
                  <a:moveTo>
                    <a:pt x="9355" y="1"/>
                  </a:moveTo>
                  <a:cubicBezTo>
                    <a:pt x="4131" y="1"/>
                    <a:pt x="1" y="200"/>
                    <a:pt x="1" y="446"/>
                  </a:cubicBezTo>
                  <a:cubicBezTo>
                    <a:pt x="1" y="691"/>
                    <a:pt x="4131" y="1071"/>
                    <a:pt x="9355" y="1071"/>
                  </a:cubicBezTo>
                  <a:cubicBezTo>
                    <a:pt x="14578" y="1071"/>
                    <a:pt x="18708" y="781"/>
                    <a:pt x="18708" y="536"/>
                  </a:cubicBezTo>
                  <a:cubicBezTo>
                    <a:pt x="18708" y="290"/>
                    <a:pt x="14578" y="1"/>
                    <a:pt x="9355" y="1"/>
                  </a:cubicBezTo>
                  <a:close/>
                </a:path>
              </a:pathLst>
            </a:custGeom>
            <a:solidFill>
              <a:srgbClr val="494949">
                <a:alpha val="423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1" name="Google Shape;171;p3"/>
          <p:cNvSpPr txBox="1"/>
          <p:nvPr/>
        </p:nvSpPr>
        <p:spPr>
          <a:xfrm>
            <a:off x="517875" y="1659400"/>
            <a:ext cx="1548300" cy="382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None/>
            </a:pPr>
            <a:r>
              <a:rPr lang="en" sz="1600" b="1" i="0" u="none" strike="noStrike" cap="none">
                <a:solidFill>
                  <a:schemeClr val="dk1"/>
                </a:solidFill>
                <a:latin typeface="Fira Sans Extra Condensed"/>
                <a:ea typeface="Fira Sans Extra Condensed"/>
                <a:cs typeface="Fira Sans Extra Condensed"/>
                <a:sym typeface="Fira Sans Extra Condensed"/>
              </a:rPr>
              <a:t>Disagree</a:t>
            </a:r>
            <a:endParaRPr sz="1600" b="1" i="0" u="none" strike="noStrike" cap="none">
              <a:solidFill>
                <a:schemeClr val="dk1"/>
              </a:solidFill>
              <a:latin typeface="Fira Sans Extra Condensed"/>
              <a:ea typeface="Fira Sans Extra Condensed"/>
              <a:cs typeface="Fira Sans Extra Condensed"/>
              <a:sym typeface="Fira Sans Extra Condensed"/>
            </a:endParaRPr>
          </a:p>
        </p:txBody>
      </p:sp>
      <p:sp>
        <p:nvSpPr>
          <p:cNvPr id="172" name="Google Shape;172;p3"/>
          <p:cNvSpPr txBox="1"/>
          <p:nvPr/>
        </p:nvSpPr>
        <p:spPr>
          <a:xfrm>
            <a:off x="517875" y="4222499"/>
            <a:ext cx="1548300" cy="382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1600"/>
              <a:buFont typeface="Arial"/>
              <a:buNone/>
            </a:pPr>
            <a:r>
              <a:rPr lang="en" sz="1600" b="1">
                <a:solidFill>
                  <a:schemeClr val="dk1"/>
                </a:solidFill>
                <a:latin typeface="Fira Sans Extra Condensed"/>
                <a:ea typeface="Fira Sans Extra Condensed"/>
                <a:cs typeface="Fira Sans Extra Condensed"/>
                <a:sym typeface="Fira Sans Extra Condensed"/>
              </a:rPr>
              <a:t>Disagree</a:t>
            </a:r>
            <a:endParaRPr sz="1600" b="1" i="0" u="none" strike="noStrike" cap="none">
              <a:solidFill>
                <a:schemeClr val="dk1"/>
              </a:solidFill>
              <a:latin typeface="Fira Sans Extra Condensed"/>
              <a:ea typeface="Fira Sans Extra Condensed"/>
              <a:cs typeface="Fira Sans Extra Condensed"/>
              <a:sym typeface="Fira Sans Extra Condensed"/>
            </a:endParaRPr>
          </a:p>
        </p:txBody>
      </p:sp>
      <p:sp>
        <p:nvSpPr>
          <p:cNvPr id="173" name="Google Shape;173;p3"/>
          <p:cNvSpPr txBox="1"/>
          <p:nvPr/>
        </p:nvSpPr>
        <p:spPr>
          <a:xfrm>
            <a:off x="517886" y="2943617"/>
            <a:ext cx="1298100" cy="382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1600"/>
              <a:buFont typeface="Arial"/>
              <a:buNone/>
            </a:pPr>
            <a:r>
              <a:rPr lang="en" sz="1600" b="1">
                <a:solidFill>
                  <a:schemeClr val="dk1"/>
                </a:solidFill>
                <a:latin typeface="Fira Sans Extra Condensed"/>
                <a:ea typeface="Fira Sans Extra Condensed"/>
                <a:cs typeface="Fira Sans Extra Condensed"/>
                <a:sym typeface="Fira Sans Extra Condensed"/>
              </a:rPr>
              <a:t>Disagree</a:t>
            </a:r>
            <a:endParaRPr sz="1600" b="1" i="0" u="none" strike="noStrike" cap="none">
              <a:solidFill>
                <a:schemeClr val="dk1"/>
              </a:solidFill>
              <a:latin typeface="Fira Sans Extra Condensed"/>
              <a:ea typeface="Fira Sans Extra Condensed"/>
              <a:cs typeface="Fira Sans Extra Condensed"/>
              <a:sym typeface="Fira Sans Extra Condensed"/>
            </a:endParaRPr>
          </a:p>
        </p:txBody>
      </p:sp>
      <p:sp>
        <p:nvSpPr>
          <p:cNvPr id="174" name="Google Shape;174;p3"/>
          <p:cNvSpPr txBox="1"/>
          <p:nvPr/>
        </p:nvSpPr>
        <p:spPr>
          <a:xfrm>
            <a:off x="517869" y="2273796"/>
            <a:ext cx="2162700" cy="382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1600"/>
              <a:buFont typeface="Arial"/>
              <a:buNone/>
            </a:pPr>
            <a:r>
              <a:rPr lang="en" sz="1600" b="1" i="0" u="none" strike="noStrike" cap="none">
                <a:solidFill>
                  <a:schemeClr val="dk1"/>
                </a:solidFill>
                <a:latin typeface="Fira Sans Extra Condensed"/>
                <a:ea typeface="Fira Sans Extra Condensed"/>
                <a:cs typeface="Fira Sans Extra Condensed"/>
                <a:sym typeface="Fira Sans Extra Condensed"/>
              </a:rPr>
              <a:t>Agree</a:t>
            </a:r>
            <a:endParaRPr sz="1600" b="1" i="0" u="none" strike="noStrike" cap="none">
              <a:solidFill>
                <a:schemeClr val="dk1"/>
              </a:solidFill>
              <a:latin typeface="Fira Sans Extra Condensed"/>
              <a:ea typeface="Fira Sans Extra Condensed"/>
              <a:cs typeface="Fira Sans Extra Condensed"/>
              <a:sym typeface="Fira Sans Extra Condensed"/>
            </a:endParaRPr>
          </a:p>
        </p:txBody>
      </p:sp>
      <p:sp>
        <p:nvSpPr>
          <p:cNvPr id="175" name="Google Shape;175;p3"/>
          <p:cNvSpPr txBox="1"/>
          <p:nvPr/>
        </p:nvSpPr>
        <p:spPr>
          <a:xfrm>
            <a:off x="517869" y="3585903"/>
            <a:ext cx="1548300" cy="382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1600"/>
              <a:buFont typeface="Arial"/>
              <a:buNone/>
            </a:pPr>
            <a:r>
              <a:rPr lang="en" sz="1600" b="1">
                <a:solidFill>
                  <a:schemeClr val="dk1"/>
                </a:solidFill>
                <a:latin typeface="Fira Sans Extra Condensed"/>
                <a:ea typeface="Fira Sans Extra Condensed"/>
                <a:cs typeface="Fira Sans Extra Condensed"/>
                <a:sym typeface="Fira Sans Extra Condensed"/>
              </a:rPr>
              <a:t>Agree</a:t>
            </a:r>
            <a:endParaRPr sz="1600" b="1" i="0" u="none" strike="noStrike" cap="none">
              <a:solidFill>
                <a:schemeClr val="dk1"/>
              </a:solidFill>
              <a:latin typeface="Fira Sans Extra Condensed"/>
              <a:ea typeface="Fira Sans Extra Condensed"/>
              <a:cs typeface="Fira Sans Extra Condensed"/>
              <a:sym typeface="Fira Sans Extra Condensed"/>
            </a:endParaRPr>
          </a:p>
        </p:txBody>
      </p:sp>
      <p:sp>
        <p:nvSpPr>
          <p:cNvPr id="176" name="Google Shape;176;p3"/>
          <p:cNvSpPr txBox="1"/>
          <p:nvPr/>
        </p:nvSpPr>
        <p:spPr>
          <a:xfrm>
            <a:off x="3551300" y="1741475"/>
            <a:ext cx="949200" cy="3000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 sz="2000" b="1">
                <a:solidFill>
                  <a:schemeClr val="dk1"/>
                </a:solidFill>
                <a:latin typeface="Fira Sans Extra Condensed"/>
                <a:ea typeface="Fira Sans Extra Condensed"/>
                <a:cs typeface="Fira Sans Extra Condensed"/>
                <a:sym typeface="Fira Sans Extra Condensed"/>
              </a:rPr>
              <a:t>70</a:t>
            </a:r>
            <a:r>
              <a:rPr lang="en" sz="2000" b="1" i="0" u="none" strike="noStrike" cap="none">
                <a:solidFill>
                  <a:schemeClr val="dk1"/>
                </a:solidFill>
                <a:latin typeface="Fira Sans Extra Condensed"/>
                <a:ea typeface="Fira Sans Extra Condensed"/>
                <a:cs typeface="Fira Sans Extra Condensed"/>
                <a:sym typeface="Fira Sans Extra Condensed"/>
              </a:rPr>
              <a:t>%</a:t>
            </a:r>
            <a:endParaRPr sz="2000" b="1" i="0" u="none" strike="noStrike" cap="none">
              <a:solidFill>
                <a:schemeClr val="dk1"/>
              </a:solidFill>
              <a:latin typeface="Fira Sans Extra Condensed"/>
              <a:ea typeface="Fira Sans Extra Condensed"/>
              <a:cs typeface="Fira Sans Extra Condensed"/>
              <a:sym typeface="Fira Sans Extra Condensed"/>
            </a:endParaRPr>
          </a:p>
        </p:txBody>
      </p:sp>
      <p:sp>
        <p:nvSpPr>
          <p:cNvPr id="177" name="Google Shape;177;p3"/>
          <p:cNvSpPr txBox="1"/>
          <p:nvPr/>
        </p:nvSpPr>
        <p:spPr>
          <a:xfrm>
            <a:off x="3551300" y="2458663"/>
            <a:ext cx="949200" cy="3000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2000"/>
              <a:buFont typeface="Arial"/>
              <a:buNone/>
            </a:pPr>
            <a:r>
              <a:rPr lang="en" sz="2000" b="1">
                <a:solidFill>
                  <a:schemeClr val="dk1"/>
                </a:solidFill>
                <a:latin typeface="Fira Sans Extra Condensed"/>
                <a:ea typeface="Fira Sans Extra Condensed"/>
                <a:cs typeface="Fira Sans Extra Condensed"/>
                <a:sym typeface="Fira Sans Extra Condensed"/>
              </a:rPr>
              <a:t>3</a:t>
            </a:r>
            <a:r>
              <a:rPr lang="en" sz="2000" b="1" i="0" u="none" strike="noStrike" cap="none">
                <a:solidFill>
                  <a:schemeClr val="dk1"/>
                </a:solidFill>
                <a:latin typeface="Fira Sans Extra Condensed"/>
                <a:ea typeface="Fira Sans Extra Condensed"/>
                <a:cs typeface="Fira Sans Extra Condensed"/>
                <a:sym typeface="Fira Sans Extra Condensed"/>
              </a:rPr>
              <a:t>0%</a:t>
            </a:r>
            <a:endParaRPr sz="2000" b="1" i="0" u="none" strike="noStrike" cap="none">
              <a:solidFill>
                <a:schemeClr val="dk1"/>
              </a:solidFill>
              <a:latin typeface="Fira Sans Extra Condensed"/>
              <a:ea typeface="Fira Sans Extra Condensed"/>
              <a:cs typeface="Fira Sans Extra Condensed"/>
              <a:sym typeface="Fira Sans Extra Condensed"/>
            </a:endParaRPr>
          </a:p>
        </p:txBody>
      </p:sp>
      <p:sp>
        <p:nvSpPr>
          <p:cNvPr id="133" name="Google Shape;133;p3"/>
          <p:cNvSpPr txBox="1"/>
          <p:nvPr/>
        </p:nvSpPr>
        <p:spPr>
          <a:xfrm>
            <a:off x="3551300" y="3083950"/>
            <a:ext cx="949200" cy="3000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2000"/>
              <a:buFont typeface="Arial"/>
              <a:buNone/>
            </a:pPr>
            <a:r>
              <a:rPr lang="en" sz="2000" b="1">
                <a:solidFill>
                  <a:schemeClr val="dk1"/>
                </a:solidFill>
                <a:latin typeface="Fira Sans Extra Condensed"/>
                <a:ea typeface="Fira Sans Extra Condensed"/>
                <a:cs typeface="Fira Sans Extra Condensed"/>
                <a:sym typeface="Fira Sans Extra Condensed"/>
              </a:rPr>
              <a:t>90%</a:t>
            </a:r>
            <a:endParaRPr sz="2000" b="1" i="0" u="none" strike="noStrike" cap="none">
              <a:solidFill>
                <a:schemeClr val="dk1"/>
              </a:solidFill>
              <a:latin typeface="Fira Sans Extra Condensed"/>
              <a:ea typeface="Fira Sans Extra Condensed"/>
              <a:cs typeface="Fira Sans Extra Condensed"/>
              <a:sym typeface="Fira Sans Extra Condensed"/>
            </a:endParaRPr>
          </a:p>
        </p:txBody>
      </p:sp>
      <p:sp>
        <p:nvSpPr>
          <p:cNvPr id="135" name="Google Shape;135;p3"/>
          <p:cNvSpPr txBox="1"/>
          <p:nvPr/>
        </p:nvSpPr>
        <p:spPr>
          <a:xfrm>
            <a:off x="3551300" y="3653238"/>
            <a:ext cx="949200" cy="3000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2000"/>
              <a:buFont typeface="Arial"/>
              <a:buNone/>
            </a:pPr>
            <a:r>
              <a:rPr lang="en" sz="2000" b="1">
                <a:solidFill>
                  <a:schemeClr val="dk1"/>
                </a:solidFill>
                <a:latin typeface="Fira Sans Extra Condensed"/>
                <a:ea typeface="Fira Sans Extra Condensed"/>
                <a:cs typeface="Fira Sans Extra Condensed"/>
                <a:sym typeface="Fira Sans Extra Condensed"/>
              </a:rPr>
              <a:t>10%</a:t>
            </a:r>
            <a:endParaRPr sz="2000" b="1" i="0" u="none" strike="noStrike" cap="none">
              <a:solidFill>
                <a:schemeClr val="dk1"/>
              </a:solidFill>
              <a:latin typeface="Fira Sans Extra Condensed"/>
              <a:ea typeface="Fira Sans Extra Condensed"/>
              <a:cs typeface="Fira Sans Extra Condensed"/>
              <a:sym typeface="Fira Sans Extra Condensed"/>
            </a:endParaRPr>
          </a:p>
        </p:txBody>
      </p:sp>
      <p:sp>
        <p:nvSpPr>
          <p:cNvPr id="178" name="Google Shape;178;p3"/>
          <p:cNvSpPr txBox="1"/>
          <p:nvPr/>
        </p:nvSpPr>
        <p:spPr>
          <a:xfrm>
            <a:off x="3551300" y="4314413"/>
            <a:ext cx="949200" cy="3000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2000"/>
              <a:buFont typeface="Arial"/>
              <a:buNone/>
            </a:pPr>
            <a:r>
              <a:rPr lang="en" sz="2000" b="1">
                <a:solidFill>
                  <a:schemeClr val="dk1"/>
                </a:solidFill>
                <a:latin typeface="Fira Sans Extra Condensed"/>
                <a:ea typeface="Fira Sans Extra Condensed"/>
                <a:cs typeface="Fira Sans Extra Condensed"/>
                <a:sym typeface="Fira Sans Extra Condensed"/>
              </a:rPr>
              <a:t>80%</a:t>
            </a:r>
            <a:endParaRPr sz="2000" b="1" i="0" u="none" strike="noStrike" cap="none">
              <a:solidFill>
                <a:schemeClr val="dk1"/>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7a1c9dd034_1_5"/>
          <p:cNvSpPr/>
          <p:nvPr/>
        </p:nvSpPr>
        <p:spPr>
          <a:xfrm flipH="1">
            <a:off x="816206" y="1535675"/>
            <a:ext cx="2842200" cy="640800"/>
          </a:xfrm>
          <a:prstGeom prst="roundRect">
            <a:avLst>
              <a:gd name="adj" fmla="val 50000"/>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g7a1c9dd034_1_5"/>
          <p:cNvSpPr/>
          <p:nvPr/>
        </p:nvSpPr>
        <p:spPr>
          <a:xfrm flipH="1">
            <a:off x="3369048" y="1538642"/>
            <a:ext cx="320678" cy="640944"/>
          </a:xfrm>
          <a:custGeom>
            <a:avLst/>
            <a:gdLst/>
            <a:ahLst/>
            <a:cxnLst/>
            <a:rect l="l" t="t" r="r" b="b"/>
            <a:pathLst>
              <a:path w="2406" h="4809" extrusionOk="0">
                <a:moveTo>
                  <a:pt x="2405" y="0"/>
                </a:moveTo>
                <a:cubicBezTo>
                  <a:pt x="1081" y="0"/>
                  <a:pt x="0" y="1081"/>
                  <a:pt x="0" y="2405"/>
                </a:cubicBezTo>
                <a:cubicBezTo>
                  <a:pt x="0" y="3728"/>
                  <a:pt x="1081" y="4808"/>
                  <a:pt x="2405" y="4808"/>
                </a:cubicBezTo>
                <a:lnTo>
                  <a:pt x="240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g7a1c9dd034_1_5"/>
          <p:cNvSpPr/>
          <p:nvPr/>
        </p:nvSpPr>
        <p:spPr>
          <a:xfrm flipH="1">
            <a:off x="3059432" y="1585557"/>
            <a:ext cx="543926" cy="543649"/>
          </a:xfrm>
          <a:custGeom>
            <a:avLst/>
            <a:gdLst/>
            <a:ahLst/>
            <a:cxnLst/>
            <a:rect l="l" t="t" r="r" b="b"/>
            <a:pathLst>
              <a:path w="4081" h="4079" extrusionOk="0">
                <a:moveTo>
                  <a:pt x="2053" y="1"/>
                </a:moveTo>
                <a:cubicBezTo>
                  <a:pt x="919" y="1"/>
                  <a:pt x="1" y="919"/>
                  <a:pt x="1" y="2053"/>
                </a:cubicBezTo>
                <a:cubicBezTo>
                  <a:pt x="1" y="3160"/>
                  <a:pt x="919" y="4078"/>
                  <a:pt x="2053" y="4078"/>
                </a:cubicBezTo>
                <a:cubicBezTo>
                  <a:pt x="3162" y="4078"/>
                  <a:pt x="4080" y="3160"/>
                  <a:pt x="4080" y="2053"/>
                </a:cubicBezTo>
                <a:cubicBezTo>
                  <a:pt x="4080" y="919"/>
                  <a:pt x="3162" y="1"/>
                  <a:pt x="2053" y="1"/>
                </a:cubicBezTo>
                <a:close/>
              </a:path>
            </a:pathLst>
          </a:custGeom>
          <a:solidFill>
            <a:schemeClr val="l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g7a1c9dd034_1_5"/>
          <p:cNvSpPr/>
          <p:nvPr/>
        </p:nvSpPr>
        <p:spPr>
          <a:xfrm flipH="1">
            <a:off x="3560040" y="1880772"/>
            <a:ext cx="252170" cy="190724"/>
          </a:xfrm>
          <a:custGeom>
            <a:avLst/>
            <a:gdLst/>
            <a:ahLst/>
            <a:cxnLst/>
            <a:rect l="l" t="t" r="r" b="b"/>
            <a:pathLst>
              <a:path w="1892" h="1431" extrusionOk="0">
                <a:moveTo>
                  <a:pt x="1243" y="0"/>
                </a:moveTo>
                <a:lnTo>
                  <a:pt x="1" y="1431"/>
                </a:lnTo>
                <a:lnTo>
                  <a:pt x="1892" y="1269"/>
                </a:lnTo>
                <a:lnTo>
                  <a:pt x="124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g7a1c9dd034_1_5"/>
          <p:cNvSpPr txBox="1"/>
          <p:nvPr/>
        </p:nvSpPr>
        <p:spPr>
          <a:xfrm flipH="1">
            <a:off x="846175" y="1622000"/>
            <a:ext cx="2379000" cy="485400"/>
          </a:xfrm>
          <a:prstGeom prst="rect">
            <a:avLst/>
          </a:prstGeom>
          <a:noFill/>
          <a:ln>
            <a:noFill/>
          </a:ln>
        </p:spPr>
        <p:txBody>
          <a:bodyPr spcFirstLastPara="1" wrap="square" lIns="91425" tIns="91425" rIns="91425" bIns="91425" anchor="ctr" anchorCtr="0">
            <a:noAutofit/>
          </a:bodyPr>
          <a:lstStyle/>
          <a:p>
            <a:pPr marL="0" lvl="0" indent="-228600" algn="l" rtl="0">
              <a:lnSpc>
                <a:spcPct val="115000"/>
              </a:lnSpc>
              <a:spcBef>
                <a:spcPts val="1200"/>
              </a:spcBef>
              <a:spcAft>
                <a:spcPts val="1200"/>
              </a:spcAft>
              <a:buClr>
                <a:schemeClr val="dk1"/>
              </a:buClr>
              <a:buSzPts val="1100"/>
              <a:buFont typeface="Arial"/>
              <a:buNone/>
            </a:pPr>
            <a:r>
              <a:rPr lang="en" sz="700">
                <a:solidFill>
                  <a:schemeClr val="dk1"/>
                </a:solidFill>
                <a:latin typeface="Fira Sans Extra Condensed"/>
                <a:ea typeface="Fira Sans Extra Condensed"/>
                <a:cs typeface="Fira Sans Extra Condensed"/>
                <a:sym typeface="Fira Sans Extra Condensed"/>
              </a:rPr>
              <a:t>    </a:t>
            </a:r>
            <a:r>
              <a:rPr lang="en" sz="1200">
                <a:solidFill>
                  <a:schemeClr val="dk1"/>
                </a:solidFill>
                <a:latin typeface="Fira Sans Extra Condensed"/>
                <a:ea typeface="Fira Sans Extra Condensed"/>
                <a:cs typeface="Fira Sans Extra Condensed"/>
                <a:sym typeface="Fira Sans Extra Condensed"/>
              </a:rPr>
              <a:t>    Prejudices and stereotypes about immigrants / refugees (fear and hate)</a:t>
            </a:r>
            <a:endParaRPr sz="1200">
              <a:solidFill>
                <a:schemeClr val="dk1"/>
              </a:solidFill>
              <a:latin typeface="Fira Sans Extra Condensed"/>
              <a:ea typeface="Fira Sans Extra Condensed"/>
              <a:cs typeface="Fira Sans Extra Condensed"/>
              <a:sym typeface="Fira Sans Extra Condensed"/>
            </a:endParaRPr>
          </a:p>
        </p:txBody>
      </p:sp>
      <p:grpSp>
        <p:nvGrpSpPr>
          <p:cNvPr id="188" name="Google Shape;188;g7a1c9dd034_1_5"/>
          <p:cNvGrpSpPr/>
          <p:nvPr/>
        </p:nvGrpSpPr>
        <p:grpSpPr>
          <a:xfrm>
            <a:off x="3487860" y="1953581"/>
            <a:ext cx="2168141" cy="2103000"/>
            <a:chOff x="3455290" y="1995856"/>
            <a:chExt cx="2168141" cy="2103000"/>
          </a:xfrm>
        </p:grpSpPr>
        <p:sp>
          <p:nvSpPr>
            <p:cNvPr id="189" name="Google Shape;189;g7a1c9dd034_1_5"/>
            <p:cNvSpPr/>
            <p:nvPr/>
          </p:nvSpPr>
          <p:spPr>
            <a:xfrm>
              <a:off x="3520431" y="1995856"/>
              <a:ext cx="2103000" cy="2103000"/>
            </a:xfrm>
            <a:prstGeom prst="ellipse">
              <a:avLst/>
            </a:prstGeom>
            <a:noFill/>
            <a:ln w="762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g7a1c9dd034_1_5"/>
            <p:cNvSpPr txBox="1"/>
            <p:nvPr/>
          </p:nvSpPr>
          <p:spPr>
            <a:xfrm>
              <a:off x="3715118" y="2354150"/>
              <a:ext cx="1689900" cy="1542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200"/>
                <a:buFont typeface="Arial"/>
                <a:buNone/>
              </a:pPr>
              <a:endParaRPr sz="1200" b="1">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200"/>
                <a:buFont typeface="Arial"/>
                <a:buNone/>
              </a:pPr>
              <a:r>
                <a:rPr lang="en" sz="1200" b="1">
                  <a:solidFill>
                    <a:schemeClr val="dk1"/>
                  </a:solidFill>
                  <a:latin typeface="Roboto"/>
                  <a:ea typeface="Roboto"/>
                  <a:cs typeface="Roboto"/>
                  <a:sym typeface="Roboto"/>
                </a:rPr>
                <a:t>Possible reasons of the 30% and 20% percent </a:t>
              </a:r>
              <a:endParaRPr sz="1200" b="0" i="0" u="none" strike="noStrike" cap="none">
                <a:solidFill>
                  <a:schemeClr val="dk1"/>
                </a:solidFill>
                <a:latin typeface="Roboto"/>
                <a:ea typeface="Roboto"/>
                <a:cs typeface="Roboto"/>
                <a:sym typeface="Roboto"/>
              </a:endParaRPr>
            </a:p>
          </p:txBody>
        </p:sp>
        <p:grpSp>
          <p:nvGrpSpPr>
            <p:cNvPr id="191" name="Google Shape;191;g7a1c9dd034_1_5"/>
            <p:cNvGrpSpPr/>
            <p:nvPr/>
          </p:nvGrpSpPr>
          <p:grpSpPr>
            <a:xfrm>
              <a:off x="5403377" y="2406349"/>
              <a:ext cx="129684" cy="126349"/>
              <a:chOff x="5190977" y="1685374"/>
              <a:chExt cx="129684" cy="126349"/>
            </a:xfrm>
          </p:grpSpPr>
          <p:sp>
            <p:nvSpPr>
              <p:cNvPr id="192" name="Google Shape;192;g7a1c9dd034_1_5"/>
              <p:cNvSpPr/>
              <p:nvPr/>
            </p:nvSpPr>
            <p:spPr>
              <a:xfrm>
                <a:off x="5190977" y="1685374"/>
                <a:ext cx="129684" cy="126349"/>
              </a:xfrm>
              <a:custGeom>
                <a:avLst/>
                <a:gdLst/>
                <a:ahLst/>
                <a:cxnLst/>
                <a:rect l="l" t="t" r="r" b="b"/>
                <a:pathLst>
                  <a:path w="973" h="948" extrusionOk="0">
                    <a:moveTo>
                      <a:pt x="487" y="1"/>
                    </a:moveTo>
                    <a:cubicBezTo>
                      <a:pt x="217" y="1"/>
                      <a:pt x="0" y="217"/>
                      <a:pt x="0" y="487"/>
                    </a:cubicBezTo>
                    <a:cubicBezTo>
                      <a:pt x="0" y="731"/>
                      <a:pt x="217" y="947"/>
                      <a:pt x="487" y="947"/>
                    </a:cubicBezTo>
                    <a:cubicBezTo>
                      <a:pt x="757" y="947"/>
                      <a:pt x="973" y="731"/>
                      <a:pt x="973" y="487"/>
                    </a:cubicBezTo>
                    <a:cubicBezTo>
                      <a:pt x="973" y="217"/>
                      <a:pt x="757" y="1"/>
                      <a:pt x="48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g7a1c9dd034_1_5"/>
              <p:cNvSpPr/>
              <p:nvPr/>
            </p:nvSpPr>
            <p:spPr>
              <a:xfrm>
                <a:off x="5223498" y="1714163"/>
                <a:ext cx="68374" cy="68772"/>
              </a:xfrm>
              <a:custGeom>
                <a:avLst/>
                <a:gdLst/>
                <a:ahLst/>
                <a:cxnLst/>
                <a:rect l="l" t="t" r="r" b="b"/>
                <a:pathLst>
                  <a:path w="513" h="516" extrusionOk="0">
                    <a:moveTo>
                      <a:pt x="243" y="1"/>
                    </a:moveTo>
                    <a:cubicBezTo>
                      <a:pt x="109" y="1"/>
                      <a:pt x="1" y="109"/>
                      <a:pt x="1" y="271"/>
                    </a:cubicBezTo>
                    <a:cubicBezTo>
                      <a:pt x="1" y="407"/>
                      <a:pt x="109" y="515"/>
                      <a:pt x="243" y="515"/>
                    </a:cubicBezTo>
                    <a:cubicBezTo>
                      <a:pt x="379" y="515"/>
                      <a:pt x="513" y="407"/>
                      <a:pt x="513" y="271"/>
                    </a:cubicBezTo>
                    <a:cubicBezTo>
                      <a:pt x="513" y="109"/>
                      <a:pt x="379" y="1"/>
                      <a:pt x="24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4" name="Google Shape;194;g7a1c9dd034_1_5"/>
            <p:cNvGrpSpPr/>
            <p:nvPr/>
          </p:nvGrpSpPr>
          <p:grpSpPr>
            <a:xfrm>
              <a:off x="5405034" y="3540309"/>
              <a:ext cx="126352" cy="129681"/>
              <a:chOff x="5651734" y="2614202"/>
              <a:chExt cx="126352" cy="129681"/>
            </a:xfrm>
          </p:grpSpPr>
          <p:sp>
            <p:nvSpPr>
              <p:cNvPr id="195" name="Google Shape;195;g7a1c9dd034_1_5"/>
              <p:cNvSpPr/>
              <p:nvPr/>
            </p:nvSpPr>
            <p:spPr>
              <a:xfrm>
                <a:off x="5651734" y="2614202"/>
                <a:ext cx="126352" cy="129681"/>
              </a:xfrm>
              <a:custGeom>
                <a:avLst/>
                <a:gdLst/>
                <a:ahLst/>
                <a:cxnLst/>
                <a:rect l="l" t="t" r="r" b="b"/>
                <a:pathLst>
                  <a:path w="948" h="973" extrusionOk="0">
                    <a:moveTo>
                      <a:pt x="487" y="1"/>
                    </a:moveTo>
                    <a:cubicBezTo>
                      <a:pt x="217" y="1"/>
                      <a:pt x="1" y="217"/>
                      <a:pt x="1" y="487"/>
                    </a:cubicBezTo>
                    <a:cubicBezTo>
                      <a:pt x="1" y="757"/>
                      <a:pt x="217" y="973"/>
                      <a:pt x="487" y="973"/>
                    </a:cubicBezTo>
                    <a:cubicBezTo>
                      <a:pt x="731" y="973"/>
                      <a:pt x="947" y="757"/>
                      <a:pt x="947" y="487"/>
                    </a:cubicBezTo>
                    <a:cubicBezTo>
                      <a:pt x="947" y="217"/>
                      <a:pt x="731" y="1"/>
                      <a:pt x="48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g7a1c9dd034_1_5"/>
              <p:cNvSpPr/>
              <p:nvPr/>
            </p:nvSpPr>
            <p:spPr>
              <a:xfrm>
                <a:off x="5680523" y="2646723"/>
                <a:ext cx="68774" cy="64907"/>
              </a:xfrm>
              <a:custGeom>
                <a:avLst/>
                <a:gdLst/>
                <a:ahLst/>
                <a:cxnLst/>
                <a:rect l="l" t="t" r="r" b="b"/>
                <a:pathLst>
                  <a:path w="516" h="487" extrusionOk="0">
                    <a:moveTo>
                      <a:pt x="271" y="1"/>
                    </a:moveTo>
                    <a:cubicBezTo>
                      <a:pt x="109" y="1"/>
                      <a:pt x="1" y="109"/>
                      <a:pt x="1" y="243"/>
                    </a:cubicBezTo>
                    <a:cubicBezTo>
                      <a:pt x="1" y="379"/>
                      <a:pt x="109" y="487"/>
                      <a:pt x="271" y="487"/>
                    </a:cubicBezTo>
                    <a:cubicBezTo>
                      <a:pt x="407" y="487"/>
                      <a:pt x="515" y="379"/>
                      <a:pt x="515" y="243"/>
                    </a:cubicBezTo>
                    <a:cubicBezTo>
                      <a:pt x="515" y="109"/>
                      <a:pt x="407" y="1"/>
                      <a:pt x="27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7" name="Google Shape;197;g7a1c9dd034_1_5"/>
            <p:cNvGrpSpPr/>
            <p:nvPr/>
          </p:nvGrpSpPr>
          <p:grpSpPr>
            <a:xfrm>
              <a:off x="3847178" y="2161049"/>
              <a:ext cx="125952" cy="126349"/>
              <a:chOff x="3862683" y="1685374"/>
              <a:chExt cx="125952" cy="126349"/>
            </a:xfrm>
          </p:grpSpPr>
          <p:sp>
            <p:nvSpPr>
              <p:cNvPr id="198" name="Google Shape;198;g7a1c9dd034_1_5"/>
              <p:cNvSpPr/>
              <p:nvPr/>
            </p:nvSpPr>
            <p:spPr>
              <a:xfrm>
                <a:off x="3862683" y="1685374"/>
                <a:ext cx="125952" cy="126349"/>
              </a:xfrm>
              <a:custGeom>
                <a:avLst/>
                <a:gdLst/>
                <a:ahLst/>
                <a:cxnLst/>
                <a:rect l="l" t="t" r="r" b="b"/>
                <a:pathLst>
                  <a:path w="945" h="948" extrusionOk="0">
                    <a:moveTo>
                      <a:pt x="459" y="1"/>
                    </a:moveTo>
                    <a:cubicBezTo>
                      <a:pt x="217" y="1"/>
                      <a:pt x="1" y="217"/>
                      <a:pt x="1" y="487"/>
                    </a:cubicBezTo>
                    <a:cubicBezTo>
                      <a:pt x="1" y="731"/>
                      <a:pt x="217" y="947"/>
                      <a:pt x="459" y="947"/>
                    </a:cubicBezTo>
                    <a:cubicBezTo>
                      <a:pt x="729" y="947"/>
                      <a:pt x="945" y="731"/>
                      <a:pt x="945" y="487"/>
                    </a:cubicBezTo>
                    <a:cubicBezTo>
                      <a:pt x="945" y="217"/>
                      <a:pt x="729" y="1"/>
                      <a:pt x="45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g7a1c9dd034_1_5"/>
              <p:cNvSpPr/>
              <p:nvPr/>
            </p:nvSpPr>
            <p:spPr>
              <a:xfrm>
                <a:off x="3891472" y="1714163"/>
                <a:ext cx="68374" cy="68772"/>
              </a:xfrm>
              <a:custGeom>
                <a:avLst/>
                <a:gdLst/>
                <a:ahLst/>
                <a:cxnLst/>
                <a:rect l="l" t="t" r="r" b="b"/>
                <a:pathLst>
                  <a:path w="513" h="516" extrusionOk="0">
                    <a:moveTo>
                      <a:pt x="243" y="1"/>
                    </a:moveTo>
                    <a:cubicBezTo>
                      <a:pt x="109" y="1"/>
                      <a:pt x="1" y="109"/>
                      <a:pt x="1" y="271"/>
                    </a:cubicBezTo>
                    <a:cubicBezTo>
                      <a:pt x="1" y="407"/>
                      <a:pt x="109" y="515"/>
                      <a:pt x="243" y="515"/>
                    </a:cubicBezTo>
                    <a:cubicBezTo>
                      <a:pt x="405" y="515"/>
                      <a:pt x="513" y="407"/>
                      <a:pt x="513" y="271"/>
                    </a:cubicBezTo>
                    <a:cubicBezTo>
                      <a:pt x="513" y="109"/>
                      <a:pt x="405" y="1"/>
                      <a:pt x="24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0" name="Google Shape;200;g7a1c9dd034_1_5"/>
            <p:cNvSpPr/>
            <p:nvPr/>
          </p:nvSpPr>
          <p:spPr>
            <a:xfrm>
              <a:off x="3877567" y="3828366"/>
              <a:ext cx="64909" cy="68373"/>
            </a:xfrm>
            <a:custGeom>
              <a:avLst/>
              <a:gdLst/>
              <a:ahLst/>
              <a:cxnLst/>
              <a:rect l="l" t="t" r="r" b="b"/>
              <a:pathLst>
                <a:path w="487" h="513" extrusionOk="0">
                  <a:moveTo>
                    <a:pt x="245" y="0"/>
                  </a:moveTo>
                  <a:cubicBezTo>
                    <a:pt x="109" y="0"/>
                    <a:pt x="0" y="108"/>
                    <a:pt x="0" y="242"/>
                  </a:cubicBezTo>
                  <a:cubicBezTo>
                    <a:pt x="0" y="404"/>
                    <a:pt x="109" y="513"/>
                    <a:pt x="245" y="513"/>
                  </a:cubicBezTo>
                  <a:cubicBezTo>
                    <a:pt x="379" y="513"/>
                    <a:pt x="487" y="404"/>
                    <a:pt x="487" y="242"/>
                  </a:cubicBezTo>
                  <a:cubicBezTo>
                    <a:pt x="487" y="108"/>
                    <a:pt x="379" y="0"/>
                    <a:pt x="2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1" name="Google Shape;201;g7a1c9dd034_1_5"/>
            <p:cNvGrpSpPr/>
            <p:nvPr/>
          </p:nvGrpSpPr>
          <p:grpSpPr>
            <a:xfrm>
              <a:off x="3455290" y="2982584"/>
              <a:ext cx="129684" cy="129681"/>
              <a:chOff x="3390997" y="2614202"/>
              <a:chExt cx="129684" cy="129681"/>
            </a:xfrm>
          </p:grpSpPr>
          <p:sp>
            <p:nvSpPr>
              <p:cNvPr id="202" name="Google Shape;202;g7a1c9dd034_1_5"/>
              <p:cNvSpPr/>
              <p:nvPr/>
            </p:nvSpPr>
            <p:spPr>
              <a:xfrm>
                <a:off x="3390997" y="2614202"/>
                <a:ext cx="129684" cy="129681"/>
              </a:xfrm>
              <a:custGeom>
                <a:avLst/>
                <a:gdLst/>
                <a:ahLst/>
                <a:cxnLst/>
                <a:rect l="l" t="t" r="r" b="b"/>
                <a:pathLst>
                  <a:path w="973" h="973" extrusionOk="0">
                    <a:moveTo>
                      <a:pt x="486" y="1"/>
                    </a:moveTo>
                    <a:cubicBezTo>
                      <a:pt x="216" y="1"/>
                      <a:pt x="0" y="217"/>
                      <a:pt x="0" y="487"/>
                    </a:cubicBezTo>
                    <a:cubicBezTo>
                      <a:pt x="0" y="757"/>
                      <a:pt x="216" y="973"/>
                      <a:pt x="486" y="973"/>
                    </a:cubicBezTo>
                    <a:cubicBezTo>
                      <a:pt x="756" y="973"/>
                      <a:pt x="972" y="757"/>
                      <a:pt x="972" y="487"/>
                    </a:cubicBezTo>
                    <a:cubicBezTo>
                      <a:pt x="972" y="217"/>
                      <a:pt x="756" y="1"/>
                      <a:pt x="48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g7a1c9dd034_1_5"/>
              <p:cNvSpPr/>
              <p:nvPr/>
            </p:nvSpPr>
            <p:spPr>
              <a:xfrm>
                <a:off x="3423518" y="2646723"/>
                <a:ext cx="68374" cy="64907"/>
              </a:xfrm>
              <a:custGeom>
                <a:avLst/>
                <a:gdLst/>
                <a:ahLst/>
                <a:cxnLst/>
                <a:rect l="l" t="t" r="r" b="b"/>
                <a:pathLst>
                  <a:path w="513" h="487" extrusionOk="0">
                    <a:moveTo>
                      <a:pt x="242" y="1"/>
                    </a:moveTo>
                    <a:cubicBezTo>
                      <a:pt x="108" y="1"/>
                      <a:pt x="0" y="109"/>
                      <a:pt x="0" y="243"/>
                    </a:cubicBezTo>
                    <a:cubicBezTo>
                      <a:pt x="0" y="379"/>
                      <a:pt x="108" y="487"/>
                      <a:pt x="242" y="487"/>
                    </a:cubicBezTo>
                    <a:cubicBezTo>
                      <a:pt x="378" y="487"/>
                      <a:pt x="512" y="379"/>
                      <a:pt x="512" y="243"/>
                    </a:cubicBezTo>
                    <a:cubicBezTo>
                      <a:pt x="512" y="109"/>
                      <a:pt x="378" y="1"/>
                      <a:pt x="24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204" name="Google Shape;204;g7a1c9dd034_1_5"/>
          <p:cNvSpPr/>
          <p:nvPr/>
        </p:nvSpPr>
        <p:spPr>
          <a:xfrm flipH="1">
            <a:off x="816200" y="2676825"/>
            <a:ext cx="2379000" cy="638100"/>
          </a:xfrm>
          <a:prstGeom prst="roundRect">
            <a:avLst>
              <a:gd name="adj" fmla="val 5000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g7a1c9dd034_1_5"/>
          <p:cNvSpPr/>
          <p:nvPr/>
        </p:nvSpPr>
        <p:spPr>
          <a:xfrm flipH="1">
            <a:off x="2559806" y="2678168"/>
            <a:ext cx="635400" cy="635400"/>
          </a:xfrm>
          <a:prstGeom prst="pie">
            <a:avLst>
              <a:gd name="adj1" fmla="val 5434631"/>
              <a:gd name="adj2" fmla="val 1620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g7a1c9dd034_1_5"/>
          <p:cNvSpPr/>
          <p:nvPr/>
        </p:nvSpPr>
        <p:spPr>
          <a:xfrm rot="5400000" flipH="1">
            <a:off x="3134443" y="2861318"/>
            <a:ext cx="209700" cy="2691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g7a1c9dd034_1_5"/>
          <p:cNvSpPr/>
          <p:nvPr/>
        </p:nvSpPr>
        <p:spPr>
          <a:xfrm flipH="1">
            <a:off x="2578706" y="2726168"/>
            <a:ext cx="539400" cy="539400"/>
          </a:xfrm>
          <a:prstGeom prst="ellipse">
            <a:avLst/>
          </a:pr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g7a1c9dd034_1_5"/>
          <p:cNvSpPr txBox="1"/>
          <p:nvPr/>
        </p:nvSpPr>
        <p:spPr>
          <a:xfrm flipH="1">
            <a:off x="1213677" y="2833100"/>
            <a:ext cx="1275300" cy="338400"/>
          </a:xfrm>
          <a:prstGeom prst="rect">
            <a:avLst/>
          </a:prstGeom>
          <a:noFill/>
          <a:ln>
            <a:noFill/>
          </a:ln>
        </p:spPr>
        <p:txBody>
          <a:bodyPr spcFirstLastPara="1" wrap="square" lIns="91425" tIns="91425" rIns="91425" bIns="91425" anchor="ctr" anchorCtr="0">
            <a:noAutofit/>
          </a:bodyPr>
          <a:lstStyle/>
          <a:p>
            <a:pPr marL="0" lvl="0" indent="-228600" algn="l" rtl="0">
              <a:lnSpc>
                <a:spcPct val="115000"/>
              </a:lnSpc>
              <a:spcBef>
                <a:spcPts val="1200"/>
              </a:spcBef>
              <a:spcAft>
                <a:spcPts val="1200"/>
              </a:spcAft>
              <a:buClr>
                <a:schemeClr val="dk1"/>
              </a:buClr>
              <a:buSzPts val="1100"/>
              <a:buFont typeface="Arial"/>
              <a:buNone/>
            </a:pPr>
            <a:r>
              <a:rPr lang="en" sz="1200">
                <a:solidFill>
                  <a:schemeClr val="dk1"/>
                </a:solidFill>
                <a:latin typeface="Fira Sans Extra Condensed"/>
                <a:ea typeface="Fira Sans Extra Condensed"/>
                <a:cs typeface="Fira Sans Extra Condensed"/>
                <a:sym typeface="Fira Sans Extra Condensed"/>
              </a:rPr>
              <a:t>   Economic crisis</a:t>
            </a:r>
            <a:endParaRPr sz="1200">
              <a:solidFill>
                <a:schemeClr val="dk1"/>
              </a:solidFill>
              <a:latin typeface="Fira Sans Extra Condensed"/>
              <a:ea typeface="Fira Sans Extra Condensed"/>
              <a:cs typeface="Fira Sans Extra Condensed"/>
              <a:sym typeface="Fira Sans Extra Condensed"/>
            </a:endParaRPr>
          </a:p>
        </p:txBody>
      </p:sp>
      <p:sp>
        <p:nvSpPr>
          <p:cNvPr id="209" name="Google Shape;209;g7a1c9dd034_1_5"/>
          <p:cNvSpPr txBox="1"/>
          <p:nvPr/>
        </p:nvSpPr>
        <p:spPr>
          <a:xfrm>
            <a:off x="3059425" y="1741775"/>
            <a:ext cx="635400" cy="228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 sz="1300">
                <a:solidFill>
                  <a:srgbClr val="CE796B"/>
                </a:solidFill>
                <a:latin typeface="Fira Sans Extra Condensed Medium"/>
                <a:ea typeface="Fira Sans Extra Condensed Medium"/>
                <a:cs typeface="Fira Sans Extra Condensed Medium"/>
                <a:sym typeface="Fira Sans Extra Condensed Medium"/>
              </a:rPr>
              <a:t>WHY?</a:t>
            </a:r>
            <a:endParaRPr sz="1300" b="0" i="0" u="none" strike="noStrike" cap="none">
              <a:solidFill>
                <a:srgbClr val="CE796B"/>
              </a:solidFill>
              <a:latin typeface="Fira Sans Extra Condensed Medium"/>
              <a:ea typeface="Fira Sans Extra Condensed Medium"/>
              <a:cs typeface="Fira Sans Extra Condensed Medium"/>
              <a:sym typeface="Fira Sans Extra Condensed Medium"/>
            </a:endParaRPr>
          </a:p>
        </p:txBody>
      </p:sp>
      <p:grpSp>
        <p:nvGrpSpPr>
          <p:cNvPr id="210" name="Google Shape;210;g7a1c9dd034_1_5"/>
          <p:cNvGrpSpPr/>
          <p:nvPr/>
        </p:nvGrpSpPr>
        <p:grpSpPr>
          <a:xfrm>
            <a:off x="5706488" y="3243818"/>
            <a:ext cx="2907737" cy="638100"/>
            <a:chOff x="5780488" y="3286093"/>
            <a:chExt cx="2907737" cy="638100"/>
          </a:xfrm>
        </p:grpSpPr>
        <p:sp>
          <p:nvSpPr>
            <p:cNvPr id="211" name="Google Shape;211;g7a1c9dd034_1_5"/>
            <p:cNvSpPr/>
            <p:nvPr/>
          </p:nvSpPr>
          <p:spPr>
            <a:xfrm>
              <a:off x="5959125" y="3286093"/>
              <a:ext cx="2729100" cy="638100"/>
            </a:xfrm>
            <a:prstGeom prst="roundRect">
              <a:avLst>
                <a:gd name="adj" fmla="val 50000"/>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Fira Sans Extra Condensed"/>
                <a:ea typeface="Fira Sans Extra Condensed"/>
                <a:cs typeface="Fira Sans Extra Condensed"/>
                <a:sym typeface="Fira Sans Extra Condensed"/>
              </a:endParaRPr>
            </a:p>
          </p:txBody>
        </p:sp>
        <p:sp>
          <p:nvSpPr>
            <p:cNvPr id="212" name="Google Shape;212;g7a1c9dd034_1_5"/>
            <p:cNvSpPr/>
            <p:nvPr/>
          </p:nvSpPr>
          <p:spPr>
            <a:xfrm>
              <a:off x="5959125" y="3287443"/>
              <a:ext cx="635400" cy="635400"/>
            </a:xfrm>
            <a:prstGeom prst="pie">
              <a:avLst>
                <a:gd name="adj1" fmla="val 5434631"/>
                <a:gd name="adj2" fmla="val 16200000"/>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Fira Sans Extra Condensed"/>
                <a:ea typeface="Fira Sans Extra Condensed"/>
                <a:cs typeface="Fira Sans Extra Condensed"/>
                <a:sym typeface="Fira Sans Extra Condensed"/>
              </a:endParaRPr>
            </a:p>
          </p:txBody>
        </p:sp>
        <p:sp>
          <p:nvSpPr>
            <p:cNvPr id="213" name="Google Shape;213;g7a1c9dd034_1_5"/>
            <p:cNvSpPr/>
            <p:nvPr/>
          </p:nvSpPr>
          <p:spPr>
            <a:xfrm rot="-5400000">
              <a:off x="5810188" y="3470593"/>
              <a:ext cx="209700" cy="2691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Fira Sans Extra Condensed"/>
                <a:ea typeface="Fira Sans Extra Condensed"/>
                <a:cs typeface="Fira Sans Extra Condensed"/>
                <a:sym typeface="Fira Sans Extra Condensed"/>
              </a:endParaRPr>
            </a:p>
          </p:txBody>
        </p:sp>
        <p:sp>
          <p:nvSpPr>
            <p:cNvPr id="214" name="Google Shape;214;g7a1c9dd034_1_5"/>
            <p:cNvSpPr/>
            <p:nvPr/>
          </p:nvSpPr>
          <p:spPr>
            <a:xfrm>
              <a:off x="6036225" y="3333881"/>
              <a:ext cx="539400" cy="539400"/>
            </a:xfrm>
            <a:prstGeom prst="ellipse">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Fira Sans Extra Condensed"/>
                <a:ea typeface="Fira Sans Extra Condensed"/>
                <a:cs typeface="Fira Sans Extra Condensed"/>
                <a:sym typeface="Fira Sans Extra Condensed"/>
              </a:endParaRPr>
            </a:p>
          </p:txBody>
        </p:sp>
        <p:sp>
          <p:nvSpPr>
            <p:cNvPr id="215" name="Google Shape;215;g7a1c9dd034_1_5"/>
            <p:cNvSpPr txBox="1"/>
            <p:nvPr/>
          </p:nvSpPr>
          <p:spPr>
            <a:xfrm>
              <a:off x="6580025" y="3356529"/>
              <a:ext cx="1789200" cy="539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a:solidFill>
                    <a:schemeClr val="dk1"/>
                  </a:solidFill>
                  <a:latin typeface="Fira Sans Extra Condensed"/>
                  <a:ea typeface="Fira Sans Extra Condensed"/>
                  <a:cs typeface="Fira Sans Extra Condensed"/>
                  <a:sym typeface="Fira Sans Extra Condensed"/>
                </a:rPr>
                <a:t>Benefits from the authoritarian regime</a:t>
              </a:r>
              <a:endParaRPr sz="1200" i="0" u="none" strike="noStrike" cap="none">
                <a:solidFill>
                  <a:srgbClr val="000000"/>
                </a:solidFill>
                <a:latin typeface="Fira Sans Extra Condensed"/>
                <a:ea typeface="Fira Sans Extra Condensed"/>
                <a:cs typeface="Fira Sans Extra Condensed"/>
                <a:sym typeface="Fira Sans Extra Condensed"/>
              </a:endParaRPr>
            </a:p>
          </p:txBody>
        </p:sp>
      </p:grpSp>
      <p:grpSp>
        <p:nvGrpSpPr>
          <p:cNvPr id="216" name="Google Shape;216;g7a1c9dd034_1_5"/>
          <p:cNvGrpSpPr/>
          <p:nvPr/>
        </p:nvGrpSpPr>
        <p:grpSpPr>
          <a:xfrm>
            <a:off x="5706488" y="2129206"/>
            <a:ext cx="2907737" cy="638100"/>
            <a:chOff x="5780488" y="2150481"/>
            <a:chExt cx="2907737" cy="638100"/>
          </a:xfrm>
        </p:grpSpPr>
        <p:sp>
          <p:nvSpPr>
            <p:cNvPr id="217" name="Google Shape;217;g7a1c9dd034_1_5"/>
            <p:cNvSpPr/>
            <p:nvPr/>
          </p:nvSpPr>
          <p:spPr>
            <a:xfrm>
              <a:off x="5959125" y="2150481"/>
              <a:ext cx="2729100" cy="638100"/>
            </a:xfrm>
            <a:prstGeom prst="roundRect">
              <a:avLst>
                <a:gd name="adj" fmla="val 50000"/>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Fira Sans Extra Condensed"/>
                <a:ea typeface="Fira Sans Extra Condensed"/>
                <a:cs typeface="Fira Sans Extra Condensed"/>
                <a:sym typeface="Fira Sans Extra Condensed"/>
              </a:endParaRPr>
            </a:p>
          </p:txBody>
        </p:sp>
        <p:sp>
          <p:nvSpPr>
            <p:cNvPr id="218" name="Google Shape;218;g7a1c9dd034_1_5"/>
            <p:cNvSpPr/>
            <p:nvPr/>
          </p:nvSpPr>
          <p:spPr>
            <a:xfrm>
              <a:off x="5959125" y="2151831"/>
              <a:ext cx="635400" cy="635400"/>
            </a:xfrm>
            <a:prstGeom prst="pie">
              <a:avLst>
                <a:gd name="adj1" fmla="val 5434631"/>
                <a:gd name="adj2" fmla="val 16200000"/>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Fira Sans Extra Condensed"/>
                <a:ea typeface="Fira Sans Extra Condensed"/>
                <a:cs typeface="Fira Sans Extra Condensed"/>
                <a:sym typeface="Fira Sans Extra Condensed"/>
              </a:endParaRPr>
            </a:p>
          </p:txBody>
        </p:sp>
        <p:sp>
          <p:nvSpPr>
            <p:cNvPr id="219" name="Google Shape;219;g7a1c9dd034_1_5"/>
            <p:cNvSpPr/>
            <p:nvPr/>
          </p:nvSpPr>
          <p:spPr>
            <a:xfrm rot="-5400000">
              <a:off x="5810188" y="2334981"/>
              <a:ext cx="209700" cy="269100"/>
            </a:xfrm>
            <a:prstGeom prst="triangle">
              <a:avLst>
                <a:gd name="adj" fmla="val 50000"/>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Fira Sans Extra Condensed"/>
                <a:ea typeface="Fira Sans Extra Condensed"/>
                <a:cs typeface="Fira Sans Extra Condensed"/>
                <a:sym typeface="Fira Sans Extra Condensed"/>
              </a:endParaRPr>
            </a:p>
          </p:txBody>
        </p:sp>
        <p:sp>
          <p:nvSpPr>
            <p:cNvPr id="220" name="Google Shape;220;g7a1c9dd034_1_5"/>
            <p:cNvSpPr txBox="1"/>
            <p:nvPr/>
          </p:nvSpPr>
          <p:spPr>
            <a:xfrm>
              <a:off x="6694750" y="2300325"/>
              <a:ext cx="1789200" cy="338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a:solidFill>
                    <a:schemeClr val="dk1"/>
                  </a:solidFill>
                  <a:latin typeface="Fira Sans Extra Condensed"/>
                  <a:ea typeface="Fira Sans Extra Condensed"/>
                  <a:cs typeface="Fira Sans Extra Condensed"/>
                  <a:sym typeface="Fira Sans Extra Condensed"/>
                </a:rPr>
                <a:t>Patriotism nationalism</a:t>
              </a:r>
              <a:endParaRPr sz="1200" i="0" u="none" strike="noStrike" cap="none">
                <a:solidFill>
                  <a:schemeClr val="dk1"/>
                </a:solidFill>
                <a:latin typeface="Fira Sans Extra Condensed"/>
                <a:ea typeface="Fira Sans Extra Condensed"/>
                <a:cs typeface="Fira Sans Extra Condensed"/>
                <a:sym typeface="Fira Sans Extra Condensed"/>
              </a:endParaRPr>
            </a:p>
          </p:txBody>
        </p:sp>
        <p:sp>
          <p:nvSpPr>
            <p:cNvPr id="221" name="Google Shape;221;g7a1c9dd034_1_5"/>
            <p:cNvSpPr/>
            <p:nvPr/>
          </p:nvSpPr>
          <p:spPr>
            <a:xfrm>
              <a:off x="6145645" y="2300361"/>
              <a:ext cx="338332" cy="338320"/>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Fira Sans Extra Condensed"/>
                <a:ea typeface="Fira Sans Extra Condensed"/>
                <a:cs typeface="Fira Sans Extra Condensed"/>
                <a:sym typeface="Fira Sans Extra Condensed"/>
              </a:endParaRPr>
            </a:p>
          </p:txBody>
        </p:sp>
        <p:sp>
          <p:nvSpPr>
            <p:cNvPr id="222" name="Google Shape;222;g7a1c9dd034_1_5"/>
            <p:cNvSpPr/>
            <p:nvPr/>
          </p:nvSpPr>
          <p:spPr>
            <a:xfrm>
              <a:off x="6036225" y="2198268"/>
              <a:ext cx="539400" cy="539400"/>
            </a:xfrm>
            <a:prstGeom prst="ellipse">
              <a:avLst/>
            </a:prstGeom>
            <a:solidFill>
              <a:schemeClr val="lt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Fira Sans Extra Condensed"/>
                <a:ea typeface="Fira Sans Extra Condensed"/>
                <a:cs typeface="Fira Sans Extra Condensed"/>
                <a:sym typeface="Fira Sans Extra Condensed"/>
              </a:endParaRPr>
            </a:p>
          </p:txBody>
        </p:sp>
      </p:grpSp>
      <p:sp>
        <p:nvSpPr>
          <p:cNvPr id="223" name="Google Shape;223;g7a1c9dd034_1_5"/>
          <p:cNvSpPr txBox="1">
            <a:spLocks noGrp="1"/>
          </p:cNvSpPr>
          <p:nvPr>
            <p:ph type="title"/>
          </p:nvPr>
        </p:nvSpPr>
        <p:spPr>
          <a:xfrm>
            <a:off x="427725" y="432175"/>
            <a:ext cx="8213700" cy="640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 sz="1800">
                <a:solidFill>
                  <a:schemeClr val="dk1"/>
                </a:solidFill>
                <a:latin typeface="Fira Sans"/>
                <a:ea typeface="Fira Sans"/>
                <a:cs typeface="Fira Sans"/>
                <a:sym typeface="Fira Sans"/>
              </a:rPr>
              <a:t>Why these people who have probably experienced the dictatorship appear rather positive in an authoritarian regime?</a:t>
            </a:r>
            <a:endParaRPr sz="3600">
              <a:solidFill>
                <a:schemeClr val="dk1"/>
              </a:solidFill>
              <a:latin typeface="Fira Sans"/>
              <a:ea typeface="Fira Sans"/>
              <a:cs typeface="Fira Sans"/>
              <a:sym typeface="Fira Sans"/>
            </a:endParaRPr>
          </a:p>
        </p:txBody>
      </p:sp>
      <p:sp>
        <p:nvSpPr>
          <p:cNvPr id="224" name="Google Shape;224;g7a1c9dd034_1_5"/>
          <p:cNvSpPr txBox="1"/>
          <p:nvPr/>
        </p:nvSpPr>
        <p:spPr>
          <a:xfrm>
            <a:off x="2589775" y="2880000"/>
            <a:ext cx="635400" cy="228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 sz="1300">
                <a:solidFill>
                  <a:srgbClr val="EC3A3B"/>
                </a:solidFill>
                <a:latin typeface="Fira Sans Extra Condensed Medium"/>
                <a:ea typeface="Fira Sans Extra Condensed Medium"/>
                <a:cs typeface="Fira Sans Extra Condensed Medium"/>
                <a:sym typeface="Fira Sans Extra Condensed Medium"/>
              </a:rPr>
              <a:t>WHY?</a:t>
            </a:r>
            <a:endParaRPr sz="1300" b="0" i="0" u="none" strike="noStrike" cap="none">
              <a:solidFill>
                <a:srgbClr val="EC3A3B"/>
              </a:solidFill>
              <a:latin typeface="Fira Sans Extra Condensed Medium"/>
              <a:ea typeface="Fira Sans Extra Condensed Medium"/>
              <a:cs typeface="Fira Sans Extra Condensed Medium"/>
              <a:sym typeface="Fira Sans Extra Condensed Medium"/>
            </a:endParaRPr>
          </a:p>
        </p:txBody>
      </p:sp>
      <p:sp>
        <p:nvSpPr>
          <p:cNvPr id="225" name="Google Shape;225;g7a1c9dd034_1_5"/>
          <p:cNvSpPr txBox="1"/>
          <p:nvPr/>
        </p:nvSpPr>
        <p:spPr>
          <a:xfrm>
            <a:off x="5978575" y="2333950"/>
            <a:ext cx="635400" cy="228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 sz="1300">
                <a:solidFill>
                  <a:schemeClr val="accent6"/>
                </a:solidFill>
                <a:latin typeface="Fira Sans Extra Condensed Medium"/>
                <a:ea typeface="Fira Sans Extra Condensed Medium"/>
                <a:cs typeface="Fira Sans Extra Condensed Medium"/>
                <a:sym typeface="Fira Sans Extra Condensed Medium"/>
              </a:rPr>
              <a:t>WHY?</a:t>
            </a:r>
            <a:endParaRPr sz="1300" b="0" i="0" u="none" strike="noStrike" cap="none">
              <a:solidFill>
                <a:schemeClr val="accent6"/>
              </a:solidFill>
              <a:latin typeface="Fira Sans Extra Condensed Medium"/>
              <a:ea typeface="Fira Sans Extra Condensed Medium"/>
              <a:cs typeface="Fira Sans Extra Condensed Medium"/>
              <a:sym typeface="Fira Sans Extra Condensed Medium"/>
            </a:endParaRPr>
          </a:p>
        </p:txBody>
      </p:sp>
      <p:sp>
        <p:nvSpPr>
          <p:cNvPr id="226" name="Google Shape;226;g7a1c9dd034_1_5"/>
          <p:cNvSpPr txBox="1"/>
          <p:nvPr/>
        </p:nvSpPr>
        <p:spPr>
          <a:xfrm>
            <a:off x="5978575" y="3448575"/>
            <a:ext cx="635400" cy="228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 sz="1300">
                <a:solidFill>
                  <a:schemeClr val="accent5"/>
                </a:solidFill>
                <a:latin typeface="Fira Sans Extra Condensed Medium"/>
                <a:ea typeface="Fira Sans Extra Condensed Medium"/>
                <a:cs typeface="Fira Sans Extra Condensed Medium"/>
                <a:sym typeface="Fira Sans Extra Condensed Medium"/>
              </a:rPr>
              <a:t>WHY?</a:t>
            </a:r>
            <a:endParaRPr sz="1300" b="0" i="0" u="none" strike="noStrike" cap="none">
              <a:solidFill>
                <a:schemeClr val="accent5"/>
              </a:solidFill>
              <a:latin typeface="Fira Sans Extra Condensed Medium"/>
              <a:ea typeface="Fira Sans Extra Condensed Medium"/>
              <a:cs typeface="Fira Sans Extra Condensed Medium"/>
              <a:sym typeface="Fira Sans Extra Condensed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5"/>
          <p:cNvSpPr txBox="1">
            <a:spLocks noGrp="1"/>
          </p:cNvSpPr>
          <p:nvPr>
            <p:ph type="title"/>
          </p:nvPr>
        </p:nvSpPr>
        <p:spPr>
          <a:xfrm>
            <a:off x="427725" y="432175"/>
            <a:ext cx="8213700" cy="620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 sz="1800">
                <a:solidFill>
                  <a:schemeClr val="dk1"/>
                </a:solidFill>
              </a:rPr>
              <a:t>Question: Is it considered that people with different political beliefs and religions can coexist peacefully in a society? </a:t>
            </a:r>
            <a:endParaRPr sz="1800">
              <a:solidFill>
                <a:schemeClr val="dk1"/>
              </a:solidFill>
            </a:endParaRPr>
          </a:p>
        </p:txBody>
      </p:sp>
      <p:sp>
        <p:nvSpPr>
          <p:cNvPr id="232" name="Google Shape;232;p5"/>
          <p:cNvSpPr/>
          <p:nvPr/>
        </p:nvSpPr>
        <p:spPr>
          <a:xfrm>
            <a:off x="988580" y="2520060"/>
            <a:ext cx="820800" cy="21048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5"/>
          <p:cNvSpPr/>
          <p:nvPr/>
        </p:nvSpPr>
        <p:spPr>
          <a:xfrm>
            <a:off x="1809375" y="1920949"/>
            <a:ext cx="820800" cy="27039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5"/>
          <p:cNvSpPr txBox="1"/>
          <p:nvPr/>
        </p:nvSpPr>
        <p:spPr>
          <a:xfrm>
            <a:off x="1053375" y="2639875"/>
            <a:ext cx="691200" cy="3000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2000"/>
              <a:buFont typeface="Arial"/>
              <a:buNone/>
            </a:pPr>
            <a:r>
              <a:rPr lang="en" sz="2000" b="1">
                <a:solidFill>
                  <a:schemeClr val="dk1"/>
                </a:solidFill>
                <a:latin typeface="Fira Sans Extra Condensed"/>
                <a:ea typeface="Fira Sans Extra Condensed"/>
                <a:cs typeface="Fira Sans Extra Condensed"/>
                <a:sym typeface="Fira Sans Extra Condensed"/>
              </a:rPr>
              <a:t>80%</a:t>
            </a:r>
            <a:endParaRPr sz="2000" b="1" i="0" u="none" strike="noStrike" cap="none">
              <a:solidFill>
                <a:schemeClr val="dk1"/>
              </a:solidFill>
              <a:latin typeface="Fira Sans Extra Condensed"/>
              <a:ea typeface="Fira Sans Extra Condensed"/>
              <a:cs typeface="Fira Sans Extra Condensed"/>
              <a:sym typeface="Fira Sans Extra Condensed"/>
            </a:endParaRPr>
          </a:p>
        </p:txBody>
      </p:sp>
      <p:sp>
        <p:nvSpPr>
          <p:cNvPr id="235" name="Google Shape;235;p5"/>
          <p:cNvSpPr txBox="1"/>
          <p:nvPr/>
        </p:nvSpPr>
        <p:spPr>
          <a:xfrm>
            <a:off x="1874163" y="2051025"/>
            <a:ext cx="691200" cy="3000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2000"/>
              <a:buFont typeface="Arial"/>
              <a:buNone/>
            </a:pPr>
            <a:r>
              <a:rPr lang="en" sz="2000" b="1">
                <a:solidFill>
                  <a:schemeClr val="dk1"/>
                </a:solidFill>
                <a:latin typeface="Fira Sans Extra Condensed"/>
                <a:ea typeface="Fira Sans Extra Condensed"/>
                <a:cs typeface="Fira Sans Extra Condensed"/>
                <a:sym typeface="Fira Sans Extra Condensed"/>
              </a:rPr>
              <a:t>90%</a:t>
            </a:r>
            <a:endParaRPr sz="2000" b="1" i="0" u="none" strike="noStrike" cap="none">
              <a:solidFill>
                <a:schemeClr val="dk1"/>
              </a:solidFill>
              <a:latin typeface="Fira Sans Extra Condensed"/>
              <a:ea typeface="Fira Sans Extra Condensed"/>
              <a:cs typeface="Fira Sans Extra Condensed"/>
              <a:sym typeface="Fira Sans Extra Condensed"/>
            </a:endParaRPr>
          </a:p>
        </p:txBody>
      </p:sp>
      <p:sp>
        <p:nvSpPr>
          <p:cNvPr id="236" name="Google Shape;236;p5"/>
          <p:cNvSpPr/>
          <p:nvPr/>
        </p:nvSpPr>
        <p:spPr>
          <a:xfrm>
            <a:off x="8427625" y="3814125"/>
            <a:ext cx="177000" cy="7398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5"/>
          <p:cNvSpPr txBox="1"/>
          <p:nvPr/>
        </p:nvSpPr>
        <p:spPr>
          <a:xfrm>
            <a:off x="5180275" y="1712125"/>
            <a:ext cx="3185400" cy="827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chemeClr val="dk1"/>
              </a:buClr>
              <a:buSzPts val="1100"/>
              <a:buFont typeface="Arial"/>
              <a:buNone/>
            </a:pPr>
            <a:r>
              <a:rPr lang="en" sz="1200">
                <a:solidFill>
                  <a:schemeClr val="dk1"/>
                </a:solidFill>
                <a:latin typeface="Fira Sans Extra Condensed"/>
                <a:ea typeface="Fira Sans Extra Condensed"/>
                <a:cs typeface="Fira Sans Extra Condensed"/>
                <a:sym typeface="Fira Sans Extra Condensed"/>
              </a:rPr>
              <a:t>the percentage of students who believe that people with different beliefs can coexist peacefully in a society</a:t>
            </a:r>
            <a:endParaRPr sz="1200">
              <a:solidFill>
                <a:schemeClr val="dk1"/>
              </a:solidFill>
              <a:latin typeface="Fira Sans Extra Condensed"/>
              <a:ea typeface="Fira Sans Extra Condensed"/>
              <a:cs typeface="Fira Sans Extra Condensed"/>
              <a:sym typeface="Fira Sans Extra Condensed"/>
            </a:endParaRPr>
          </a:p>
          <a:p>
            <a:pPr marL="0" marR="0" lvl="0" indent="0" algn="r" rtl="0">
              <a:lnSpc>
                <a:spcPct val="100000"/>
              </a:lnSpc>
              <a:spcBef>
                <a:spcPts val="0"/>
              </a:spcBef>
              <a:spcAft>
                <a:spcPts val="0"/>
              </a:spcAft>
              <a:buClr>
                <a:schemeClr val="dk1"/>
              </a:buClr>
              <a:buSzPts val="1100"/>
              <a:buFont typeface="Arial"/>
              <a:buNone/>
            </a:pPr>
            <a:endParaRPr sz="1200">
              <a:solidFill>
                <a:schemeClr val="dk1"/>
              </a:solidFill>
              <a:latin typeface="Fira Sans Extra Condensed"/>
              <a:ea typeface="Fira Sans Extra Condensed"/>
              <a:cs typeface="Fira Sans Extra Condensed"/>
              <a:sym typeface="Fira Sans Extra Condensed"/>
            </a:endParaRPr>
          </a:p>
          <a:p>
            <a:pPr marL="0" marR="0" lvl="0" indent="0" algn="r" rtl="0">
              <a:lnSpc>
                <a:spcPct val="100000"/>
              </a:lnSpc>
              <a:spcBef>
                <a:spcPts val="0"/>
              </a:spcBef>
              <a:spcAft>
                <a:spcPts val="0"/>
              </a:spcAft>
              <a:buClr>
                <a:srgbClr val="000000"/>
              </a:buClr>
              <a:buSzPts val="1200"/>
              <a:buFont typeface="Arial"/>
              <a:buNone/>
            </a:pPr>
            <a:endParaRPr sz="1200">
              <a:solidFill>
                <a:schemeClr val="dk1"/>
              </a:solidFill>
              <a:latin typeface="Fira Sans Extra Condensed"/>
              <a:ea typeface="Fira Sans Extra Condensed"/>
              <a:cs typeface="Fira Sans Extra Condensed"/>
              <a:sym typeface="Fira Sans Extra Condensed"/>
            </a:endParaRPr>
          </a:p>
        </p:txBody>
      </p:sp>
      <p:sp>
        <p:nvSpPr>
          <p:cNvPr id="238" name="Google Shape;238;p5"/>
          <p:cNvSpPr/>
          <p:nvPr/>
        </p:nvSpPr>
        <p:spPr>
          <a:xfrm>
            <a:off x="8427625" y="2351025"/>
            <a:ext cx="177000" cy="7398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5"/>
          <p:cNvSpPr txBox="1"/>
          <p:nvPr/>
        </p:nvSpPr>
        <p:spPr>
          <a:xfrm>
            <a:off x="5180275" y="2550475"/>
            <a:ext cx="3185400" cy="478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Fira Sans Extra Condensed"/>
                <a:ea typeface="Fira Sans Extra Condensed"/>
                <a:cs typeface="Fira Sans Extra Condensed"/>
                <a:sym typeface="Fira Sans Extra Condensed"/>
              </a:rPr>
              <a:t>the percentage of adults (35-45) who agree</a:t>
            </a:r>
            <a:endParaRPr sz="1200">
              <a:solidFill>
                <a:schemeClr val="dk1"/>
              </a:solidFill>
              <a:latin typeface="Fira Sans Extra Condensed"/>
              <a:ea typeface="Fira Sans Extra Condensed"/>
              <a:cs typeface="Fira Sans Extra Condensed"/>
              <a:sym typeface="Fira Sans Extra Condensed"/>
            </a:endParaRPr>
          </a:p>
          <a:p>
            <a:pPr marL="0" lvl="0" indent="0" algn="r" rtl="0">
              <a:spcBef>
                <a:spcPts val="0"/>
              </a:spcBef>
              <a:spcAft>
                <a:spcPts val="0"/>
              </a:spcAft>
              <a:buClr>
                <a:schemeClr val="dk1"/>
              </a:buClr>
              <a:buSzPts val="1100"/>
              <a:buFont typeface="Arial"/>
              <a:buNone/>
            </a:pPr>
            <a:endParaRPr sz="1200">
              <a:solidFill>
                <a:schemeClr val="dk1"/>
              </a:solidFill>
              <a:latin typeface="Fira Sans Extra Condensed"/>
              <a:ea typeface="Fira Sans Extra Condensed"/>
              <a:cs typeface="Fira Sans Extra Condensed"/>
              <a:sym typeface="Fira Sans Extra Condensed"/>
            </a:endParaRPr>
          </a:p>
          <a:p>
            <a:pPr marL="0" marR="0" lvl="0" indent="0" algn="r" rtl="0">
              <a:lnSpc>
                <a:spcPct val="100000"/>
              </a:lnSpc>
              <a:spcBef>
                <a:spcPts val="0"/>
              </a:spcBef>
              <a:spcAft>
                <a:spcPts val="0"/>
              </a:spcAft>
              <a:buClr>
                <a:srgbClr val="000000"/>
              </a:buClr>
              <a:buSzPts val="1200"/>
              <a:buFont typeface="Arial"/>
              <a:buNone/>
            </a:pPr>
            <a:endParaRPr sz="1200">
              <a:latin typeface="Fira Sans Extra Condensed"/>
              <a:ea typeface="Fira Sans Extra Condensed"/>
              <a:cs typeface="Fira Sans Extra Condensed"/>
              <a:sym typeface="Fira Sans Extra Condensed"/>
            </a:endParaRPr>
          </a:p>
        </p:txBody>
      </p:sp>
      <p:sp>
        <p:nvSpPr>
          <p:cNvPr id="240" name="Google Shape;240;p5"/>
          <p:cNvSpPr/>
          <p:nvPr/>
        </p:nvSpPr>
        <p:spPr>
          <a:xfrm>
            <a:off x="8427625" y="3074325"/>
            <a:ext cx="177000" cy="739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5"/>
          <p:cNvSpPr/>
          <p:nvPr/>
        </p:nvSpPr>
        <p:spPr>
          <a:xfrm>
            <a:off x="8427625" y="1623250"/>
            <a:ext cx="177000" cy="7398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5"/>
          <p:cNvSpPr/>
          <p:nvPr/>
        </p:nvSpPr>
        <p:spPr>
          <a:xfrm>
            <a:off x="2612503" y="1920954"/>
            <a:ext cx="820800" cy="27039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5"/>
          <p:cNvSpPr/>
          <p:nvPr/>
        </p:nvSpPr>
        <p:spPr>
          <a:xfrm>
            <a:off x="3433300" y="1623250"/>
            <a:ext cx="820800" cy="30018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5"/>
          <p:cNvSpPr txBox="1"/>
          <p:nvPr/>
        </p:nvSpPr>
        <p:spPr>
          <a:xfrm>
            <a:off x="2713000" y="2051025"/>
            <a:ext cx="691200" cy="3000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2000"/>
              <a:buFont typeface="Arial"/>
              <a:buNone/>
            </a:pPr>
            <a:r>
              <a:rPr lang="en" sz="2000" b="1">
                <a:solidFill>
                  <a:schemeClr val="dk1"/>
                </a:solidFill>
                <a:latin typeface="Fira Sans Extra Condensed"/>
                <a:ea typeface="Fira Sans Extra Condensed"/>
                <a:cs typeface="Fira Sans Extra Condensed"/>
                <a:sym typeface="Fira Sans Extra Condensed"/>
              </a:rPr>
              <a:t>90%</a:t>
            </a:r>
            <a:endParaRPr sz="2000" b="1" i="0" u="none" strike="noStrike" cap="none">
              <a:solidFill>
                <a:schemeClr val="dk1"/>
              </a:solidFill>
              <a:latin typeface="Fira Sans Extra Condensed"/>
              <a:ea typeface="Fira Sans Extra Condensed"/>
              <a:cs typeface="Fira Sans Extra Condensed"/>
              <a:sym typeface="Fira Sans Extra Condensed"/>
            </a:endParaRPr>
          </a:p>
        </p:txBody>
      </p:sp>
      <p:sp>
        <p:nvSpPr>
          <p:cNvPr id="245" name="Google Shape;245;p5"/>
          <p:cNvSpPr txBox="1"/>
          <p:nvPr/>
        </p:nvSpPr>
        <p:spPr>
          <a:xfrm>
            <a:off x="3498088" y="1751025"/>
            <a:ext cx="691200" cy="3000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2000"/>
              <a:buFont typeface="Arial"/>
              <a:buNone/>
            </a:pPr>
            <a:r>
              <a:rPr lang="en" sz="2000" b="1">
                <a:solidFill>
                  <a:schemeClr val="dk1"/>
                </a:solidFill>
                <a:latin typeface="Fira Sans Extra Condensed"/>
                <a:ea typeface="Fira Sans Extra Condensed"/>
                <a:cs typeface="Fira Sans Extra Condensed"/>
                <a:sym typeface="Fira Sans Extra Condensed"/>
              </a:rPr>
              <a:t>95%</a:t>
            </a:r>
            <a:endParaRPr sz="2000" b="1" i="0" u="none" strike="noStrike" cap="none">
              <a:solidFill>
                <a:schemeClr val="dk1"/>
              </a:solidFill>
              <a:latin typeface="Fira Sans Extra Condensed"/>
              <a:ea typeface="Fira Sans Extra Condensed"/>
              <a:cs typeface="Fira Sans Extra Condensed"/>
              <a:sym typeface="Fira Sans Extra Condensed"/>
            </a:endParaRPr>
          </a:p>
        </p:txBody>
      </p:sp>
      <p:sp>
        <p:nvSpPr>
          <p:cNvPr id="246" name="Google Shape;246;p5"/>
          <p:cNvSpPr txBox="1"/>
          <p:nvPr/>
        </p:nvSpPr>
        <p:spPr>
          <a:xfrm rot="-5400000">
            <a:off x="3241450" y="2933050"/>
            <a:ext cx="1204500" cy="382200"/>
          </a:xfrm>
          <a:prstGeom prst="rect">
            <a:avLst/>
          </a:prstGeom>
          <a:noFill/>
          <a:ln>
            <a:noFill/>
          </a:ln>
        </p:spPr>
        <p:txBody>
          <a:bodyPr spcFirstLastPara="1" wrap="square" lIns="91425" tIns="91425" rIns="228600" bIns="91425" anchor="ctr" anchorCtr="0">
            <a:noAutofit/>
          </a:bodyPr>
          <a:lstStyle/>
          <a:p>
            <a:pPr marL="0" marR="0" lvl="0" indent="0" algn="r" rtl="0">
              <a:lnSpc>
                <a:spcPct val="115000"/>
              </a:lnSpc>
              <a:spcBef>
                <a:spcPts val="0"/>
              </a:spcBef>
              <a:spcAft>
                <a:spcPts val="0"/>
              </a:spcAft>
              <a:buClr>
                <a:srgbClr val="000000"/>
              </a:buClr>
              <a:buSzPts val="1600"/>
              <a:buFont typeface="Arial"/>
              <a:buNone/>
            </a:pPr>
            <a:r>
              <a:rPr lang="en" sz="1600" b="1">
                <a:solidFill>
                  <a:schemeClr val="dk1"/>
                </a:solidFill>
                <a:latin typeface="Fira Sans Extra Condensed"/>
                <a:ea typeface="Fira Sans Extra Condensed"/>
                <a:cs typeface="Fira Sans Extra Condensed"/>
                <a:sym typeface="Fira Sans Extra Condensed"/>
              </a:rPr>
              <a:t>Age: 15-18</a:t>
            </a:r>
            <a:endParaRPr sz="1600" b="1" i="0" u="none" strike="noStrike" cap="none">
              <a:solidFill>
                <a:schemeClr val="dk1"/>
              </a:solidFill>
              <a:latin typeface="Fira Sans Extra Condensed"/>
              <a:ea typeface="Fira Sans Extra Condensed"/>
              <a:cs typeface="Fira Sans Extra Condensed"/>
              <a:sym typeface="Fira Sans Extra Condensed"/>
            </a:endParaRPr>
          </a:p>
        </p:txBody>
      </p:sp>
      <p:sp>
        <p:nvSpPr>
          <p:cNvPr id="247" name="Google Shape;247;p5"/>
          <p:cNvSpPr txBox="1"/>
          <p:nvPr/>
        </p:nvSpPr>
        <p:spPr>
          <a:xfrm rot="-5400000">
            <a:off x="2475275" y="3187225"/>
            <a:ext cx="1204500" cy="382200"/>
          </a:xfrm>
          <a:prstGeom prst="rect">
            <a:avLst/>
          </a:prstGeom>
          <a:noFill/>
          <a:ln>
            <a:noFill/>
          </a:ln>
        </p:spPr>
        <p:txBody>
          <a:bodyPr spcFirstLastPara="1" wrap="square" lIns="91425" tIns="91425" rIns="228600" bIns="91425" anchor="ctr" anchorCtr="0">
            <a:noAutofit/>
          </a:bodyPr>
          <a:lstStyle/>
          <a:p>
            <a:pPr marL="0" marR="0" lvl="0" indent="0" algn="r" rtl="0">
              <a:lnSpc>
                <a:spcPct val="115000"/>
              </a:lnSpc>
              <a:spcBef>
                <a:spcPts val="0"/>
              </a:spcBef>
              <a:spcAft>
                <a:spcPts val="0"/>
              </a:spcAft>
              <a:buClr>
                <a:srgbClr val="000000"/>
              </a:buClr>
              <a:buSzPts val="1600"/>
              <a:buFont typeface="Arial"/>
              <a:buNone/>
            </a:pPr>
            <a:r>
              <a:rPr lang="en" sz="1600" b="1">
                <a:solidFill>
                  <a:schemeClr val="dk1"/>
                </a:solidFill>
                <a:latin typeface="Fira Sans Extra Condensed"/>
                <a:ea typeface="Fira Sans Extra Condensed"/>
                <a:cs typeface="Fira Sans Extra Condensed"/>
                <a:sym typeface="Fira Sans Extra Condensed"/>
              </a:rPr>
              <a:t>Age: 35-45</a:t>
            </a:r>
            <a:endParaRPr sz="1600" b="1" i="0" u="none" strike="noStrike" cap="none">
              <a:solidFill>
                <a:schemeClr val="dk1"/>
              </a:solidFill>
              <a:latin typeface="Fira Sans Extra Condensed"/>
              <a:ea typeface="Fira Sans Extra Condensed"/>
              <a:cs typeface="Fira Sans Extra Condensed"/>
              <a:sym typeface="Fira Sans Extra Condensed"/>
            </a:endParaRPr>
          </a:p>
        </p:txBody>
      </p:sp>
      <p:sp>
        <p:nvSpPr>
          <p:cNvPr id="248" name="Google Shape;248;p5"/>
          <p:cNvSpPr txBox="1"/>
          <p:nvPr/>
        </p:nvSpPr>
        <p:spPr>
          <a:xfrm rot="-5400000">
            <a:off x="1608675" y="3253125"/>
            <a:ext cx="1204500" cy="382200"/>
          </a:xfrm>
          <a:prstGeom prst="rect">
            <a:avLst/>
          </a:prstGeom>
          <a:noFill/>
          <a:ln>
            <a:noFill/>
          </a:ln>
        </p:spPr>
        <p:txBody>
          <a:bodyPr spcFirstLastPara="1" wrap="square" lIns="91425" tIns="91425" rIns="228600" bIns="91425" anchor="ctr" anchorCtr="0">
            <a:noAutofit/>
          </a:bodyPr>
          <a:lstStyle/>
          <a:p>
            <a:pPr marL="0" marR="0" lvl="0" indent="0" algn="r" rtl="0">
              <a:lnSpc>
                <a:spcPct val="115000"/>
              </a:lnSpc>
              <a:spcBef>
                <a:spcPts val="0"/>
              </a:spcBef>
              <a:spcAft>
                <a:spcPts val="0"/>
              </a:spcAft>
              <a:buClr>
                <a:srgbClr val="000000"/>
              </a:buClr>
              <a:buSzPts val="1600"/>
              <a:buFont typeface="Arial"/>
              <a:buNone/>
            </a:pPr>
            <a:r>
              <a:rPr lang="en" sz="1600" b="1">
                <a:solidFill>
                  <a:schemeClr val="dk1"/>
                </a:solidFill>
                <a:latin typeface="Fira Sans Extra Condensed"/>
                <a:ea typeface="Fira Sans Extra Condensed"/>
                <a:cs typeface="Fira Sans Extra Condensed"/>
                <a:sym typeface="Fira Sans Extra Condensed"/>
              </a:rPr>
              <a:t>Age: 45-55</a:t>
            </a:r>
            <a:endParaRPr sz="1600" b="1" i="0" u="none" strike="noStrike" cap="none">
              <a:solidFill>
                <a:schemeClr val="dk1"/>
              </a:solidFill>
              <a:latin typeface="Fira Sans Extra Condensed"/>
              <a:ea typeface="Fira Sans Extra Condensed"/>
              <a:cs typeface="Fira Sans Extra Condensed"/>
              <a:sym typeface="Fira Sans Extra Condensed"/>
            </a:endParaRPr>
          </a:p>
        </p:txBody>
      </p:sp>
      <p:sp>
        <p:nvSpPr>
          <p:cNvPr id="249" name="Google Shape;249;p5"/>
          <p:cNvSpPr txBox="1"/>
          <p:nvPr/>
        </p:nvSpPr>
        <p:spPr>
          <a:xfrm rot="-5400000">
            <a:off x="759763" y="3557950"/>
            <a:ext cx="1204500" cy="382200"/>
          </a:xfrm>
          <a:prstGeom prst="rect">
            <a:avLst/>
          </a:prstGeom>
          <a:noFill/>
          <a:ln>
            <a:noFill/>
          </a:ln>
        </p:spPr>
        <p:txBody>
          <a:bodyPr spcFirstLastPara="1" wrap="square" lIns="91425" tIns="91425" rIns="228600" bIns="91425" anchor="ctr" anchorCtr="0">
            <a:noAutofit/>
          </a:bodyPr>
          <a:lstStyle/>
          <a:p>
            <a:pPr marL="0" marR="0" lvl="0" indent="0" algn="r" rtl="0">
              <a:lnSpc>
                <a:spcPct val="115000"/>
              </a:lnSpc>
              <a:spcBef>
                <a:spcPts val="0"/>
              </a:spcBef>
              <a:spcAft>
                <a:spcPts val="0"/>
              </a:spcAft>
              <a:buClr>
                <a:srgbClr val="000000"/>
              </a:buClr>
              <a:buSzPts val="1600"/>
              <a:buFont typeface="Arial"/>
              <a:buNone/>
            </a:pPr>
            <a:r>
              <a:rPr lang="en" sz="1600" b="1">
                <a:solidFill>
                  <a:schemeClr val="dk1"/>
                </a:solidFill>
                <a:latin typeface="Fira Sans Extra Condensed"/>
                <a:ea typeface="Fira Sans Extra Condensed"/>
                <a:cs typeface="Fira Sans Extra Condensed"/>
                <a:sym typeface="Fira Sans Extra Condensed"/>
              </a:rPr>
              <a:t>Age: &gt;55</a:t>
            </a:r>
            <a:endParaRPr sz="1600" b="1" i="0" u="none" strike="noStrike" cap="none">
              <a:solidFill>
                <a:schemeClr val="dk1"/>
              </a:solidFill>
              <a:latin typeface="Fira Sans Extra Condensed"/>
              <a:ea typeface="Fira Sans Extra Condensed"/>
              <a:cs typeface="Fira Sans Extra Condensed"/>
              <a:sym typeface="Fira Sans Extra Condensed"/>
            </a:endParaRPr>
          </a:p>
        </p:txBody>
      </p:sp>
      <p:sp>
        <p:nvSpPr>
          <p:cNvPr id="250" name="Google Shape;250;p5"/>
          <p:cNvSpPr txBox="1"/>
          <p:nvPr/>
        </p:nvSpPr>
        <p:spPr>
          <a:xfrm>
            <a:off x="5242225" y="3333050"/>
            <a:ext cx="3185400" cy="478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Fira Sans Extra Condensed"/>
                <a:ea typeface="Fira Sans Extra Condensed"/>
                <a:cs typeface="Fira Sans Extra Condensed"/>
                <a:sym typeface="Fira Sans Extra Condensed"/>
              </a:rPr>
              <a:t>the percentage of adults (45-55) who agree</a:t>
            </a:r>
            <a:endParaRPr sz="1200">
              <a:solidFill>
                <a:schemeClr val="dk1"/>
              </a:solidFill>
              <a:latin typeface="Fira Sans Extra Condensed"/>
              <a:ea typeface="Fira Sans Extra Condensed"/>
              <a:cs typeface="Fira Sans Extra Condensed"/>
              <a:sym typeface="Fira Sans Extra Condensed"/>
            </a:endParaRPr>
          </a:p>
          <a:p>
            <a:pPr marL="0" lvl="0" indent="0" algn="r" rtl="0">
              <a:spcBef>
                <a:spcPts val="0"/>
              </a:spcBef>
              <a:spcAft>
                <a:spcPts val="0"/>
              </a:spcAft>
              <a:buClr>
                <a:schemeClr val="dk1"/>
              </a:buClr>
              <a:buSzPts val="1100"/>
              <a:buFont typeface="Arial"/>
              <a:buNone/>
            </a:pPr>
            <a:endParaRPr sz="1200">
              <a:solidFill>
                <a:schemeClr val="dk1"/>
              </a:solidFill>
              <a:latin typeface="Fira Sans Extra Condensed"/>
              <a:ea typeface="Fira Sans Extra Condensed"/>
              <a:cs typeface="Fira Sans Extra Condensed"/>
              <a:sym typeface="Fira Sans Extra Condensed"/>
            </a:endParaRPr>
          </a:p>
          <a:p>
            <a:pPr marL="0" marR="0" lvl="0" indent="0" algn="r" rtl="0">
              <a:lnSpc>
                <a:spcPct val="100000"/>
              </a:lnSpc>
              <a:spcBef>
                <a:spcPts val="0"/>
              </a:spcBef>
              <a:spcAft>
                <a:spcPts val="0"/>
              </a:spcAft>
              <a:buClr>
                <a:srgbClr val="000000"/>
              </a:buClr>
              <a:buSzPts val="1200"/>
              <a:buFont typeface="Arial"/>
              <a:buNone/>
            </a:pPr>
            <a:endParaRPr sz="1200">
              <a:latin typeface="Fira Sans Extra Condensed"/>
              <a:ea typeface="Fira Sans Extra Condensed"/>
              <a:cs typeface="Fira Sans Extra Condensed"/>
              <a:sym typeface="Fira Sans Extra Condensed"/>
            </a:endParaRPr>
          </a:p>
        </p:txBody>
      </p:sp>
      <p:sp>
        <p:nvSpPr>
          <p:cNvPr id="251" name="Google Shape;251;p5"/>
          <p:cNvSpPr txBox="1"/>
          <p:nvPr/>
        </p:nvSpPr>
        <p:spPr>
          <a:xfrm>
            <a:off x="5242225" y="4046475"/>
            <a:ext cx="3185400" cy="478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Fira Sans Extra Condensed"/>
                <a:ea typeface="Fira Sans Extra Condensed"/>
                <a:cs typeface="Fira Sans Extra Condensed"/>
                <a:sym typeface="Fira Sans Extra Condensed"/>
              </a:rPr>
              <a:t>the percentage of elderly who agree</a:t>
            </a:r>
            <a:endParaRPr sz="1200">
              <a:solidFill>
                <a:schemeClr val="dk1"/>
              </a:solidFill>
              <a:latin typeface="Fira Sans Extra Condensed"/>
              <a:ea typeface="Fira Sans Extra Condensed"/>
              <a:cs typeface="Fira Sans Extra Condensed"/>
              <a:sym typeface="Fira Sans Extra Condensed"/>
            </a:endParaRPr>
          </a:p>
          <a:p>
            <a:pPr marL="0" lvl="0" indent="0" algn="r" rtl="0">
              <a:spcBef>
                <a:spcPts val="0"/>
              </a:spcBef>
              <a:spcAft>
                <a:spcPts val="0"/>
              </a:spcAft>
              <a:buClr>
                <a:schemeClr val="dk1"/>
              </a:buClr>
              <a:buSzPts val="1100"/>
              <a:buFont typeface="Arial"/>
              <a:buNone/>
            </a:pPr>
            <a:endParaRPr sz="1200">
              <a:solidFill>
                <a:schemeClr val="dk1"/>
              </a:solidFill>
              <a:latin typeface="Fira Sans Extra Condensed"/>
              <a:ea typeface="Fira Sans Extra Condensed"/>
              <a:cs typeface="Fira Sans Extra Condensed"/>
              <a:sym typeface="Fira Sans Extra Condensed"/>
            </a:endParaRPr>
          </a:p>
          <a:p>
            <a:pPr marL="0" marR="0" lvl="0" indent="0" algn="r" rtl="0">
              <a:lnSpc>
                <a:spcPct val="100000"/>
              </a:lnSpc>
              <a:spcBef>
                <a:spcPts val="0"/>
              </a:spcBef>
              <a:spcAft>
                <a:spcPts val="0"/>
              </a:spcAft>
              <a:buClr>
                <a:srgbClr val="000000"/>
              </a:buClr>
              <a:buSzPts val="1200"/>
              <a:buFont typeface="Arial"/>
              <a:buNone/>
            </a:pPr>
            <a:endParaRPr sz="1200">
              <a:latin typeface="Fira Sans Extra Condensed"/>
              <a:ea typeface="Fira Sans Extra Condensed"/>
              <a:cs typeface="Fira Sans Extra Condensed"/>
              <a:sym typeface="Fira Sans Extra Condense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6"/>
          <p:cNvSpPr/>
          <p:nvPr/>
        </p:nvSpPr>
        <p:spPr>
          <a:xfrm flipH="1">
            <a:off x="816206" y="1535675"/>
            <a:ext cx="2842200" cy="640800"/>
          </a:xfrm>
          <a:prstGeom prst="roundRect">
            <a:avLst>
              <a:gd name="adj" fmla="val 50000"/>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16"/>
          <p:cNvSpPr/>
          <p:nvPr/>
        </p:nvSpPr>
        <p:spPr>
          <a:xfrm flipH="1">
            <a:off x="3369048" y="1538642"/>
            <a:ext cx="320678" cy="640944"/>
          </a:xfrm>
          <a:custGeom>
            <a:avLst/>
            <a:gdLst/>
            <a:ahLst/>
            <a:cxnLst/>
            <a:rect l="l" t="t" r="r" b="b"/>
            <a:pathLst>
              <a:path w="2406" h="4809" extrusionOk="0">
                <a:moveTo>
                  <a:pt x="2405" y="0"/>
                </a:moveTo>
                <a:cubicBezTo>
                  <a:pt x="1081" y="0"/>
                  <a:pt x="0" y="1081"/>
                  <a:pt x="0" y="2405"/>
                </a:cubicBezTo>
                <a:cubicBezTo>
                  <a:pt x="0" y="3728"/>
                  <a:pt x="1081" y="4808"/>
                  <a:pt x="2405" y="4808"/>
                </a:cubicBezTo>
                <a:lnTo>
                  <a:pt x="240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16"/>
          <p:cNvSpPr/>
          <p:nvPr/>
        </p:nvSpPr>
        <p:spPr>
          <a:xfrm flipH="1">
            <a:off x="3059432" y="1585557"/>
            <a:ext cx="543926" cy="543649"/>
          </a:xfrm>
          <a:custGeom>
            <a:avLst/>
            <a:gdLst/>
            <a:ahLst/>
            <a:cxnLst/>
            <a:rect l="l" t="t" r="r" b="b"/>
            <a:pathLst>
              <a:path w="4081" h="4079" extrusionOk="0">
                <a:moveTo>
                  <a:pt x="2053" y="1"/>
                </a:moveTo>
                <a:cubicBezTo>
                  <a:pt x="919" y="1"/>
                  <a:pt x="1" y="919"/>
                  <a:pt x="1" y="2053"/>
                </a:cubicBezTo>
                <a:cubicBezTo>
                  <a:pt x="1" y="3160"/>
                  <a:pt x="919" y="4078"/>
                  <a:pt x="2053" y="4078"/>
                </a:cubicBezTo>
                <a:cubicBezTo>
                  <a:pt x="3162" y="4078"/>
                  <a:pt x="4080" y="3160"/>
                  <a:pt x="4080" y="2053"/>
                </a:cubicBezTo>
                <a:cubicBezTo>
                  <a:pt x="4080" y="919"/>
                  <a:pt x="3162" y="1"/>
                  <a:pt x="2053" y="1"/>
                </a:cubicBezTo>
                <a:close/>
              </a:path>
            </a:pathLst>
          </a:custGeom>
          <a:solidFill>
            <a:schemeClr val="l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16"/>
          <p:cNvSpPr/>
          <p:nvPr/>
        </p:nvSpPr>
        <p:spPr>
          <a:xfrm flipH="1">
            <a:off x="3560040" y="1880772"/>
            <a:ext cx="252170" cy="190724"/>
          </a:xfrm>
          <a:custGeom>
            <a:avLst/>
            <a:gdLst/>
            <a:ahLst/>
            <a:cxnLst/>
            <a:rect l="l" t="t" r="r" b="b"/>
            <a:pathLst>
              <a:path w="1892" h="1431" extrusionOk="0">
                <a:moveTo>
                  <a:pt x="1243" y="0"/>
                </a:moveTo>
                <a:lnTo>
                  <a:pt x="1" y="1431"/>
                </a:lnTo>
                <a:lnTo>
                  <a:pt x="1892" y="1269"/>
                </a:lnTo>
                <a:lnTo>
                  <a:pt x="124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16"/>
          <p:cNvSpPr txBox="1"/>
          <p:nvPr/>
        </p:nvSpPr>
        <p:spPr>
          <a:xfrm flipH="1">
            <a:off x="1000750" y="1622000"/>
            <a:ext cx="1994100" cy="485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a:solidFill>
                  <a:schemeClr val="dk1"/>
                </a:solidFill>
                <a:latin typeface="Fira Sans Extra Condensed"/>
                <a:ea typeface="Fira Sans Extra Condensed"/>
                <a:cs typeface="Fira Sans Extra Condensed"/>
                <a:sym typeface="Fira Sans Extra Condensed"/>
              </a:rPr>
              <a:t>The catastrophic civil war in Greece</a:t>
            </a:r>
            <a:endParaRPr sz="1200" i="0" u="none" strike="noStrike" cap="none">
              <a:solidFill>
                <a:schemeClr val="dk1"/>
              </a:solidFill>
              <a:latin typeface="Fira Sans Extra Condensed"/>
              <a:ea typeface="Fira Sans Extra Condensed"/>
              <a:cs typeface="Fira Sans Extra Condensed"/>
              <a:sym typeface="Fira Sans Extra Condensed"/>
            </a:endParaRPr>
          </a:p>
        </p:txBody>
      </p:sp>
      <p:sp>
        <p:nvSpPr>
          <p:cNvPr id="261" name="Google Shape;261;p16"/>
          <p:cNvSpPr/>
          <p:nvPr/>
        </p:nvSpPr>
        <p:spPr>
          <a:xfrm flipH="1">
            <a:off x="493100" y="3812150"/>
            <a:ext cx="3165300" cy="640800"/>
          </a:xfrm>
          <a:prstGeom prst="roundRect">
            <a:avLst>
              <a:gd name="adj" fmla="val 50000"/>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16"/>
          <p:cNvSpPr/>
          <p:nvPr/>
        </p:nvSpPr>
        <p:spPr>
          <a:xfrm flipH="1">
            <a:off x="3369048" y="3817597"/>
            <a:ext cx="320678" cy="640944"/>
          </a:xfrm>
          <a:custGeom>
            <a:avLst/>
            <a:gdLst/>
            <a:ahLst/>
            <a:cxnLst/>
            <a:rect l="l" t="t" r="r" b="b"/>
            <a:pathLst>
              <a:path w="2406" h="4809" extrusionOk="0">
                <a:moveTo>
                  <a:pt x="2405" y="0"/>
                </a:moveTo>
                <a:cubicBezTo>
                  <a:pt x="1081" y="0"/>
                  <a:pt x="0" y="1081"/>
                  <a:pt x="0" y="2403"/>
                </a:cubicBezTo>
                <a:cubicBezTo>
                  <a:pt x="0" y="3728"/>
                  <a:pt x="1081" y="4808"/>
                  <a:pt x="2405" y="4808"/>
                </a:cubicBezTo>
                <a:lnTo>
                  <a:pt x="240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16"/>
          <p:cNvSpPr/>
          <p:nvPr/>
        </p:nvSpPr>
        <p:spPr>
          <a:xfrm flipH="1">
            <a:off x="3059432" y="3864245"/>
            <a:ext cx="543926" cy="543782"/>
          </a:xfrm>
          <a:custGeom>
            <a:avLst/>
            <a:gdLst/>
            <a:ahLst/>
            <a:cxnLst/>
            <a:rect l="l" t="t" r="r" b="b"/>
            <a:pathLst>
              <a:path w="4081" h="4080" extrusionOk="0">
                <a:moveTo>
                  <a:pt x="2053" y="0"/>
                </a:moveTo>
                <a:cubicBezTo>
                  <a:pt x="919" y="0"/>
                  <a:pt x="1" y="919"/>
                  <a:pt x="1" y="2053"/>
                </a:cubicBezTo>
                <a:cubicBezTo>
                  <a:pt x="1" y="3162"/>
                  <a:pt x="919" y="4080"/>
                  <a:pt x="2053" y="4080"/>
                </a:cubicBezTo>
                <a:cubicBezTo>
                  <a:pt x="3162" y="4080"/>
                  <a:pt x="4080" y="3162"/>
                  <a:pt x="4080" y="2053"/>
                </a:cubicBezTo>
                <a:cubicBezTo>
                  <a:pt x="4080" y="919"/>
                  <a:pt x="3162" y="0"/>
                  <a:pt x="2053" y="0"/>
                </a:cubicBezTo>
                <a:close/>
              </a:path>
            </a:pathLst>
          </a:custGeom>
          <a:solidFill>
            <a:schemeClr val="l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16"/>
          <p:cNvSpPr/>
          <p:nvPr/>
        </p:nvSpPr>
        <p:spPr>
          <a:xfrm rot="-899981" flipH="1">
            <a:off x="3577903" y="3870944"/>
            <a:ext cx="252168" cy="183525"/>
          </a:xfrm>
          <a:custGeom>
            <a:avLst/>
            <a:gdLst/>
            <a:ahLst/>
            <a:cxnLst/>
            <a:rect l="l" t="t" r="r" b="b"/>
            <a:pathLst>
              <a:path w="1892" h="1377" extrusionOk="0">
                <a:moveTo>
                  <a:pt x="1892" y="1"/>
                </a:moveTo>
                <a:lnTo>
                  <a:pt x="1" y="189"/>
                </a:lnTo>
                <a:lnTo>
                  <a:pt x="1514" y="1377"/>
                </a:lnTo>
                <a:lnTo>
                  <a:pt x="189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16"/>
          <p:cNvSpPr txBox="1"/>
          <p:nvPr/>
        </p:nvSpPr>
        <p:spPr>
          <a:xfrm flipH="1">
            <a:off x="688700" y="3928775"/>
            <a:ext cx="2429400" cy="747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 sz="1200">
                <a:solidFill>
                  <a:schemeClr val="dk1"/>
                </a:solidFill>
                <a:latin typeface="Fira Sans Extra Condensed"/>
                <a:ea typeface="Fira Sans Extra Condensed"/>
                <a:cs typeface="Fira Sans Extra Condensed"/>
                <a:sym typeface="Fira Sans Extra Condensed"/>
              </a:rPr>
              <a:t>Grew up with the perception that the citizens of one country can fight each other. </a:t>
            </a:r>
            <a:endParaRPr sz="1200">
              <a:solidFill>
                <a:schemeClr val="dk1"/>
              </a:solidFill>
              <a:latin typeface="Fira Sans Extra Condensed"/>
              <a:ea typeface="Fira Sans Extra Condensed"/>
              <a:cs typeface="Fira Sans Extra Condensed"/>
              <a:sym typeface="Fira Sans Extra Condensed"/>
            </a:endParaRPr>
          </a:p>
          <a:p>
            <a:pPr marL="0" marR="0" lvl="0" indent="0" algn="l" rtl="0">
              <a:lnSpc>
                <a:spcPct val="100000"/>
              </a:lnSpc>
              <a:spcBef>
                <a:spcPts val="0"/>
              </a:spcBef>
              <a:spcAft>
                <a:spcPts val="0"/>
              </a:spcAft>
              <a:buClr>
                <a:schemeClr val="dk1"/>
              </a:buClr>
              <a:buSzPts val="1100"/>
              <a:buFont typeface="Arial"/>
              <a:buNone/>
            </a:pPr>
            <a:endParaRPr sz="1200">
              <a:solidFill>
                <a:schemeClr val="dk1"/>
              </a:solidFill>
              <a:latin typeface="Fira Sans Extra Condensed"/>
              <a:ea typeface="Fira Sans Extra Condensed"/>
              <a:cs typeface="Fira Sans Extra Condensed"/>
              <a:sym typeface="Fira Sans Extra Condensed"/>
            </a:endParaRPr>
          </a:p>
          <a:p>
            <a:pPr marL="0" marR="0" lvl="0" indent="0" algn="l" rtl="0">
              <a:lnSpc>
                <a:spcPct val="100000"/>
              </a:lnSpc>
              <a:spcBef>
                <a:spcPts val="0"/>
              </a:spcBef>
              <a:spcAft>
                <a:spcPts val="0"/>
              </a:spcAft>
              <a:buClr>
                <a:srgbClr val="000000"/>
              </a:buClr>
              <a:buSzPts val="1200"/>
              <a:buFont typeface="Arial"/>
              <a:buNone/>
            </a:pPr>
            <a:endParaRPr sz="1200">
              <a:solidFill>
                <a:schemeClr val="dk1"/>
              </a:solidFill>
              <a:latin typeface="Fira Sans Extra Condensed"/>
              <a:ea typeface="Fira Sans Extra Condensed"/>
              <a:cs typeface="Fira Sans Extra Condensed"/>
              <a:sym typeface="Fira Sans Extra Condensed"/>
            </a:endParaRPr>
          </a:p>
        </p:txBody>
      </p:sp>
      <p:grpSp>
        <p:nvGrpSpPr>
          <p:cNvPr id="266" name="Google Shape;266;p16"/>
          <p:cNvGrpSpPr/>
          <p:nvPr/>
        </p:nvGrpSpPr>
        <p:grpSpPr>
          <a:xfrm>
            <a:off x="3487860" y="1953581"/>
            <a:ext cx="2168141" cy="2103000"/>
            <a:chOff x="3455290" y="1995856"/>
            <a:chExt cx="2168141" cy="2103000"/>
          </a:xfrm>
        </p:grpSpPr>
        <p:sp>
          <p:nvSpPr>
            <p:cNvPr id="267" name="Google Shape;267;p16"/>
            <p:cNvSpPr/>
            <p:nvPr/>
          </p:nvSpPr>
          <p:spPr>
            <a:xfrm>
              <a:off x="3520431" y="1995856"/>
              <a:ext cx="2103000" cy="2103000"/>
            </a:xfrm>
            <a:prstGeom prst="ellipse">
              <a:avLst/>
            </a:prstGeom>
            <a:noFill/>
            <a:ln w="762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16"/>
            <p:cNvSpPr txBox="1"/>
            <p:nvPr/>
          </p:nvSpPr>
          <p:spPr>
            <a:xfrm>
              <a:off x="3715118" y="2354150"/>
              <a:ext cx="1689900" cy="1542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a:solidFill>
                    <a:schemeClr val="dk1"/>
                  </a:solidFill>
                  <a:latin typeface="Roboto"/>
                  <a:ea typeface="Roboto"/>
                  <a:cs typeface="Roboto"/>
                  <a:sym typeface="Roboto"/>
                </a:rPr>
                <a:t>20%</a:t>
              </a:r>
              <a:r>
                <a:rPr lang="en" sz="1200">
                  <a:solidFill>
                    <a:schemeClr val="dk1"/>
                  </a:solidFill>
                  <a:latin typeface="Roboto"/>
                  <a:ea typeface="Roboto"/>
                  <a:cs typeface="Roboto"/>
                  <a:sym typeface="Roboto"/>
                </a:rPr>
                <a:t> of older people (55+) maintain that people with different political and religious beliefs cannot coexist peacefully in society</a:t>
              </a:r>
              <a:endParaRPr sz="1200" b="0" i="0" u="none" strike="noStrike" cap="none">
                <a:solidFill>
                  <a:schemeClr val="dk1"/>
                </a:solidFill>
                <a:latin typeface="Roboto"/>
                <a:ea typeface="Roboto"/>
                <a:cs typeface="Roboto"/>
                <a:sym typeface="Roboto"/>
              </a:endParaRPr>
            </a:p>
          </p:txBody>
        </p:sp>
        <p:grpSp>
          <p:nvGrpSpPr>
            <p:cNvPr id="269" name="Google Shape;269;p16"/>
            <p:cNvGrpSpPr/>
            <p:nvPr/>
          </p:nvGrpSpPr>
          <p:grpSpPr>
            <a:xfrm>
              <a:off x="5403377" y="2406349"/>
              <a:ext cx="129684" cy="126349"/>
              <a:chOff x="5190977" y="1685374"/>
              <a:chExt cx="129684" cy="126349"/>
            </a:xfrm>
          </p:grpSpPr>
          <p:sp>
            <p:nvSpPr>
              <p:cNvPr id="270" name="Google Shape;270;p16"/>
              <p:cNvSpPr/>
              <p:nvPr/>
            </p:nvSpPr>
            <p:spPr>
              <a:xfrm>
                <a:off x="5190977" y="1685374"/>
                <a:ext cx="129684" cy="126349"/>
              </a:xfrm>
              <a:custGeom>
                <a:avLst/>
                <a:gdLst/>
                <a:ahLst/>
                <a:cxnLst/>
                <a:rect l="l" t="t" r="r" b="b"/>
                <a:pathLst>
                  <a:path w="973" h="948" extrusionOk="0">
                    <a:moveTo>
                      <a:pt x="487" y="1"/>
                    </a:moveTo>
                    <a:cubicBezTo>
                      <a:pt x="217" y="1"/>
                      <a:pt x="0" y="217"/>
                      <a:pt x="0" y="487"/>
                    </a:cubicBezTo>
                    <a:cubicBezTo>
                      <a:pt x="0" y="731"/>
                      <a:pt x="217" y="947"/>
                      <a:pt x="487" y="947"/>
                    </a:cubicBezTo>
                    <a:cubicBezTo>
                      <a:pt x="757" y="947"/>
                      <a:pt x="973" y="731"/>
                      <a:pt x="973" y="487"/>
                    </a:cubicBezTo>
                    <a:cubicBezTo>
                      <a:pt x="973" y="217"/>
                      <a:pt x="757" y="1"/>
                      <a:pt x="48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16"/>
              <p:cNvSpPr/>
              <p:nvPr/>
            </p:nvSpPr>
            <p:spPr>
              <a:xfrm>
                <a:off x="5223498" y="1714163"/>
                <a:ext cx="68374" cy="68772"/>
              </a:xfrm>
              <a:custGeom>
                <a:avLst/>
                <a:gdLst/>
                <a:ahLst/>
                <a:cxnLst/>
                <a:rect l="l" t="t" r="r" b="b"/>
                <a:pathLst>
                  <a:path w="513" h="516" extrusionOk="0">
                    <a:moveTo>
                      <a:pt x="243" y="1"/>
                    </a:moveTo>
                    <a:cubicBezTo>
                      <a:pt x="109" y="1"/>
                      <a:pt x="1" y="109"/>
                      <a:pt x="1" y="271"/>
                    </a:cubicBezTo>
                    <a:cubicBezTo>
                      <a:pt x="1" y="407"/>
                      <a:pt x="109" y="515"/>
                      <a:pt x="243" y="515"/>
                    </a:cubicBezTo>
                    <a:cubicBezTo>
                      <a:pt x="379" y="515"/>
                      <a:pt x="513" y="407"/>
                      <a:pt x="513" y="271"/>
                    </a:cubicBezTo>
                    <a:cubicBezTo>
                      <a:pt x="513" y="109"/>
                      <a:pt x="379" y="1"/>
                      <a:pt x="24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2" name="Google Shape;272;p16"/>
            <p:cNvGrpSpPr/>
            <p:nvPr/>
          </p:nvGrpSpPr>
          <p:grpSpPr>
            <a:xfrm>
              <a:off x="5405034" y="3540309"/>
              <a:ext cx="126352" cy="129681"/>
              <a:chOff x="5651734" y="2614202"/>
              <a:chExt cx="126352" cy="129681"/>
            </a:xfrm>
          </p:grpSpPr>
          <p:sp>
            <p:nvSpPr>
              <p:cNvPr id="273" name="Google Shape;273;p16"/>
              <p:cNvSpPr/>
              <p:nvPr/>
            </p:nvSpPr>
            <p:spPr>
              <a:xfrm>
                <a:off x="5651734" y="2614202"/>
                <a:ext cx="126352" cy="129681"/>
              </a:xfrm>
              <a:custGeom>
                <a:avLst/>
                <a:gdLst/>
                <a:ahLst/>
                <a:cxnLst/>
                <a:rect l="l" t="t" r="r" b="b"/>
                <a:pathLst>
                  <a:path w="948" h="973" extrusionOk="0">
                    <a:moveTo>
                      <a:pt x="487" y="1"/>
                    </a:moveTo>
                    <a:cubicBezTo>
                      <a:pt x="217" y="1"/>
                      <a:pt x="1" y="217"/>
                      <a:pt x="1" y="487"/>
                    </a:cubicBezTo>
                    <a:cubicBezTo>
                      <a:pt x="1" y="757"/>
                      <a:pt x="217" y="973"/>
                      <a:pt x="487" y="973"/>
                    </a:cubicBezTo>
                    <a:cubicBezTo>
                      <a:pt x="731" y="973"/>
                      <a:pt x="947" y="757"/>
                      <a:pt x="947" y="487"/>
                    </a:cubicBezTo>
                    <a:cubicBezTo>
                      <a:pt x="947" y="217"/>
                      <a:pt x="731" y="1"/>
                      <a:pt x="48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16"/>
              <p:cNvSpPr/>
              <p:nvPr/>
            </p:nvSpPr>
            <p:spPr>
              <a:xfrm>
                <a:off x="5680523" y="2646723"/>
                <a:ext cx="68774" cy="64907"/>
              </a:xfrm>
              <a:custGeom>
                <a:avLst/>
                <a:gdLst/>
                <a:ahLst/>
                <a:cxnLst/>
                <a:rect l="l" t="t" r="r" b="b"/>
                <a:pathLst>
                  <a:path w="516" h="487" extrusionOk="0">
                    <a:moveTo>
                      <a:pt x="271" y="1"/>
                    </a:moveTo>
                    <a:cubicBezTo>
                      <a:pt x="109" y="1"/>
                      <a:pt x="1" y="109"/>
                      <a:pt x="1" y="243"/>
                    </a:cubicBezTo>
                    <a:cubicBezTo>
                      <a:pt x="1" y="379"/>
                      <a:pt x="109" y="487"/>
                      <a:pt x="271" y="487"/>
                    </a:cubicBezTo>
                    <a:cubicBezTo>
                      <a:pt x="407" y="487"/>
                      <a:pt x="515" y="379"/>
                      <a:pt x="515" y="243"/>
                    </a:cubicBezTo>
                    <a:cubicBezTo>
                      <a:pt x="515" y="109"/>
                      <a:pt x="407" y="1"/>
                      <a:pt x="27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5" name="Google Shape;275;p16"/>
            <p:cNvGrpSpPr/>
            <p:nvPr/>
          </p:nvGrpSpPr>
          <p:grpSpPr>
            <a:xfrm>
              <a:off x="3847178" y="2161049"/>
              <a:ext cx="125952" cy="126349"/>
              <a:chOff x="3862683" y="1685374"/>
              <a:chExt cx="125952" cy="126349"/>
            </a:xfrm>
          </p:grpSpPr>
          <p:sp>
            <p:nvSpPr>
              <p:cNvPr id="276" name="Google Shape;276;p16"/>
              <p:cNvSpPr/>
              <p:nvPr/>
            </p:nvSpPr>
            <p:spPr>
              <a:xfrm>
                <a:off x="3862683" y="1685374"/>
                <a:ext cx="125952" cy="126349"/>
              </a:xfrm>
              <a:custGeom>
                <a:avLst/>
                <a:gdLst/>
                <a:ahLst/>
                <a:cxnLst/>
                <a:rect l="l" t="t" r="r" b="b"/>
                <a:pathLst>
                  <a:path w="945" h="948" extrusionOk="0">
                    <a:moveTo>
                      <a:pt x="459" y="1"/>
                    </a:moveTo>
                    <a:cubicBezTo>
                      <a:pt x="217" y="1"/>
                      <a:pt x="1" y="217"/>
                      <a:pt x="1" y="487"/>
                    </a:cubicBezTo>
                    <a:cubicBezTo>
                      <a:pt x="1" y="731"/>
                      <a:pt x="217" y="947"/>
                      <a:pt x="459" y="947"/>
                    </a:cubicBezTo>
                    <a:cubicBezTo>
                      <a:pt x="729" y="947"/>
                      <a:pt x="945" y="731"/>
                      <a:pt x="945" y="487"/>
                    </a:cubicBezTo>
                    <a:cubicBezTo>
                      <a:pt x="945" y="217"/>
                      <a:pt x="729" y="1"/>
                      <a:pt x="45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16"/>
              <p:cNvSpPr/>
              <p:nvPr/>
            </p:nvSpPr>
            <p:spPr>
              <a:xfrm>
                <a:off x="3891472" y="1714163"/>
                <a:ext cx="68374" cy="68772"/>
              </a:xfrm>
              <a:custGeom>
                <a:avLst/>
                <a:gdLst/>
                <a:ahLst/>
                <a:cxnLst/>
                <a:rect l="l" t="t" r="r" b="b"/>
                <a:pathLst>
                  <a:path w="513" h="516" extrusionOk="0">
                    <a:moveTo>
                      <a:pt x="243" y="1"/>
                    </a:moveTo>
                    <a:cubicBezTo>
                      <a:pt x="109" y="1"/>
                      <a:pt x="1" y="109"/>
                      <a:pt x="1" y="271"/>
                    </a:cubicBezTo>
                    <a:cubicBezTo>
                      <a:pt x="1" y="407"/>
                      <a:pt x="109" y="515"/>
                      <a:pt x="243" y="515"/>
                    </a:cubicBezTo>
                    <a:cubicBezTo>
                      <a:pt x="405" y="515"/>
                      <a:pt x="513" y="407"/>
                      <a:pt x="513" y="271"/>
                    </a:cubicBezTo>
                    <a:cubicBezTo>
                      <a:pt x="513" y="109"/>
                      <a:pt x="405" y="1"/>
                      <a:pt x="24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8" name="Google Shape;278;p16"/>
            <p:cNvGrpSpPr/>
            <p:nvPr/>
          </p:nvGrpSpPr>
          <p:grpSpPr>
            <a:xfrm>
              <a:off x="3845312" y="3799577"/>
              <a:ext cx="129684" cy="125950"/>
              <a:chOff x="3833894" y="3517974"/>
              <a:chExt cx="129684" cy="125950"/>
            </a:xfrm>
          </p:grpSpPr>
          <p:sp>
            <p:nvSpPr>
              <p:cNvPr id="279" name="Google Shape;279;p16"/>
              <p:cNvSpPr/>
              <p:nvPr/>
            </p:nvSpPr>
            <p:spPr>
              <a:xfrm>
                <a:off x="3833894" y="3517974"/>
                <a:ext cx="129684" cy="125950"/>
              </a:xfrm>
              <a:custGeom>
                <a:avLst/>
                <a:gdLst/>
                <a:ahLst/>
                <a:cxnLst/>
                <a:rect l="l" t="t" r="r" b="b"/>
                <a:pathLst>
                  <a:path w="973" h="945" extrusionOk="0">
                    <a:moveTo>
                      <a:pt x="487" y="0"/>
                    </a:moveTo>
                    <a:cubicBezTo>
                      <a:pt x="217" y="0"/>
                      <a:pt x="0" y="216"/>
                      <a:pt x="0" y="458"/>
                    </a:cubicBezTo>
                    <a:cubicBezTo>
                      <a:pt x="0" y="729"/>
                      <a:pt x="217" y="945"/>
                      <a:pt x="487" y="945"/>
                    </a:cubicBezTo>
                    <a:cubicBezTo>
                      <a:pt x="757" y="945"/>
                      <a:pt x="973" y="729"/>
                      <a:pt x="973" y="458"/>
                    </a:cubicBezTo>
                    <a:cubicBezTo>
                      <a:pt x="973" y="216"/>
                      <a:pt x="757" y="0"/>
                      <a:pt x="48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16"/>
              <p:cNvSpPr/>
              <p:nvPr/>
            </p:nvSpPr>
            <p:spPr>
              <a:xfrm>
                <a:off x="3866149" y="3546763"/>
                <a:ext cx="64909" cy="68373"/>
              </a:xfrm>
              <a:custGeom>
                <a:avLst/>
                <a:gdLst/>
                <a:ahLst/>
                <a:cxnLst/>
                <a:rect l="l" t="t" r="r" b="b"/>
                <a:pathLst>
                  <a:path w="487" h="513" extrusionOk="0">
                    <a:moveTo>
                      <a:pt x="245" y="0"/>
                    </a:moveTo>
                    <a:cubicBezTo>
                      <a:pt x="109" y="0"/>
                      <a:pt x="0" y="108"/>
                      <a:pt x="0" y="242"/>
                    </a:cubicBezTo>
                    <a:cubicBezTo>
                      <a:pt x="0" y="404"/>
                      <a:pt x="109" y="513"/>
                      <a:pt x="245" y="513"/>
                    </a:cubicBezTo>
                    <a:cubicBezTo>
                      <a:pt x="379" y="513"/>
                      <a:pt x="487" y="404"/>
                      <a:pt x="487" y="242"/>
                    </a:cubicBezTo>
                    <a:cubicBezTo>
                      <a:pt x="487" y="108"/>
                      <a:pt x="379" y="0"/>
                      <a:pt x="2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1" name="Google Shape;281;p16"/>
            <p:cNvGrpSpPr/>
            <p:nvPr/>
          </p:nvGrpSpPr>
          <p:grpSpPr>
            <a:xfrm>
              <a:off x="3455290" y="2982584"/>
              <a:ext cx="129684" cy="129681"/>
              <a:chOff x="3390997" y="2614202"/>
              <a:chExt cx="129684" cy="129681"/>
            </a:xfrm>
          </p:grpSpPr>
          <p:sp>
            <p:nvSpPr>
              <p:cNvPr id="282" name="Google Shape;282;p16"/>
              <p:cNvSpPr/>
              <p:nvPr/>
            </p:nvSpPr>
            <p:spPr>
              <a:xfrm>
                <a:off x="3390997" y="2614202"/>
                <a:ext cx="129684" cy="129681"/>
              </a:xfrm>
              <a:custGeom>
                <a:avLst/>
                <a:gdLst/>
                <a:ahLst/>
                <a:cxnLst/>
                <a:rect l="l" t="t" r="r" b="b"/>
                <a:pathLst>
                  <a:path w="973" h="973" extrusionOk="0">
                    <a:moveTo>
                      <a:pt x="486" y="1"/>
                    </a:moveTo>
                    <a:cubicBezTo>
                      <a:pt x="216" y="1"/>
                      <a:pt x="0" y="217"/>
                      <a:pt x="0" y="487"/>
                    </a:cubicBezTo>
                    <a:cubicBezTo>
                      <a:pt x="0" y="757"/>
                      <a:pt x="216" y="973"/>
                      <a:pt x="486" y="973"/>
                    </a:cubicBezTo>
                    <a:cubicBezTo>
                      <a:pt x="756" y="973"/>
                      <a:pt x="972" y="757"/>
                      <a:pt x="972" y="487"/>
                    </a:cubicBezTo>
                    <a:cubicBezTo>
                      <a:pt x="972" y="217"/>
                      <a:pt x="756" y="1"/>
                      <a:pt x="48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16"/>
              <p:cNvSpPr/>
              <p:nvPr/>
            </p:nvSpPr>
            <p:spPr>
              <a:xfrm>
                <a:off x="3423518" y="2646723"/>
                <a:ext cx="68374" cy="64907"/>
              </a:xfrm>
              <a:custGeom>
                <a:avLst/>
                <a:gdLst/>
                <a:ahLst/>
                <a:cxnLst/>
                <a:rect l="l" t="t" r="r" b="b"/>
                <a:pathLst>
                  <a:path w="513" h="487" extrusionOk="0">
                    <a:moveTo>
                      <a:pt x="242" y="1"/>
                    </a:moveTo>
                    <a:cubicBezTo>
                      <a:pt x="108" y="1"/>
                      <a:pt x="0" y="109"/>
                      <a:pt x="0" y="243"/>
                    </a:cubicBezTo>
                    <a:cubicBezTo>
                      <a:pt x="0" y="379"/>
                      <a:pt x="108" y="487"/>
                      <a:pt x="242" y="487"/>
                    </a:cubicBezTo>
                    <a:cubicBezTo>
                      <a:pt x="378" y="487"/>
                      <a:pt x="512" y="379"/>
                      <a:pt x="512" y="243"/>
                    </a:cubicBezTo>
                    <a:cubicBezTo>
                      <a:pt x="512" y="109"/>
                      <a:pt x="378" y="1"/>
                      <a:pt x="24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284" name="Google Shape;284;p16"/>
          <p:cNvSpPr/>
          <p:nvPr/>
        </p:nvSpPr>
        <p:spPr>
          <a:xfrm flipH="1">
            <a:off x="816200" y="2676825"/>
            <a:ext cx="2379000" cy="638100"/>
          </a:xfrm>
          <a:prstGeom prst="roundRect">
            <a:avLst>
              <a:gd name="adj" fmla="val 50000"/>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16"/>
          <p:cNvSpPr/>
          <p:nvPr/>
        </p:nvSpPr>
        <p:spPr>
          <a:xfrm flipH="1">
            <a:off x="2559806" y="2678168"/>
            <a:ext cx="635400" cy="635400"/>
          </a:xfrm>
          <a:prstGeom prst="pie">
            <a:avLst>
              <a:gd name="adj1" fmla="val 5434631"/>
              <a:gd name="adj2" fmla="val 1620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16"/>
          <p:cNvSpPr/>
          <p:nvPr/>
        </p:nvSpPr>
        <p:spPr>
          <a:xfrm rot="5400000" flipH="1">
            <a:off x="3134443" y="2861318"/>
            <a:ext cx="209700" cy="2691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16"/>
          <p:cNvSpPr/>
          <p:nvPr/>
        </p:nvSpPr>
        <p:spPr>
          <a:xfrm flipH="1">
            <a:off x="2578706" y="2726168"/>
            <a:ext cx="539400" cy="539400"/>
          </a:xfrm>
          <a:prstGeom prst="ellipse">
            <a:avLst/>
          </a:pr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16"/>
          <p:cNvSpPr txBox="1"/>
          <p:nvPr/>
        </p:nvSpPr>
        <p:spPr>
          <a:xfrm flipH="1">
            <a:off x="1213677" y="2833100"/>
            <a:ext cx="1275300" cy="338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a:solidFill>
                  <a:schemeClr val="dk1"/>
                </a:solidFill>
                <a:latin typeface="Fira Sans Extra Condensed"/>
                <a:ea typeface="Fira Sans Extra Condensed"/>
                <a:cs typeface="Fira Sans Extra Condensed"/>
                <a:sym typeface="Fira Sans Extra Condensed"/>
              </a:rPr>
              <a:t>1946–1949</a:t>
            </a:r>
            <a:endParaRPr sz="1200" i="0" u="none" strike="noStrike" cap="none">
              <a:solidFill>
                <a:schemeClr val="dk1"/>
              </a:solidFill>
              <a:latin typeface="Fira Sans Extra Condensed"/>
              <a:ea typeface="Fira Sans Extra Condensed"/>
              <a:cs typeface="Fira Sans Extra Condensed"/>
              <a:sym typeface="Fira Sans Extra Condensed"/>
            </a:endParaRPr>
          </a:p>
        </p:txBody>
      </p:sp>
      <p:sp>
        <p:nvSpPr>
          <p:cNvPr id="289" name="Google Shape;289;p16"/>
          <p:cNvSpPr txBox="1"/>
          <p:nvPr/>
        </p:nvSpPr>
        <p:spPr>
          <a:xfrm>
            <a:off x="3059425" y="1741775"/>
            <a:ext cx="635400" cy="228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 sz="1300">
                <a:solidFill>
                  <a:srgbClr val="CE796B"/>
                </a:solidFill>
                <a:latin typeface="Fira Sans Extra Condensed Medium"/>
                <a:ea typeface="Fira Sans Extra Condensed Medium"/>
                <a:cs typeface="Fira Sans Extra Condensed Medium"/>
                <a:sym typeface="Fira Sans Extra Condensed Medium"/>
              </a:rPr>
              <a:t>WHY?</a:t>
            </a:r>
            <a:endParaRPr sz="1300" b="0" i="0" u="none" strike="noStrike" cap="none">
              <a:solidFill>
                <a:srgbClr val="CE796B"/>
              </a:solidFill>
              <a:latin typeface="Fira Sans Extra Condensed Medium"/>
              <a:ea typeface="Fira Sans Extra Condensed Medium"/>
              <a:cs typeface="Fira Sans Extra Condensed Medium"/>
              <a:sym typeface="Fira Sans Extra Condensed Medium"/>
            </a:endParaRPr>
          </a:p>
        </p:txBody>
      </p:sp>
      <p:grpSp>
        <p:nvGrpSpPr>
          <p:cNvPr id="290" name="Google Shape;290;p16"/>
          <p:cNvGrpSpPr/>
          <p:nvPr/>
        </p:nvGrpSpPr>
        <p:grpSpPr>
          <a:xfrm>
            <a:off x="5656149" y="3243725"/>
            <a:ext cx="2800151" cy="638300"/>
            <a:chOff x="5734299" y="3285893"/>
            <a:chExt cx="2864604" cy="638300"/>
          </a:xfrm>
        </p:grpSpPr>
        <p:sp>
          <p:nvSpPr>
            <p:cNvPr id="291" name="Google Shape;291;p16"/>
            <p:cNvSpPr/>
            <p:nvPr/>
          </p:nvSpPr>
          <p:spPr>
            <a:xfrm>
              <a:off x="5869803" y="3286093"/>
              <a:ext cx="2729100" cy="638100"/>
            </a:xfrm>
            <a:prstGeom prst="roundRect">
              <a:avLst>
                <a:gd name="adj" fmla="val 50000"/>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Fira Sans Extra Condensed"/>
                <a:ea typeface="Fira Sans Extra Condensed"/>
                <a:cs typeface="Fira Sans Extra Condensed"/>
                <a:sym typeface="Fira Sans Extra Condensed"/>
              </a:endParaRPr>
            </a:p>
          </p:txBody>
        </p:sp>
        <p:sp>
          <p:nvSpPr>
            <p:cNvPr id="292" name="Google Shape;292;p16"/>
            <p:cNvSpPr/>
            <p:nvPr/>
          </p:nvSpPr>
          <p:spPr>
            <a:xfrm>
              <a:off x="5869790" y="3285893"/>
              <a:ext cx="635400" cy="635400"/>
            </a:xfrm>
            <a:prstGeom prst="pie">
              <a:avLst>
                <a:gd name="adj1" fmla="val 5434631"/>
                <a:gd name="adj2" fmla="val 16200000"/>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Fira Sans Extra Condensed"/>
                <a:ea typeface="Fira Sans Extra Condensed"/>
                <a:cs typeface="Fira Sans Extra Condensed"/>
                <a:sym typeface="Fira Sans Extra Condensed"/>
              </a:endParaRPr>
            </a:p>
          </p:txBody>
        </p:sp>
        <p:sp>
          <p:nvSpPr>
            <p:cNvPr id="293" name="Google Shape;293;p16"/>
            <p:cNvSpPr/>
            <p:nvPr/>
          </p:nvSpPr>
          <p:spPr>
            <a:xfrm rot="-5400000">
              <a:off x="5763999" y="3470593"/>
              <a:ext cx="209700" cy="2691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Fira Sans Extra Condensed"/>
                <a:ea typeface="Fira Sans Extra Condensed"/>
                <a:cs typeface="Fira Sans Extra Condensed"/>
                <a:sym typeface="Fira Sans Extra Condensed"/>
              </a:endParaRPr>
            </a:p>
          </p:txBody>
        </p:sp>
        <p:sp>
          <p:nvSpPr>
            <p:cNvPr id="294" name="Google Shape;294;p16"/>
            <p:cNvSpPr/>
            <p:nvPr/>
          </p:nvSpPr>
          <p:spPr>
            <a:xfrm>
              <a:off x="6003412" y="3335431"/>
              <a:ext cx="539400" cy="539400"/>
            </a:xfrm>
            <a:prstGeom prst="ellipse">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Fira Sans Extra Condensed"/>
                <a:ea typeface="Fira Sans Extra Condensed"/>
                <a:cs typeface="Fira Sans Extra Condensed"/>
                <a:sym typeface="Fira Sans Extra Condensed"/>
              </a:endParaRPr>
            </a:p>
          </p:txBody>
        </p:sp>
        <p:sp>
          <p:nvSpPr>
            <p:cNvPr id="295" name="Google Shape;295;p16"/>
            <p:cNvSpPr txBox="1"/>
            <p:nvPr/>
          </p:nvSpPr>
          <p:spPr>
            <a:xfrm>
              <a:off x="6483503" y="3434400"/>
              <a:ext cx="2066400" cy="3384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 sz="1200">
                  <a:solidFill>
                    <a:schemeClr val="dk1"/>
                  </a:solidFill>
                  <a:latin typeface="Fira Sans Extra Condensed"/>
                  <a:ea typeface="Fira Sans Extra Condensed"/>
                  <a:cs typeface="Fira Sans Extra Condensed"/>
                  <a:sym typeface="Fira Sans Extra Condensed"/>
                </a:rPr>
                <a:t>Disastrous consequences</a:t>
              </a:r>
              <a:endParaRPr sz="1200" i="0" u="none" strike="noStrike" cap="none">
                <a:solidFill>
                  <a:srgbClr val="000000"/>
                </a:solidFill>
                <a:latin typeface="Fira Sans Extra Condensed"/>
                <a:ea typeface="Fira Sans Extra Condensed"/>
                <a:cs typeface="Fira Sans Extra Condensed"/>
                <a:sym typeface="Fira Sans Extra Condensed"/>
              </a:endParaRPr>
            </a:p>
          </p:txBody>
        </p:sp>
      </p:grpSp>
      <p:grpSp>
        <p:nvGrpSpPr>
          <p:cNvPr id="296" name="Google Shape;296;p16"/>
          <p:cNvGrpSpPr/>
          <p:nvPr/>
        </p:nvGrpSpPr>
        <p:grpSpPr>
          <a:xfrm>
            <a:off x="5745458" y="2074402"/>
            <a:ext cx="3135994" cy="747600"/>
            <a:chOff x="5780488" y="2095725"/>
            <a:chExt cx="2907737" cy="747600"/>
          </a:xfrm>
        </p:grpSpPr>
        <p:sp>
          <p:nvSpPr>
            <p:cNvPr id="297" name="Google Shape;297;p16"/>
            <p:cNvSpPr/>
            <p:nvPr/>
          </p:nvSpPr>
          <p:spPr>
            <a:xfrm>
              <a:off x="5959125" y="2150481"/>
              <a:ext cx="2729100" cy="638100"/>
            </a:xfrm>
            <a:prstGeom prst="roundRect">
              <a:avLst>
                <a:gd name="adj" fmla="val 50000"/>
              </a:avLst>
            </a:pr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Fira Sans Extra Condensed"/>
                <a:ea typeface="Fira Sans Extra Condensed"/>
                <a:cs typeface="Fira Sans Extra Condensed"/>
                <a:sym typeface="Fira Sans Extra Condensed"/>
              </a:endParaRPr>
            </a:p>
          </p:txBody>
        </p:sp>
        <p:sp>
          <p:nvSpPr>
            <p:cNvPr id="298" name="Google Shape;298;p16"/>
            <p:cNvSpPr/>
            <p:nvPr/>
          </p:nvSpPr>
          <p:spPr>
            <a:xfrm>
              <a:off x="5959125" y="2151831"/>
              <a:ext cx="635400" cy="635400"/>
            </a:xfrm>
            <a:prstGeom prst="pie">
              <a:avLst>
                <a:gd name="adj1" fmla="val 5434631"/>
                <a:gd name="adj2" fmla="val 16200000"/>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Fira Sans Extra Condensed"/>
                <a:ea typeface="Fira Sans Extra Condensed"/>
                <a:cs typeface="Fira Sans Extra Condensed"/>
                <a:sym typeface="Fira Sans Extra Condensed"/>
              </a:endParaRPr>
            </a:p>
          </p:txBody>
        </p:sp>
        <p:sp>
          <p:nvSpPr>
            <p:cNvPr id="299" name="Google Shape;299;p16"/>
            <p:cNvSpPr/>
            <p:nvPr/>
          </p:nvSpPr>
          <p:spPr>
            <a:xfrm rot="-5400000">
              <a:off x="5810188" y="2334981"/>
              <a:ext cx="209700" cy="269100"/>
            </a:xfrm>
            <a:prstGeom prst="triangle">
              <a:avLst>
                <a:gd name="adj" fmla="val 50000"/>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Fira Sans Extra Condensed"/>
                <a:ea typeface="Fira Sans Extra Condensed"/>
                <a:cs typeface="Fira Sans Extra Condensed"/>
                <a:sym typeface="Fira Sans Extra Condensed"/>
              </a:endParaRPr>
            </a:p>
          </p:txBody>
        </p:sp>
        <p:sp>
          <p:nvSpPr>
            <p:cNvPr id="300" name="Google Shape;300;p16"/>
            <p:cNvSpPr txBox="1"/>
            <p:nvPr/>
          </p:nvSpPr>
          <p:spPr>
            <a:xfrm>
              <a:off x="6296207" y="2095725"/>
              <a:ext cx="2316900" cy="747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 sz="1200">
                  <a:solidFill>
                    <a:schemeClr val="dk1"/>
                  </a:solidFill>
                  <a:latin typeface="Fira Sans Extra Condensed"/>
                  <a:ea typeface="Fira Sans Extra Condensed"/>
                  <a:cs typeface="Fira Sans Extra Condensed"/>
                  <a:sym typeface="Fira Sans Extra Condensed"/>
                </a:rPr>
                <a:t>The Greek Army vs the Hellenic Democratic Army (DSE)</a:t>
              </a:r>
              <a:endParaRPr sz="1200" i="0" u="none" strike="noStrike" cap="none">
                <a:solidFill>
                  <a:schemeClr val="dk1"/>
                </a:solidFill>
                <a:latin typeface="Fira Sans Extra Condensed"/>
                <a:ea typeface="Fira Sans Extra Condensed"/>
                <a:cs typeface="Fira Sans Extra Condensed"/>
                <a:sym typeface="Fira Sans Extra Condensed"/>
              </a:endParaRPr>
            </a:p>
          </p:txBody>
        </p:sp>
        <p:sp>
          <p:nvSpPr>
            <p:cNvPr id="301" name="Google Shape;301;p16"/>
            <p:cNvSpPr/>
            <p:nvPr/>
          </p:nvSpPr>
          <p:spPr>
            <a:xfrm>
              <a:off x="6145645" y="2300361"/>
              <a:ext cx="338332" cy="338320"/>
            </a:xfrm>
            <a:custGeom>
              <a:avLst/>
              <a:gdLst/>
              <a:ahLst/>
              <a:cxnLst/>
              <a:rect l="l" t="t" r="r" b="b"/>
              <a:pathLst>
                <a:path w="10315" h="10343" extrusionOk="0">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Fira Sans Extra Condensed"/>
                <a:ea typeface="Fira Sans Extra Condensed"/>
                <a:cs typeface="Fira Sans Extra Condensed"/>
                <a:sym typeface="Fira Sans Extra Condensed"/>
              </a:endParaRPr>
            </a:p>
          </p:txBody>
        </p:sp>
        <p:sp>
          <p:nvSpPr>
            <p:cNvPr id="302" name="Google Shape;302;p16"/>
            <p:cNvSpPr/>
            <p:nvPr/>
          </p:nvSpPr>
          <p:spPr>
            <a:xfrm>
              <a:off x="6036225" y="2198268"/>
              <a:ext cx="539400" cy="539400"/>
            </a:xfrm>
            <a:prstGeom prst="ellipse">
              <a:avLst/>
            </a:prstGeom>
            <a:solidFill>
              <a:schemeClr val="lt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Fira Sans Extra Condensed"/>
                <a:ea typeface="Fira Sans Extra Condensed"/>
                <a:cs typeface="Fira Sans Extra Condensed"/>
                <a:sym typeface="Fira Sans Extra Condensed"/>
              </a:endParaRPr>
            </a:p>
          </p:txBody>
        </p:sp>
      </p:grpSp>
      <p:sp>
        <p:nvSpPr>
          <p:cNvPr id="303" name="Google Shape;303;p16"/>
          <p:cNvSpPr txBox="1">
            <a:spLocks noGrp="1"/>
          </p:cNvSpPr>
          <p:nvPr>
            <p:ph type="title"/>
          </p:nvPr>
        </p:nvSpPr>
        <p:spPr>
          <a:xfrm>
            <a:off x="427725" y="432175"/>
            <a:ext cx="8213700" cy="620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 sz="1800">
                <a:solidFill>
                  <a:schemeClr val="dk1"/>
                </a:solidFill>
              </a:rPr>
              <a:t>Question: Is it considered that people with different political beliefs and religions can coexist peacefully in a society? </a:t>
            </a:r>
            <a:endParaRPr sz="1800">
              <a:solidFill>
                <a:schemeClr val="dk1"/>
              </a:solidFill>
            </a:endParaRPr>
          </a:p>
        </p:txBody>
      </p:sp>
      <p:sp>
        <p:nvSpPr>
          <p:cNvPr id="304" name="Google Shape;304;p16"/>
          <p:cNvSpPr txBox="1"/>
          <p:nvPr/>
        </p:nvSpPr>
        <p:spPr>
          <a:xfrm>
            <a:off x="2589775" y="2880000"/>
            <a:ext cx="635400" cy="228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 sz="1300">
                <a:solidFill>
                  <a:srgbClr val="EC3A3B"/>
                </a:solidFill>
                <a:latin typeface="Fira Sans Extra Condensed Medium"/>
                <a:ea typeface="Fira Sans Extra Condensed Medium"/>
                <a:cs typeface="Fira Sans Extra Condensed Medium"/>
                <a:sym typeface="Fira Sans Extra Condensed Medium"/>
              </a:rPr>
              <a:t>WHY?</a:t>
            </a:r>
            <a:endParaRPr sz="1300" b="0" i="0" u="none" strike="noStrike" cap="none">
              <a:solidFill>
                <a:srgbClr val="EC3A3B"/>
              </a:solidFill>
              <a:latin typeface="Fira Sans Extra Condensed Medium"/>
              <a:ea typeface="Fira Sans Extra Condensed Medium"/>
              <a:cs typeface="Fira Sans Extra Condensed Medium"/>
              <a:sym typeface="Fira Sans Extra Condensed Medium"/>
            </a:endParaRPr>
          </a:p>
        </p:txBody>
      </p:sp>
      <p:sp>
        <p:nvSpPr>
          <p:cNvPr id="305" name="Google Shape;305;p16"/>
          <p:cNvSpPr txBox="1"/>
          <p:nvPr/>
        </p:nvSpPr>
        <p:spPr>
          <a:xfrm>
            <a:off x="3059413" y="4021375"/>
            <a:ext cx="635400" cy="228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 sz="1300">
                <a:solidFill>
                  <a:srgbClr val="F5DFBB"/>
                </a:solidFill>
                <a:latin typeface="Fira Sans Extra Condensed Medium"/>
                <a:ea typeface="Fira Sans Extra Condensed Medium"/>
                <a:cs typeface="Fira Sans Extra Condensed Medium"/>
                <a:sym typeface="Fira Sans Extra Condensed Medium"/>
              </a:rPr>
              <a:t>WHY?</a:t>
            </a:r>
            <a:endParaRPr sz="1300" b="0" i="0" u="none" strike="noStrike" cap="none">
              <a:solidFill>
                <a:srgbClr val="F5DFBB"/>
              </a:solidFill>
              <a:latin typeface="Fira Sans Extra Condensed Medium"/>
              <a:ea typeface="Fira Sans Extra Condensed Medium"/>
              <a:cs typeface="Fira Sans Extra Condensed Medium"/>
              <a:sym typeface="Fira Sans Extra Condensed Medium"/>
            </a:endParaRPr>
          </a:p>
        </p:txBody>
      </p:sp>
      <p:sp>
        <p:nvSpPr>
          <p:cNvPr id="306" name="Google Shape;306;p16"/>
          <p:cNvSpPr txBox="1"/>
          <p:nvPr/>
        </p:nvSpPr>
        <p:spPr>
          <a:xfrm>
            <a:off x="6074225" y="2333900"/>
            <a:ext cx="635400" cy="228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 sz="1300">
                <a:solidFill>
                  <a:schemeClr val="accent6"/>
                </a:solidFill>
                <a:latin typeface="Fira Sans Extra Condensed Medium"/>
                <a:ea typeface="Fira Sans Extra Condensed Medium"/>
                <a:cs typeface="Fira Sans Extra Condensed Medium"/>
                <a:sym typeface="Fira Sans Extra Condensed Medium"/>
              </a:rPr>
              <a:t>WHY?</a:t>
            </a:r>
            <a:endParaRPr sz="1300" b="0" i="0" u="none" strike="noStrike" cap="none">
              <a:solidFill>
                <a:schemeClr val="accent6"/>
              </a:solidFill>
              <a:latin typeface="Fira Sans Extra Condensed Medium"/>
              <a:ea typeface="Fira Sans Extra Condensed Medium"/>
              <a:cs typeface="Fira Sans Extra Condensed Medium"/>
              <a:sym typeface="Fira Sans Extra Condensed Medium"/>
            </a:endParaRPr>
          </a:p>
        </p:txBody>
      </p:sp>
      <p:sp>
        <p:nvSpPr>
          <p:cNvPr id="307" name="Google Shape;307;p16"/>
          <p:cNvSpPr txBox="1"/>
          <p:nvPr/>
        </p:nvSpPr>
        <p:spPr>
          <a:xfrm>
            <a:off x="5910225" y="3448575"/>
            <a:ext cx="635400" cy="228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 sz="1300">
                <a:solidFill>
                  <a:schemeClr val="accent5"/>
                </a:solidFill>
                <a:latin typeface="Fira Sans Extra Condensed Medium"/>
                <a:ea typeface="Fira Sans Extra Condensed Medium"/>
                <a:cs typeface="Fira Sans Extra Condensed Medium"/>
                <a:sym typeface="Fira Sans Extra Condensed Medium"/>
              </a:rPr>
              <a:t>WHY?</a:t>
            </a:r>
            <a:endParaRPr sz="1300" b="0" i="0" u="none" strike="noStrike" cap="none">
              <a:solidFill>
                <a:schemeClr val="accent5"/>
              </a:solidFill>
              <a:latin typeface="Fira Sans Extra Condensed Medium"/>
              <a:ea typeface="Fira Sans Extra Condensed Medium"/>
              <a:cs typeface="Fira Sans Extra Condensed Medium"/>
              <a:sym typeface="Fira Sans Extra Condensed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9"/>
          <p:cNvSpPr txBox="1">
            <a:spLocks noGrp="1"/>
          </p:cNvSpPr>
          <p:nvPr>
            <p:ph type="title"/>
          </p:nvPr>
        </p:nvSpPr>
        <p:spPr>
          <a:xfrm>
            <a:off x="457200" y="322325"/>
            <a:ext cx="8229600" cy="705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 sz="1700">
                <a:solidFill>
                  <a:schemeClr val="dk1"/>
                </a:solidFill>
              </a:rPr>
              <a:t>Do you think that the existence of the law "Education has the responsibility to instill in the souls of students the love of the Greek homeland, the Orthodox Christian faith and moral life" is advantageous?</a:t>
            </a:r>
            <a:endParaRPr sz="3100">
              <a:solidFill>
                <a:schemeClr val="dk1"/>
              </a:solidFill>
            </a:endParaRPr>
          </a:p>
        </p:txBody>
      </p:sp>
      <p:grpSp>
        <p:nvGrpSpPr>
          <p:cNvPr id="313" name="Google Shape;313;p29"/>
          <p:cNvGrpSpPr/>
          <p:nvPr/>
        </p:nvGrpSpPr>
        <p:grpSpPr>
          <a:xfrm>
            <a:off x="576890" y="1567748"/>
            <a:ext cx="7990210" cy="442227"/>
            <a:chOff x="582290" y="1361698"/>
            <a:chExt cx="7990210" cy="442227"/>
          </a:xfrm>
        </p:grpSpPr>
        <p:cxnSp>
          <p:nvCxnSpPr>
            <p:cNvPr id="314" name="Google Shape;314;p29"/>
            <p:cNvCxnSpPr/>
            <p:nvPr/>
          </p:nvCxnSpPr>
          <p:spPr>
            <a:xfrm rot="10800000">
              <a:off x="2916600" y="1582798"/>
              <a:ext cx="5655900" cy="0"/>
            </a:xfrm>
            <a:prstGeom prst="straightConnector1">
              <a:avLst/>
            </a:prstGeom>
            <a:noFill/>
            <a:ln w="9525" cap="flat" cmpd="sng">
              <a:solidFill>
                <a:schemeClr val="accent2"/>
              </a:solidFill>
              <a:prstDash val="solid"/>
              <a:round/>
              <a:headEnd type="none" w="sm" len="sm"/>
              <a:tailEnd type="oval" w="med" len="med"/>
            </a:ln>
          </p:spPr>
        </p:cxnSp>
        <p:grpSp>
          <p:nvGrpSpPr>
            <p:cNvPr id="315" name="Google Shape;315;p29"/>
            <p:cNvGrpSpPr/>
            <p:nvPr/>
          </p:nvGrpSpPr>
          <p:grpSpPr>
            <a:xfrm>
              <a:off x="582290" y="1361725"/>
              <a:ext cx="2226635" cy="442200"/>
              <a:chOff x="582290" y="1361798"/>
              <a:chExt cx="2226635" cy="442200"/>
            </a:xfrm>
          </p:grpSpPr>
          <p:sp>
            <p:nvSpPr>
              <p:cNvPr id="316" name="Google Shape;316;p29"/>
              <p:cNvSpPr/>
              <p:nvPr/>
            </p:nvSpPr>
            <p:spPr>
              <a:xfrm flipH="1">
                <a:off x="2232891" y="1361800"/>
                <a:ext cx="576034" cy="442142"/>
              </a:xfrm>
              <a:custGeom>
                <a:avLst/>
                <a:gdLst/>
                <a:ahLst/>
                <a:cxnLst/>
                <a:rect l="l" t="t" r="r" b="b"/>
                <a:pathLst>
                  <a:path w="35124" h="7846" extrusionOk="0">
                    <a:moveTo>
                      <a:pt x="0" y="1"/>
                    </a:moveTo>
                    <a:lnTo>
                      <a:pt x="0" y="7845"/>
                    </a:lnTo>
                    <a:lnTo>
                      <a:pt x="35123" y="7845"/>
                    </a:lnTo>
                    <a:lnTo>
                      <a:pt x="3512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29"/>
              <p:cNvSpPr txBox="1"/>
              <p:nvPr/>
            </p:nvSpPr>
            <p:spPr>
              <a:xfrm>
                <a:off x="582290" y="1361798"/>
                <a:ext cx="1490700" cy="4422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00"/>
                  <a:buFont typeface="Arial"/>
                  <a:buNone/>
                </a:pPr>
                <a:r>
                  <a:rPr lang="en" sz="1300">
                    <a:solidFill>
                      <a:schemeClr val="dk1"/>
                    </a:solidFill>
                    <a:latin typeface="Fira Sans Extra Condensed"/>
                    <a:ea typeface="Fira Sans Extra Condensed"/>
                    <a:cs typeface="Fira Sans Extra Condensed"/>
                    <a:sym typeface="Fira Sans Extra Condensed"/>
                  </a:rPr>
                  <a:t>Ηigher education</a:t>
                </a:r>
                <a:endParaRPr sz="1300" i="0" u="none" strike="noStrike" cap="none">
                  <a:solidFill>
                    <a:srgbClr val="000000"/>
                  </a:solidFill>
                  <a:latin typeface="Fira Sans Extra Condensed"/>
                  <a:ea typeface="Fira Sans Extra Condensed"/>
                  <a:cs typeface="Fira Sans Extra Condensed"/>
                  <a:sym typeface="Fira Sans Extra Condensed"/>
                </a:endParaRPr>
              </a:p>
            </p:txBody>
          </p:sp>
          <p:sp>
            <p:nvSpPr>
              <p:cNvPr id="318" name="Google Shape;318;p29"/>
              <p:cNvSpPr txBox="1"/>
              <p:nvPr/>
            </p:nvSpPr>
            <p:spPr>
              <a:xfrm>
                <a:off x="2232900" y="1471873"/>
                <a:ext cx="576000" cy="222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700" b="1">
                    <a:solidFill>
                      <a:schemeClr val="lt1"/>
                    </a:solidFill>
                    <a:latin typeface="Fira Sans Extra Condensed"/>
                    <a:ea typeface="Fira Sans Extra Condensed"/>
                    <a:cs typeface="Fira Sans Extra Condensed"/>
                    <a:sym typeface="Fira Sans Extra Condensed"/>
                  </a:rPr>
                  <a:t>10%</a:t>
                </a:r>
                <a:endParaRPr sz="1700" b="1" i="0" u="none" strike="noStrike" cap="none">
                  <a:solidFill>
                    <a:schemeClr val="lt1"/>
                  </a:solidFill>
                  <a:latin typeface="Fira Sans Extra Condensed"/>
                  <a:ea typeface="Fira Sans Extra Condensed"/>
                  <a:cs typeface="Fira Sans Extra Condensed"/>
                  <a:sym typeface="Fira Sans Extra Condensed"/>
                </a:endParaRPr>
              </a:p>
            </p:txBody>
          </p:sp>
        </p:grpSp>
        <p:sp>
          <p:nvSpPr>
            <p:cNvPr id="319" name="Google Shape;319;p29"/>
            <p:cNvSpPr/>
            <p:nvPr/>
          </p:nvSpPr>
          <p:spPr>
            <a:xfrm>
              <a:off x="5860650" y="1361698"/>
              <a:ext cx="1689900" cy="442200"/>
            </a:xfrm>
            <a:prstGeom prst="roundRect">
              <a:avLst>
                <a:gd name="adj" fmla="val 16667"/>
              </a:avLst>
            </a:prstGeom>
            <a:solidFill>
              <a:schemeClr val="l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a:solidFill>
                    <a:schemeClr val="dk1"/>
                  </a:solidFill>
                  <a:latin typeface="Fira Sans Extra Condensed"/>
                  <a:ea typeface="Fira Sans Extra Condensed"/>
                  <a:cs typeface="Fira Sans Extra Condensed"/>
                  <a:sym typeface="Fira Sans Extra Condensed"/>
                </a:rPr>
                <a:t>Agree</a:t>
              </a:r>
              <a:endParaRPr sz="1400" b="1" i="0" u="none" strike="noStrike" cap="none">
                <a:solidFill>
                  <a:srgbClr val="000000"/>
                </a:solidFill>
                <a:latin typeface="Fira Sans Extra Condensed"/>
                <a:ea typeface="Fira Sans Extra Condensed"/>
                <a:cs typeface="Fira Sans Extra Condensed"/>
                <a:sym typeface="Fira Sans Extra Condensed"/>
              </a:endParaRPr>
            </a:p>
          </p:txBody>
        </p:sp>
      </p:grpSp>
      <p:grpSp>
        <p:nvGrpSpPr>
          <p:cNvPr id="320" name="Google Shape;320;p29"/>
          <p:cNvGrpSpPr/>
          <p:nvPr/>
        </p:nvGrpSpPr>
        <p:grpSpPr>
          <a:xfrm>
            <a:off x="523382" y="2407841"/>
            <a:ext cx="7709854" cy="483737"/>
            <a:chOff x="523400" y="2080089"/>
            <a:chExt cx="7775950" cy="483737"/>
          </a:xfrm>
        </p:grpSpPr>
        <p:cxnSp>
          <p:nvCxnSpPr>
            <p:cNvPr id="321" name="Google Shape;321;p29"/>
            <p:cNvCxnSpPr/>
            <p:nvPr/>
          </p:nvCxnSpPr>
          <p:spPr>
            <a:xfrm rot="10800000">
              <a:off x="2916450" y="2301189"/>
              <a:ext cx="5382900" cy="0"/>
            </a:xfrm>
            <a:prstGeom prst="straightConnector1">
              <a:avLst/>
            </a:prstGeom>
            <a:noFill/>
            <a:ln w="9525" cap="flat" cmpd="sng">
              <a:solidFill>
                <a:schemeClr val="accent1"/>
              </a:solidFill>
              <a:prstDash val="solid"/>
              <a:round/>
              <a:headEnd type="none" w="sm" len="sm"/>
              <a:tailEnd type="oval" w="med" len="med"/>
            </a:ln>
          </p:spPr>
        </p:cxnSp>
        <p:grpSp>
          <p:nvGrpSpPr>
            <p:cNvPr id="322" name="Google Shape;322;p29"/>
            <p:cNvGrpSpPr/>
            <p:nvPr/>
          </p:nvGrpSpPr>
          <p:grpSpPr>
            <a:xfrm>
              <a:off x="523400" y="2080118"/>
              <a:ext cx="2285625" cy="483709"/>
              <a:chOff x="523400" y="2066344"/>
              <a:chExt cx="2285625" cy="483709"/>
            </a:xfrm>
          </p:grpSpPr>
          <p:sp>
            <p:nvSpPr>
              <p:cNvPr id="323" name="Google Shape;323;p29"/>
              <p:cNvSpPr/>
              <p:nvPr/>
            </p:nvSpPr>
            <p:spPr>
              <a:xfrm flipH="1">
                <a:off x="2232891" y="2066344"/>
                <a:ext cx="576034" cy="442142"/>
              </a:xfrm>
              <a:custGeom>
                <a:avLst/>
                <a:gdLst/>
                <a:ahLst/>
                <a:cxnLst/>
                <a:rect l="l" t="t" r="r" b="b"/>
                <a:pathLst>
                  <a:path w="35124" h="7846" extrusionOk="0">
                    <a:moveTo>
                      <a:pt x="0" y="1"/>
                    </a:moveTo>
                    <a:lnTo>
                      <a:pt x="0" y="7845"/>
                    </a:lnTo>
                    <a:lnTo>
                      <a:pt x="35123" y="7845"/>
                    </a:lnTo>
                    <a:lnTo>
                      <a:pt x="3512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29"/>
              <p:cNvSpPr txBox="1"/>
              <p:nvPr/>
            </p:nvSpPr>
            <p:spPr>
              <a:xfrm>
                <a:off x="523400" y="2107853"/>
                <a:ext cx="1689900" cy="4422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200"/>
                  <a:buFont typeface="Arial"/>
                  <a:buNone/>
                </a:pPr>
                <a:r>
                  <a:rPr lang="en" sz="1300">
                    <a:solidFill>
                      <a:schemeClr val="dk1"/>
                    </a:solidFill>
                    <a:latin typeface="Fira Sans Extra Condensed"/>
                    <a:ea typeface="Fira Sans Extra Condensed"/>
                    <a:cs typeface="Fira Sans Extra Condensed"/>
                    <a:sym typeface="Fira Sans Extra Condensed"/>
                  </a:rPr>
                  <a:t>Secondary education</a:t>
                </a:r>
                <a:endParaRPr sz="1300" i="0" u="none" strike="noStrike" cap="none">
                  <a:solidFill>
                    <a:srgbClr val="000000"/>
                  </a:solidFill>
                  <a:latin typeface="Fira Sans Extra Condensed"/>
                  <a:ea typeface="Fira Sans Extra Condensed"/>
                  <a:cs typeface="Fira Sans Extra Condensed"/>
                  <a:sym typeface="Fira Sans Extra Condensed"/>
                </a:endParaRPr>
              </a:p>
            </p:txBody>
          </p:sp>
          <p:sp>
            <p:nvSpPr>
              <p:cNvPr id="325" name="Google Shape;325;p29"/>
              <p:cNvSpPr txBox="1"/>
              <p:nvPr/>
            </p:nvSpPr>
            <p:spPr>
              <a:xfrm>
                <a:off x="2233025" y="2176426"/>
                <a:ext cx="576000" cy="222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700" b="1">
                    <a:solidFill>
                      <a:schemeClr val="lt1"/>
                    </a:solidFill>
                    <a:latin typeface="Fira Sans Extra Condensed"/>
                    <a:ea typeface="Fira Sans Extra Condensed"/>
                    <a:cs typeface="Fira Sans Extra Condensed"/>
                    <a:sym typeface="Fira Sans Extra Condensed"/>
                  </a:rPr>
                  <a:t>40%</a:t>
                </a:r>
                <a:endParaRPr sz="1800" b="1" i="0" u="none" strike="noStrike" cap="none">
                  <a:solidFill>
                    <a:schemeClr val="lt1"/>
                  </a:solidFill>
                  <a:latin typeface="Fira Sans Extra Condensed"/>
                  <a:ea typeface="Fira Sans Extra Condensed"/>
                  <a:cs typeface="Fira Sans Extra Condensed"/>
                  <a:sym typeface="Fira Sans Extra Condensed"/>
                </a:endParaRPr>
              </a:p>
            </p:txBody>
          </p:sp>
        </p:grpSp>
        <p:sp>
          <p:nvSpPr>
            <p:cNvPr id="326" name="Google Shape;326;p29"/>
            <p:cNvSpPr/>
            <p:nvPr/>
          </p:nvSpPr>
          <p:spPr>
            <a:xfrm>
              <a:off x="5327250" y="2080089"/>
              <a:ext cx="1689900" cy="442200"/>
            </a:xfrm>
            <a:prstGeom prst="roundRect">
              <a:avLst>
                <a:gd name="adj" fmla="val 16667"/>
              </a:avLst>
            </a:pr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800"/>
                <a:buFont typeface="Arial"/>
                <a:buNone/>
              </a:pPr>
              <a:r>
                <a:rPr lang="en" sz="1800" b="1">
                  <a:solidFill>
                    <a:schemeClr val="dk1"/>
                  </a:solidFill>
                  <a:latin typeface="Fira Sans Extra Condensed"/>
                  <a:ea typeface="Fira Sans Extra Condensed"/>
                  <a:cs typeface="Fira Sans Extra Condensed"/>
                  <a:sym typeface="Fira Sans Extra Condensed"/>
                </a:rPr>
                <a:t>Agree</a:t>
              </a:r>
              <a:endParaRPr sz="1400" b="1" i="0" u="none" strike="noStrike" cap="none">
                <a:solidFill>
                  <a:srgbClr val="000000"/>
                </a:solidFill>
                <a:latin typeface="Fira Sans Extra Condensed"/>
                <a:ea typeface="Fira Sans Extra Condensed"/>
                <a:cs typeface="Fira Sans Extra Condensed"/>
                <a:sym typeface="Fira Sans Extra Condensed"/>
              </a:endParaRPr>
            </a:p>
          </p:txBody>
        </p:sp>
      </p:grpSp>
      <p:grpSp>
        <p:nvGrpSpPr>
          <p:cNvPr id="327" name="Google Shape;327;p29"/>
          <p:cNvGrpSpPr/>
          <p:nvPr/>
        </p:nvGrpSpPr>
        <p:grpSpPr>
          <a:xfrm>
            <a:off x="523371" y="3289450"/>
            <a:ext cx="7377237" cy="442200"/>
            <a:chOff x="582275" y="2791954"/>
            <a:chExt cx="7377975" cy="442200"/>
          </a:xfrm>
        </p:grpSpPr>
        <p:cxnSp>
          <p:nvCxnSpPr>
            <p:cNvPr id="328" name="Google Shape;328;p29"/>
            <p:cNvCxnSpPr/>
            <p:nvPr/>
          </p:nvCxnSpPr>
          <p:spPr>
            <a:xfrm rot="10800000">
              <a:off x="2916650" y="3013054"/>
              <a:ext cx="5043600" cy="0"/>
            </a:xfrm>
            <a:prstGeom prst="straightConnector1">
              <a:avLst/>
            </a:prstGeom>
            <a:noFill/>
            <a:ln w="9525" cap="flat" cmpd="sng">
              <a:solidFill>
                <a:schemeClr val="accent4"/>
              </a:solidFill>
              <a:prstDash val="solid"/>
              <a:round/>
              <a:headEnd type="none" w="sm" len="sm"/>
              <a:tailEnd type="oval" w="med" len="med"/>
            </a:ln>
          </p:spPr>
        </p:cxnSp>
        <p:grpSp>
          <p:nvGrpSpPr>
            <p:cNvPr id="329" name="Google Shape;329;p29"/>
            <p:cNvGrpSpPr/>
            <p:nvPr/>
          </p:nvGrpSpPr>
          <p:grpSpPr>
            <a:xfrm>
              <a:off x="582275" y="2791983"/>
              <a:ext cx="2226775" cy="442167"/>
              <a:chOff x="582275" y="2770887"/>
              <a:chExt cx="2226775" cy="442167"/>
            </a:xfrm>
          </p:grpSpPr>
          <p:sp>
            <p:nvSpPr>
              <p:cNvPr id="330" name="Google Shape;330;p29"/>
              <p:cNvSpPr/>
              <p:nvPr/>
            </p:nvSpPr>
            <p:spPr>
              <a:xfrm flipH="1">
                <a:off x="2232891" y="2770887"/>
                <a:ext cx="576034" cy="442142"/>
              </a:xfrm>
              <a:custGeom>
                <a:avLst/>
                <a:gdLst/>
                <a:ahLst/>
                <a:cxnLst/>
                <a:rect l="l" t="t" r="r" b="b"/>
                <a:pathLst>
                  <a:path w="35124" h="7846" extrusionOk="0">
                    <a:moveTo>
                      <a:pt x="0" y="1"/>
                    </a:moveTo>
                    <a:lnTo>
                      <a:pt x="0" y="7845"/>
                    </a:lnTo>
                    <a:lnTo>
                      <a:pt x="35123" y="7845"/>
                    </a:lnTo>
                    <a:lnTo>
                      <a:pt x="3512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29"/>
              <p:cNvSpPr txBox="1"/>
              <p:nvPr/>
            </p:nvSpPr>
            <p:spPr>
              <a:xfrm>
                <a:off x="582275" y="2880954"/>
                <a:ext cx="1650600" cy="3321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200"/>
                  <a:buFont typeface="Arial"/>
                  <a:buNone/>
                </a:pPr>
                <a:r>
                  <a:rPr lang="en" sz="1300">
                    <a:solidFill>
                      <a:schemeClr val="dk1"/>
                    </a:solidFill>
                    <a:latin typeface="Fira Sans Extra Condensed"/>
                    <a:ea typeface="Fira Sans Extra Condensed"/>
                    <a:cs typeface="Fira Sans Extra Condensed"/>
                    <a:sym typeface="Fira Sans Extra Condensed"/>
                  </a:rPr>
                  <a:t>Primary education</a:t>
                </a:r>
                <a:endParaRPr sz="1300">
                  <a:solidFill>
                    <a:schemeClr val="dk1"/>
                  </a:solidFill>
                  <a:latin typeface="Fira Sans Extra Condensed"/>
                  <a:ea typeface="Fira Sans Extra Condensed"/>
                  <a:cs typeface="Fira Sans Extra Condensed"/>
                  <a:sym typeface="Fira Sans Extra Condensed"/>
                </a:endParaRPr>
              </a:p>
              <a:p>
                <a:pPr marL="0" marR="0" lvl="0" indent="0" algn="l" rtl="0">
                  <a:lnSpc>
                    <a:spcPct val="115000"/>
                  </a:lnSpc>
                  <a:spcBef>
                    <a:spcPts val="0"/>
                  </a:spcBef>
                  <a:spcAft>
                    <a:spcPts val="0"/>
                  </a:spcAft>
                  <a:buClr>
                    <a:srgbClr val="000000"/>
                  </a:buClr>
                  <a:buSzPts val="1200"/>
                  <a:buFont typeface="Arial"/>
                  <a:buNone/>
                </a:pPr>
                <a:endParaRPr sz="1200">
                  <a:solidFill>
                    <a:schemeClr val="dk1"/>
                  </a:solidFill>
                  <a:latin typeface="Roboto"/>
                  <a:ea typeface="Roboto"/>
                  <a:cs typeface="Roboto"/>
                  <a:sym typeface="Roboto"/>
                </a:endParaRPr>
              </a:p>
            </p:txBody>
          </p:sp>
          <p:sp>
            <p:nvSpPr>
              <p:cNvPr id="332" name="Google Shape;332;p29"/>
              <p:cNvSpPr txBox="1"/>
              <p:nvPr/>
            </p:nvSpPr>
            <p:spPr>
              <a:xfrm>
                <a:off x="2233050" y="2880954"/>
                <a:ext cx="576000" cy="222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700" b="1">
                    <a:solidFill>
                      <a:schemeClr val="lt1"/>
                    </a:solidFill>
                    <a:latin typeface="Fira Sans Extra Condensed"/>
                    <a:ea typeface="Fira Sans Extra Condensed"/>
                    <a:cs typeface="Fira Sans Extra Condensed"/>
                    <a:sym typeface="Fira Sans Extra Condensed"/>
                  </a:rPr>
                  <a:t>90%</a:t>
                </a:r>
                <a:endParaRPr sz="1700" b="1">
                  <a:solidFill>
                    <a:schemeClr val="lt1"/>
                  </a:solidFill>
                  <a:latin typeface="Fira Sans Extra Condensed"/>
                  <a:ea typeface="Fira Sans Extra Condensed"/>
                  <a:cs typeface="Fira Sans Extra Condensed"/>
                  <a:sym typeface="Fira Sans Extra Condensed"/>
                </a:endParaRPr>
              </a:p>
            </p:txBody>
          </p:sp>
        </p:grpSp>
        <p:sp>
          <p:nvSpPr>
            <p:cNvPr id="333" name="Google Shape;333;p29"/>
            <p:cNvSpPr/>
            <p:nvPr/>
          </p:nvSpPr>
          <p:spPr>
            <a:xfrm>
              <a:off x="4793850" y="2791954"/>
              <a:ext cx="1689900" cy="442200"/>
            </a:xfrm>
            <a:prstGeom prst="roundRect">
              <a:avLst>
                <a:gd name="adj" fmla="val 16667"/>
              </a:avLst>
            </a:prstGeom>
            <a:solidFill>
              <a:schemeClr val="lt1"/>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800"/>
                <a:buFont typeface="Arial"/>
                <a:buNone/>
              </a:pPr>
              <a:r>
                <a:rPr lang="en" sz="1800" b="1">
                  <a:solidFill>
                    <a:schemeClr val="dk1"/>
                  </a:solidFill>
                  <a:latin typeface="Fira Sans Extra Condensed"/>
                  <a:ea typeface="Fira Sans Extra Condensed"/>
                  <a:cs typeface="Fira Sans Extra Condensed"/>
                  <a:sym typeface="Fira Sans Extra Condensed"/>
                </a:rPr>
                <a:t>Agree</a:t>
              </a:r>
              <a:endParaRPr sz="1400" b="1" i="0" u="none" strike="noStrike" cap="none">
                <a:solidFill>
                  <a:srgbClr val="000000"/>
                </a:solidFill>
                <a:latin typeface="Fira Sans Extra Condensed"/>
                <a:ea typeface="Fira Sans Extra Condensed"/>
                <a:cs typeface="Fira Sans Extra Condensed"/>
                <a:sym typeface="Fira Sans Extra Condensed"/>
              </a:endParaRPr>
            </a:p>
          </p:txBody>
        </p:sp>
      </p:grpSp>
      <p:grpSp>
        <p:nvGrpSpPr>
          <p:cNvPr id="334" name="Google Shape;334;p29"/>
          <p:cNvGrpSpPr/>
          <p:nvPr/>
        </p:nvGrpSpPr>
        <p:grpSpPr>
          <a:xfrm>
            <a:off x="7389192" y="1361760"/>
            <a:ext cx="1297599" cy="2503228"/>
            <a:chOff x="7387251" y="1260150"/>
            <a:chExt cx="1297599" cy="2163177"/>
          </a:xfrm>
        </p:grpSpPr>
        <p:sp>
          <p:nvSpPr>
            <p:cNvPr id="335" name="Google Shape;335;p29"/>
            <p:cNvSpPr/>
            <p:nvPr/>
          </p:nvSpPr>
          <p:spPr>
            <a:xfrm flipH="1">
              <a:off x="8256726" y="1260150"/>
              <a:ext cx="428124" cy="716179"/>
            </a:xfrm>
            <a:custGeom>
              <a:avLst/>
              <a:gdLst/>
              <a:ahLst/>
              <a:cxnLst/>
              <a:rect l="l" t="t" r="r" b="b"/>
              <a:pathLst>
                <a:path w="20271" h="33910" extrusionOk="0">
                  <a:moveTo>
                    <a:pt x="0" y="0"/>
                  </a:moveTo>
                  <a:lnTo>
                    <a:pt x="20271" y="33910"/>
                  </a:lnTo>
                  <a:lnTo>
                    <a:pt x="189" y="33794"/>
                  </a:lnTo>
                  <a:close/>
                </a:path>
              </a:pathLst>
            </a:custGeom>
            <a:solidFill>
              <a:schemeClr val="accent2"/>
            </a:solidFill>
            <a:ln>
              <a:noFill/>
            </a:ln>
          </p:spPr>
        </p:sp>
        <p:sp>
          <p:nvSpPr>
            <p:cNvPr id="336" name="Google Shape;336;p29"/>
            <p:cNvSpPr/>
            <p:nvPr/>
          </p:nvSpPr>
          <p:spPr>
            <a:xfrm flipH="1">
              <a:off x="7387251" y="2654200"/>
              <a:ext cx="1296874" cy="769127"/>
            </a:xfrm>
            <a:custGeom>
              <a:avLst/>
              <a:gdLst/>
              <a:ahLst/>
              <a:cxnLst/>
              <a:rect l="l" t="t" r="r" b="b"/>
              <a:pathLst>
                <a:path w="61405" h="36417" extrusionOk="0">
                  <a:moveTo>
                    <a:pt x="0" y="199"/>
                  </a:moveTo>
                  <a:lnTo>
                    <a:pt x="39632" y="0"/>
                  </a:lnTo>
                  <a:lnTo>
                    <a:pt x="61405" y="36413"/>
                  </a:lnTo>
                  <a:lnTo>
                    <a:pt x="9" y="36417"/>
                  </a:lnTo>
                  <a:close/>
                </a:path>
              </a:pathLst>
            </a:custGeom>
            <a:solidFill>
              <a:schemeClr val="accent4"/>
            </a:solidFill>
            <a:ln>
              <a:noFill/>
            </a:ln>
          </p:spPr>
        </p:sp>
        <p:sp>
          <p:nvSpPr>
            <p:cNvPr id="337" name="Google Shape;337;p29"/>
            <p:cNvSpPr/>
            <p:nvPr/>
          </p:nvSpPr>
          <p:spPr>
            <a:xfrm flipH="1">
              <a:off x="7823316" y="1967075"/>
              <a:ext cx="860809" cy="726845"/>
            </a:xfrm>
            <a:custGeom>
              <a:avLst/>
              <a:gdLst/>
              <a:ahLst/>
              <a:cxnLst/>
              <a:rect l="l" t="t" r="r" b="b"/>
              <a:pathLst>
                <a:path w="40758" h="34415" extrusionOk="0">
                  <a:moveTo>
                    <a:pt x="0" y="131"/>
                  </a:moveTo>
                  <a:lnTo>
                    <a:pt x="19862" y="0"/>
                  </a:lnTo>
                  <a:lnTo>
                    <a:pt x="40758" y="34412"/>
                  </a:lnTo>
                  <a:lnTo>
                    <a:pt x="9" y="34415"/>
                  </a:lnTo>
                  <a:close/>
                </a:path>
              </a:pathLst>
            </a:custGeom>
            <a:solidFill>
              <a:schemeClr val="accent1"/>
            </a:solidFill>
            <a:ln>
              <a:noFill/>
            </a:ln>
          </p:spPr>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8"/>
          <p:cNvSpPr/>
          <p:nvPr/>
        </p:nvSpPr>
        <p:spPr>
          <a:xfrm rot="5400000">
            <a:off x="3772800" y="149424"/>
            <a:ext cx="627300" cy="72576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28"/>
          <p:cNvSpPr/>
          <p:nvPr/>
        </p:nvSpPr>
        <p:spPr>
          <a:xfrm rot="5400000">
            <a:off x="3772800" y="-1099138"/>
            <a:ext cx="627300" cy="72576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28"/>
          <p:cNvSpPr/>
          <p:nvPr/>
        </p:nvSpPr>
        <p:spPr>
          <a:xfrm rot="5400000">
            <a:off x="3991650" y="-1924726"/>
            <a:ext cx="627300" cy="76962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28"/>
          <p:cNvSpPr/>
          <p:nvPr/>
        </p:nvSpPr>
        <p:spPr>
          <a:xfrm rot="5400000">
            <a:off x="3515851" y="-213382"/>
            <a:ext cx="627300" cy="67437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28"/>
          <p:cNvSpPr txBox="1">
            <a:spLocks noGrp="1"/>
          </p:cNvSpPr>
          <p:nvPr>
            <p:ph type="title"/>
          </p:nvPr>
        </p:nvSpPr>
        <p:spPr>
          <a:xfrm>
            <a:off x="457200" y="411450"/>
            <a:ext cx="8229600" cy="481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1200"/>
              </a:spcAft>
              <a:buSzPts val="1100"/>
              <a:buNone/>
            </a:pPr>
            <a:r>
              <a:rPr lang="en" sz="1800">
                <a:solidFill>
                  <a:schemeClr val="dk1"/>
                </a:solidFill>
              </a:rPr>
              <a:t>How the educational level of people affects their perceptions?</a:t>
            </a:r>
            <a:endParaRPr sz="1800">
              <a:solidFill>
                <a:schemeClr val="dk1"/>
              </a:solidFill>
            </a:endParaRPr>
          </a:p>
        </p:txBody>
      </p:sp>
      <p:grpSp>
        <p:nvGrpSpPr>
          <p:cNvPr id="347" name="Google Shape;347;p28"/>
          <p:cNvGrpSpPr/>
          <p:nvPr/>
        </p:nvGrpSpPr>
        <p:grpSpPr>
          <a:xfrm>
            <a:off x="5950133" y="892952"/>
            <a:ext cx="2883485" cy="3888804"/>
            <a:chOff x="6459300" y="1211962"/>
            <a:chExt cx="2227489" cy="3104338"/>
          </a:xfrm>
        </p:grpSpPr>
        <p:sp>
          <p:nvSpPr>
            <p:cNvPr id="348" name="Google Shape;348;p28"/>
            <p:cNvSpPr/>
            <p:nvPr/>
          </p:nvSpPr>
          <p:spPr>
            <a:xfrm>
              <a:off x="8160086" y="1211962"/>
              <a:ext cx="493326" cy="1612230"/>
            </a:xfrm>
            <a:custGeom>
              <a:avLst/>
              <a:gdLst/>
              <a:ahLst/>
              <a:cxnLst/>
              <a:rect l="l" t="t" r="r" b="b"/>
              <a:pathLst>
                <a:path w="3208" h="10484" extrusionOk="0">
                  <a:moveTo>
                    <a:pt x="1614" y="1"/>
                  </a:moveTo>
                  <a:lnTo>
                    <a:pt x="0" y="2273"/>
                  </a:lnTo>
                  <a:lnTo>
                    <a:pt x="882" y="2781"/>
                  </a:lnTo>
                  <a:lnTo>
                    <a:pt x="882" y="9650"/>
                  </a:lnTo>
                  <a:lnTo>
                    <a:pt x="2326" y="10484"/>
                  </a:lnTo>
                  <a:lnTo>
                    <a:pt x="2326" y="3615"/>
                  </a:lnTo>
                  <a:lnTo>
                    <a:pt x="3207" y="4124"/>
                  </a:lnTo>
                  <a:lnTo>
                    <a:pt x="1614" y="1"/>
                  </a:lnTo>
                  <a:close/>
                </a:path>
              </a:pathLst>
            </a:custGeom>
            <a:solidFill>
              <a:srgbClr val="66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28"/>
            <p:cNvSpPr/>
            <p:nvPr/>
          </p:nvSpPr>
          <p:spPr>
            <a:xfrm>
              <a:off x="7570962" y="2027451"/>
              <a:ext cx="560067" cy="1643447"/>
            </a:xfrm>
            <a:custGeom>
              <a:avLst/>
              <a:gdLst/>
              <a:ahLst/>
              <a:cxnLst/>
              <a:rect l="l" t="t" r="r" b="b"/>
              <a:pathLst>
                <a:path w="3642" h="10687" extrusionOk="0">
                  <a:moveTo>
                    <a:pt x="0" y="0"/>
                  </a:moveTo>
                  <a:lnTo>
                    <a:pt x="0" y="8585"/>
                  </a:lnTo>
                  <a:lnTo>
                    <a:pt x="3641" y="10687"/>
                  </a:lnTo>
                  <a:lnTo>
                    <a:pt x="3641" y="2102"/>
                  </a:lnTo>
                  <a:lnTo>
                    <a:pt x="0" y="0"/>
                  </a:lnTo>
                  <a:close/>
                </a:path>
              </a:pathLst>
            </a:custGeom>
            <a:solidFill>
              <a:srgbClr val="D1D1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28"/>
            <p:cNvSpPr/>
            <p:nvPr/>
          </p:nvSpPr>
          <p:spPr>
            <a:xfrm>
              <a:off x="7739810" y="2124485"/>
              <a:ext cx="222212" cy="1448454"/>
            </a:xfrm>
            <a:custGeom>
              <a:avLst/>
              <a:gdLst/>
              <a:ahLst/>
              <a:cxnLst/>
              <a:rect l="l" t="t" r="r" b="b"/>
              <a:pathLst>
                <a:path w="1445" h="9419" extrusionOk="0">
                  <a:moveTo>
                    <a:pt x="1" y="0"/>
                  </a:moveTo>
                  <a:lnTo>
                    <a:pt x="1" y="8584"/>
                  </a:lnTo>
                  <a:lnTo>
                    <a:pt x="1445" y="9418"/>
                  </a:lnTo>
                  <a:lnTo>
                    <a:pt x="1445" y="834"/>
                  </a:lnTo>
                  <a:lnTo>
                    <a:pt x="1" y="0"/>
                  </a:lnTo>
                  <a:close/>
                </a:path>
              </a:pathLst>
            </a:custGeom>
            <a:solidFill>
              <a:srgbClr val="66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28"/>
            <p:cNvSpPr/>
            <p:nvPr/>
          </p:nvSpPr>
          <p:spPr>
            <a:xfrm>
              <a:off x="8130868" y="2027451"/>
              <a:ext cx="555915" cy="1643447"/>
            </a:xfrm>
            <a:custGeom>
              <a:avLst/>
              <a:gdLst/>
              <a:ahLst/>
              <a:cxnLst/>
              <a:rect l="l" t="t" r="r" b="b"/>
              <a:pathLst>
                <a:path w="3615" h="10687" extrusionOk="0">
                  <a:moveTo>
                    <a:pt x="3614" y="0"/>
                  </a:moveTo>
                  <a:lnTo>
                    <a:pt x="0" y="2102"/>
                  </a:lnTo>
                  <a:lnTo>
                    <a:pt x="0" y="10687"/>
                  </a:lnTo>
                  <a:lnTo>
                    <a:pt x="3614" y="8585"/>
                  </a:lnTo>
                  <a:lnTo>
                    <a:pt x="3614"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28"/>
            <p:cNvSpPr/>
            <p:nvPr/>
          </p:nvSpPr>
          <p:spPr>
            <a:xfrm>
              <a:off x="7570962" y="1704208"/>
              <a:ext cx="1115828" cy="646645"/>
            </a:xfrm>
            <a:custGeom>
              <a:avLst/>
              <a:gdLst/>
              <a:ahLst/>
              <a:cxnLst/>
              <a:rect l="l" t="t" r="r" b="b"/>
              <a:pathLst>
                <a:path w="7256" h="4205" extrusionOk="0">
                  <a:moveTo>
                    <a:pt x="3614" y="0"/>
                  </a:moveTo>
                  <a:lnTo>
                    <a:pt x="0" y="2102"/>
                  </a:lnTo>
                  <a:lnTo>
                    <a:pt x="3641" y="4204"/>
                  </a:lnTo>
                  <a:lnTo>
                    <a:pt x="7255" y="2102"/>
                  </a:lnTo>
                  <a:lnTo>
                    <a:pt x="3614" y="0"/>
                  </a:lnTo>
                  <a:close/>
                </a:path>
              </a:pathLst>
            </a:custGeom>
            <a:solidFill>
              <a:srgbClr val="E8E8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28"/>
            <p:cNvSpPr/>
            <p:nvPr/>
          </p:nvSpPr>
          <p:spPr>
            <a:xfrm>
              <a:off x="7739810" y="1801242"/>
              <a:ext cx="777973" cy="451652"/>
            </a:xfrm>
            <a:custGeom>
              <a:avLst/>
              <a:gdLst/>
              <a:ahLst/>
              <a:cxnLst/>
              <a:rect l="l" t="t" r="r" b="b"/>
              <a:pathLst>
                <a:path w="5059" h="2937" extrusionOk="0">
                  <a:moveTo>
                    <a:pt x="3615" y="0"/>
                  </a:moveTo>
                  <a:lnTo>
                    <a:pt x="1" y="2102"/>
                  </a:lnTo>
                  <a:lnTo>
                    <a:pt x="1445" y="2936"/>
                  </a:lnTo>
                  <a:lnTo>
                    <a:pt x="5059" y="834"/>
                  </a:lnTo>
                  <a:lnTo>
                    <a:pt x="3615" y="0"/>
                  </a:lnTo>
                  <a:close/>
                </a:path>
              </a:pathLst>
            </a:cu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28"/>
            <p:cNvSpPr/>
            <p:nvPr/>
          </p:nvSpPr>
          <p:spPr>
            <a:xfrm>
              <a:off x="7015054" y="2844938"/>
              <a:ext cx="559144" cy="1149198"/>
            </a:xfrm>
            <a:custGeom>
              <a:avLst/>
              <a:gdLst/>
              <a:ahLst/>
              <a:cxnLst/>
              <a:rect l="l" t="t" r="r" b="b"/>
              <a:pathLst>
                <a:path w="3636" h="7473" extrusionOk="0">
                  <a:moveTo>
                    <a:pt x="1" y="0"/>
                  </a:moveTo>
                  <a:lnTo>
                    <a:pt x="1" y="5371"/>
                  </a:lnTo>
                  <a:lnTo>
                    <a:pt x="3635" y="7473"/>
                  </a:lnTo>
                  <a:lnTo>
                    <a:pt x="3635" y="2102"/>
                  </a:lnTo>
                  <a:lnTo>
                    <a:pt x="1" y="0"/>
                  </a:lnTo>
                  <a:close/>
                </a:path>
              </a:pathLst>
            </a:custGeom>
            <a:solidFill>
              <a:srgbClr val="D1D1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28"/>
            <p:cNvSpPr/>
            <p:nvPr/>
          </p:nvSpPr>
          <p:spPr>
            <a:xfrm>
              <a:off x="7184056" y="2942895"/>
              <a:ext cx="221136" cy="953282"/>
            </a:xfrm>
            <a:custGeom>
              <a:avLst/>
              <a:gdLst/>
              <a:ahLst/>
              <a:cxnLst/>
              <a:rect l="l" t="t" r="r" b="b"/>
              <a:pathLst>
                <a:path w="1438" h="6199" extrusionOk="0">
                  <a:moveTo>
                    <a:pt x="0" y="1"/>
                  </a:moveTo>
                  <a:lnTo>
                    <a:pt x="0" y="5364"/>
                  </a:lnTo>
                  <a:lnTo>
                    <a:pt x="1438" y="6198"/>
                  </a:lnTo>
                  <a:lnTo>
                    <a:pt x="1438" y="835"/>
                  </a:lnTo>
                  <a:lnTo>
                    <a:pt x="0" y="1"/>
                  </a:lnTo>
                  <a:close/>
                </a:path>
              </a:pathLst>
            </a:custGeom>
            <a:solidFill>
              <a:srgbClr val="66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28"/>
            <p:cNvSpPr/>
            <p:nvPr/>
          </p:nvSpPr>
          <p:spPr>
            <a:xfrm>
              <a:off x="7574038" y="2844938"/>
              <a:ext cx="556991" cy="1149198"/>
            </a:xfrm>
            <a:custGeom>
              <a:avLst/>
              <a:gdLst/>
              <a:ahLst/>
              <a:cxnLst/>
              <a:rect l="l" t="t" r="r" b="b"/>
              <a:pathLst>
                <a:path w="3622" h="7473" extrusionOk="0">
                  <a:moveTo>
                    <a:pt x="3621" y="0"/>
                  </a:moveTo>
                  <a:lnTo>
                    <a:pt x="0" y="2102"/>
                  </a:lnTo>
                  <a:lnTo>
                    <a:pt x="0" y="7473"/>
                  </a:lnTo>
                  <a:lnTo>
                    <a:pt x="3621" y="5371"/>
                  </a:lnTo>
                  <a:lnTo>
                    <a:pt x="3621"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28"/>
            <p:cNvSpPr/>
            <p:nvPr/>
          </p:nvSpPr>
          <p:spPr>
            <a:xfrm>
              <a:off x="7015054" y="2521695"/>
              <a:ext cx="1115981" cy="646645"/>
            </a:xfrm>
            <a:custGeom>
              <a:avLst/>
              <a:gdLst/>
              <a:ahLst/>
              <a:cxnLst/>
              <a:rect l="l" t="t" r="r" b="b"/>
              <a:pathLst>
                <a:path w="7257" h="4205" extrusionOk="0">
                  <a:moveTo>
                    <a:pt x="3615" y="0"/>
                  </a:moveTo>
                  <a:lnTo>
                    <a:pt x="1" y="2102"/>
                  </a:lnTo>
                  <a:lnTo>
                    <a:pt x="3635" y="4204"/>
                  </a:lnTo>
                  <a:lnTo>
                    <a:pt x="7256" y="2102"/>
                  </a:lnTo>
                  <a:lnTo>
                    <a:pt x="3615" y="0"/>
                  </a:lnTo>
                  <a:close/>
                </a:path>
              </a:pathLst>
            </a:custGeom>
            <a:solidFill>
              <a:srgbClr val="E8E8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28"/>
            <p:cNvSpPr/>
            <p:nvPr/>
          </p:nvSpPr>
          <p:spPr>
            <a:xfrm>
              <a:off x="7184056" y="2619653"/>
              <a:ext cx="777973" cy="451652"/>
            </a:xfrm>
            <a:custGeom>
              <a:avLst/>
              <a:gdLst/>
              <a:ahLst/>
              <a:cxnLst/>
              <a:rect l="l" t="t" r="r" b="b"/>
              <a:pathLst>
                <a:path w="5059" h="2937" extrusionOk="0">
                  <a:moveTo>
                    <a:pt x="3615" y="1"/>
                  </a:moveTo>
                  <a:lnTo>
                    <a:pt x="0" y="2103"/>
                  </a:lnTo>
                  <a:lnTo>
                    <a:pt x="1438" y="2937"/>
                  </a:lnTo>
                  <a:lnTo>
                    <a:pt x="5059" y="835"/>
                  </a:lnTo>
                  <a:lnTo>
                    <a:pt x="3615" y="1"/>
                  </a:lnTo>
                  <a:close/>
                </a:path>
              </a:pathLst>
            </a:cu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28"/>
            <p:cNvSpPr/>
            <p:nvPr/>
          </p:nvSpPr>
          <p:spPr>
            <a:xfrm>
              <a:off x="6459300" y="3565392"/>
              <a:ext cx="559144" cy="750908"/>
            </a:xfrm>
            <a:custGeom>
              <a:avLst/>
              <a:gdLst/>
              <a:ahLst/>
              <a:cxnLst/>
              <a:rect l="l" t="t" r="r" b="b"/>
              <a:pathLst>
                <a:path w="3636" h="4883" extrusionOk="0">
                  <a:moveTo>
                    <a:pt x="1" y="1"/>
                  </a:moveTo>
                  <a:lnTo>
                    <a:pt x="1" y="2781"/>
                  </a:lnTo>
                  <a:lnTo>
                    <a:pt x="3635" y="4883"/>
                  </a:lnTo>
                  <a:lnTo>
                    <a:pt x="3635" y="2103"/>
                  </a:lnTo>
                  <a:lnTo>
                    <a:pt x="1" y="1"/>
                  </a:lnTo>
                  <a:close/>
                </a:path>
              </a:pathLst>
            </a:custGeom>
            <a:solidFill>
              <a:srgbClr val="D1D1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28"/>
            <p:cNvSpPr/>
            <p:nvPr/>
          </p:nvSpPr>
          <p:spPr>
            <a:xfrm>
              <a:off x="6628302" y="3662426"/>
              <a:ext cx="221136" cy="556991"/>
            </a:xfrm>
            <a:custGeom>
              <a:avLst/>
              <a:gdLst/>
              <a:ahLst/>
              <a:cxnLst/>
              <a:rect l="l" t="t" r="r" b="b"/>
              <a:pathLst>
                <a:path w="1438" h="3622" extrusionOk="0">
                  <a:moveTo>
                    <a:pt x="0" y="0"/>
                  </a:moveTo>
                  <a:lnTo>
                    <a:pt x="0" y="2787"/>
                  </a:lnTo>
                  <a:lnTo>
                    <a:pt x="1438" y="3621"/>
                  </a:lnTo>
                  <a:lnTo>
                    <a:pt x="1438" y="835"/>
                  </a:lnTo>
                  <a:lnTo>
                    <a:pt x="0" y="0"/>
                  </a:lnTo>
                  <a:close/>
                </a:path>
              </a:pathLst>
            </a:custGeom>
            <a:solidFill>
              <a:srgbClr val="66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28"/>
            <p:cNvSpPr/>
            <p:nvPr/>
          </p:nvSpPr>
          <p:spPr>
            <a:xfrm>
              <a:off x="7018284" y="3565392"/>
              <a:ext cx="556991" cy="750908"/>
            </a:xfrm>
            <a:custGeom>
              <a:avLst/>
              <a:gdLst/>
              <a:ahLst/>
              <a:cxnLst/>
              <a:rect l="l" t="t" r="r" b="b"/>
              <a:pathLst>
                <a:path w="3622" h="4883" extrusionOk="0">
                  <a:moveTo>
                    <a:pt x="3621" y="1"/>
                  </a:moveTo>
                  <a:lnTo>
                    <a:pt x="0" y="2103"/>
                  </a:lnTo>
                  <a:lnTo>
                    <a:pt x="0" y="4883"/>
                  </a:lnTo>
                  <a:lnTo>
                    <a:pt x="3621" y="2781"/>
                  </a:lnTo>
                  <a:lnTo>
                    <a:pt x="3621"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28"/>
            <p:cNvSpPr/>
            <p:nvPr/>
          </p:nvSpPr>
          <p:spPr>
            <a:xfrm>
              <a:off x="6459300" y="3242149"/>
              <a:ext cx="1115981" cy="646645"/>
            </a:xfrm>
            <a:custGeom>
              <a:avLst/>
              <a:gdLst/>
              <a:ahLst/>
              <a:cxnLst/>
              <a:rect l="l" t="t" r="r" b="b"/>
              <a:pathLst>
                <a:path w="7257" h="4205" extrusionOk="0">
                  <a:moveTo>
                    <a:pt x="3615" y="1"/>
                  </a:moveTo>
                  <a:lnTo>
                    <a:pt x="1" y="2103"/>
                  </a:lnTo>
                  <a:lnTo>
                    <a:pt x="3635" y="4205"/>
                  </a:lnTo>
                  <a:lnTo>
                    <a:pt x="7256" y="2103"/>
                  </a:lnTo>
                  <a:lnTo>
                    <a:pt x="3615" y="1"/>
                  </a:lnTo>
                  <a:close/>
                </a:path>
              </a:pathLst>
            </a:custGeom>
            <a:solidFill>
              <a:srgbClr val="E8E8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28"/>
            <p:cNvSpPr/>
            <p:nvPr/>
          </p:nvSpPr>
          <p:spPr>
            <a:xfrm>
              <a:off x="6628302" y="3339183"/>
              <a:ext cx="777973" cy="451652"/>
            </a:xfrm>
            <a:custGeom>
              <a:avLst/>
              <a:gdLst/>
              <a:ahLst/>
              <a:cxnLst/>
              <a:rect l="l" t="t" r="r" b="b"/>
              <a:pathLst>
                <a:path w="5059" h="2937" extrusionOk="0">
                  <a:moveTo>
                    <a:pt x="3614" y="0"/>
                  </a:moveTo>
                  <a:lnTo>
                    <a:pt x="0" y="2102"/>
                  </a:lnTo>
                  <a:lnTo>
                    <a:pt x="1438" y="2937"/>
                  </a:lnTo>
                  <a:lnTo>
                    <a:pt x="5059" y="835"/>
                  </a:lnTo>
                  <a:lnTo>
                    <a:pt x="3614" y="0"/>
                  </a:lnTo>
                  <a:close/>
                </a:path>
              </a:pathLst>
            </a:cu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4" name="Google Shape;364;p28"/>
          <p:cNvSpPr txBox="1"/>
          <p:nvPr/>
        </p:nvSpPr>
        <p:spPr>
          <a:xfrm>
            <a:off x="713750" y="1685800"/>
            <a:ext cx="5201400" cy="475200"/>
          </a:xfrm>
          <a:prstGeom prst="rect">
            <a:avLst/>
          </a:prstGeom>
          <a:noFill/>
          <a:ln>
            <a:noFill/>
          </a:ln>
        </p:spPr>
        <p:txBody>
          <a:bodyPr spcFirstLastPara="1" wrap="square" lIns="91425" tIns="91425" rIns="91425" bIns="91425" anchor="ctr" anchorCtr="0">
            <a:noAutofit/>
          </a:bodyPr>
          <a:lstStyle/>
          <a:p>
            <a:pPr marL="0" lvl="0" indent="-228600" algn="just" rtl="0">
              <a:lnSpc>
                <a:spcPct val="104000"/>
              </a:lnSpc>
              <a:spcBef>
                <a:spcPts val="1200"/>
              </a:spcBef>
              <a:spcAft>
                <a:spcPts val="1200"/>
              </a:spcAft>
              <a:buClr>
                <a:schemeClr val="dk1"/>
              </a:buClr>
              <a:buSzPts val="1100"/>
              <a:buFont typeface="Arial"/>
              <a:buNone/>
            </a:pPr>
            <a:r>
              <a:rPr lang="en" sz="800">
                <a:solidFill>
                  <a:schemeClr val="dk1"/>
                </a:solidFill>
                <a:latin typeface="Fira Sans Extra Condensed"/>
                <a:ea typeface="Fira Sans Extra Condensed"/>
                <a:cs typeface="Fira Sans Extra Condensed"/>
                <a:sym typeface="Fira Sans Extra Condensed"/>
              </a:rPr>
              <a:t>      </a:t>
            </a:r>
            <a:r>
              <a:rPr lang="en" sz="1200">
                <a:solidFill>
                  <a:schemeClr val="dk1"/>
                </a:solidFill>
                <a:latin typeface="Fira Sans Extra Condensed"/>
                <a:ea typeface="Fira Sans Extra Condensed"/>
                <a:cs typeface="Fira Sans Extra Condensed"/>
                <a:sym typeface="Fira Sans Extra Condensed"/>
              </a:rPr>
              <a:t>People who have a high level of education understand the consequences of the existence of this law.</a:t>
            </a:r>
            <a:endParaRPr sz="1300">
              <a:latin typeface="Fira Sans Extra Condensed"/>
              <a:ea typeface="Fira Sans Extra Condensed"/>
              <a:cs typeface="Fira Sans Extra Condensed"/>
              <a:sym typeface="Fira Sans Extra Condensed"/>
            </a:endParaRPr>
          </a:p>
        </p:txBody>
      </p:sp>
      <p:sp>
        <p:nvSpPr>
          <p:cNvPr id="365" name="Google Shape;365;p28"/>
          <p:cNvSpPr txBox="1"/>
          <p:nvPr/>
        </p:nvSpPr>
        <p:spPr>
          <a:xfrm>
            <a:off x="340577" y="2303313"/>
            <a:ext cx="3797700" cy="475200"/>
          </a:xfrm>
          <a:prstGeom prst="rect">
            <a:avLst/>
          </a:prstGeom>
          <a:noFill/>
          <a:ln>
            <a:noFill/>
          </a:ln>
        </p:spPr>
        <p:txBody>
          <a:bodyPr spcFirstLastPara="1" wrap="square" lIns="91425" tIns="91425" rIns="91425" bIns="91425" anchor="ctr" anchorCtr="0">
            <a:normAutofit/>
          </a:bodyPr>
          <a:lstStyle/>
          <a:p>
            <a:pPr marL="0" marR="0" lvl="0" indent="0" algn="ctr" rtl="0">
              <a:lnSpc>
                <a:spcPct val="100000"/>
              </a:lnSpc>
              <a:spcBef>
                <a:spcPts val="0"/>
              </a:spcBef>
              <a:spcAft>
                <a:spcPts val="0"/>
              </a:spcAft>
              <a:buClr>
                <a:srgbClr val="000000"/>
              </a:buClr>
              <a:buSzPts val="1200"/>
              <a:buFont typeface="Arial"/>
              <a:buNone/>
            </a:pPr>
            <a:r>
              <a:rPr lang="en" sz="1200">
                <a:latin typeface="Fira Sans Extra Condensed"/>
                <a:ea typeface="Fira Sans Extra Condensed"/>
                <a:cs typeface="Fira Sans Extra Condensed"/>
                <a:sym typeface="Fira Sans Extra Condensed"/>
              </a:rPr>
              <a:t>Νationalism, patriotism, racism towards other peoples.</a:t>
            </a:r>
            <a:endParaRPr sz="1200" i="0" u="none" strike="noStrike" cap="none">
              <a:solidFill>
                <a:srgbClr val="000000"/>
              </a:solidFill>
              <a:latin typeface="Fira Sans Extra Condensed"/>
              <a:ea typeface="Fira Sans Extra Condensed"/>
              <a:cs typeface="Fira Sans Extra Condensed"/>
              <a:sym typeface="Fira Sans Extra Condensed"/>
            </a:endParaRPr>
          </a:p>
        </p:txBody>
      </p:sp>
      <p:sp>
        <p:nvSpPr>
          <p:cNvPr id="366" name="Google Shape;366;p28"/>
          <p:cNvSpPr txBox="1"/>
          <p:nvPr/>
        </p:nvSpPr>
        <p:spPr>
          <a:xfrm>
            <a:off x="607587" y="2916375"/>
            <a:ext cx="4632300" cy="475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a:latin typeface="Fira Sans Extra Condensed"/>
                <a:ea typeface="Fira Sans Extra Condensed"/>
                <a:cs typeface="Fira Sans Extra Condensed"/>
                <a:sym typeface="Fira Sans Extra Condensed"/>
              </a:rPr>
              <a:t>They know the history of authoritarian regimes.</a:t>
            </a:r>
            <a:endParaRPr sz="1200" i="0" u="none" strike="noStrike" cap="none">
              <a:solidFill>
                <a:srgbClr val="000000"/>
              </a:solidFill>
              <a:latin typeface="Fira Sans Extra Condensed"/>
              <a:ea typeface="Fira Sans Extra Condensed"/>
              <a:cs typeface="Fira Sans Extra Condensed"/>
              <a:sym typeface="Fira Sans Extra Condensed"/>
            </a:endParaRPr>
          </a:p>
        </p:txBody>
      </p:sp>
      <p:sp>
        <p:nvSpPr>
          <p:cNvPr id="367" name="Google Shape;367;p28"/>
          <p:cNvSpPr txBox="1"/>
          <p:nvPr/>
        </p:nvSpPr>
        <p:spPr>
          <a:xfrm>
            <a:off x="607637" y="3540650"/>
            <a:ext cx="4632300" cy="475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a:latin typeface="Fira Sans Extra Condensed"/>
                <a:ea typeface="Fira Sans Extra Condensed"/>
                <a:cs typeface="Fira Sans Extra Condensed"/>
                <a:sym typeface="Fira Sans Extra Condensed"/>
              </a:rPr>
              <a:t>Advanced critical thinking.</a:t>
            </a:r>
            <a:endParaRPr sz="1200" b="0" i="0" u="none" strike="noStrike" cap="none">
              <a:solidFill>
                <a:srgbClr val="000000"/>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Maturity Model Infographics by Slidesgo">
  <a:themeElements>
    <a:clrScheme name="Simple Light">
      <a:dk1>
        <a:srgbClr val="000000"/>
      </a:dk1>
      <a:lt1>
        <a:srgbClr val="FFFFFF"/>
      </a:lt1>
      <a:dk2>
        <a:srgbClr val="595959"/>
      </a:dk2>
      <a:lt2>
        <a:srgbClr val="EEEEEE"/>
      </a:lt2>
      <a:accent1>
        <a:srgbClr val="E15554"/>
      </a:accent1>
      <a:accent2>
        <a:srgbClr val="CE796B"/>
      </a:accent2>
      <a:accent3>
        <a:srgbClr val="F5DFBB"/>
      </a:accent3>
      <a:accent4>
        <a:srgbClr val="82BAA8"/>
      </a:accent4>
      <a:accent5>
        <a:srgbClr val="0E9594"/>
      </a:accent5>
      <a:accent6>
        <a:srgbClr val="127475"/>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784</Words>
  <Application>Microsoft Office PowerPoint</Application>
  <PresentationFormat>On-screen Show (16:9)</PresentationFormat>
  <Paragraphs>139</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Roboto</vt:lpstr>
      <vt:lpstr>Fira Sans</vt:lpstr>
      <vt:lpstr>Fira Sans Extra Condensed ExtraBold</vt:lpstr>
      <vt:lpstr>Fira Sans Extra Condensed Medium</vt:lpstr>
      <vt:lpstr>Fira Sans Extra Condensed SemiBold</vt:lpstr>
      <vt:lpstr>Arial</vt:lpstr>
      <vt:lpstr>Fira Sans Extra Condensed</vt:lpstr>
      <vt:lpstr>Maturity Model Infographics by Slidesgo</vt:lpstr>
      <vt:lpstr>PowerPoint Presentation</vt:lpstr>
      <vt:lpstr>About the research</vt:lpstr>
      <vt:lpstr>Question: Do you agree that a non-democratically elected government should come to power that would improve the living standards of the people? </vt:lpstr>
      <vt:lpstr>Question: Would you feel safe in a regime in which power is in the hands of the army? </vt:lpstr>
      <vt:lpstr>Why these people who have probably experienced the dictatorship appear rather positive in an authoritarian regime?</vt:lpstr>
      <vt:lpstr>Question: Is it considered that people with different political beliefs and religions can coexist peacefully in a society? </vt:lpstr>
      <vt:lpstr>Question: Is it considered that people with different political beliefs and religions can coexist peacefully in a society? </vt:lpstr>
      <vt:lpstr>Do you think that the existence of the law "Education has the responsibility to instill in the souls of students the love of the Greek homeland, the Orthodox Christian faith and moral life" is advantageous?</vt:lpstr>
      <vt:lpstr>How the educational level of people affects their perceptions?</vt:lpstr>
      <vt:lpstr>The results based on the 3 grades of High school.</vt:lpstr>
      <vt:lpstr>The students of the last grade of the High School are more politically aware and have formed a more critical attitude towards authoritarian regimes in relation to their younger classmates.</vt:lpstr>
      <vt:lpstr>Community of Democracy and Responsibility offers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Dimitris</dc:creator>
  <cp:lastModifiedBy>Dimitris</cp:lastModifiedBy>
  <cp:revision>1</cp:revision>
  <dcterms:modified xsi:type="dcterms:W3CDTF">2021-04-09T11:46:42Z</dcterms:modified>
</cp:coreProperties>
</file>