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8" r:id="rId1"/>
  </p:sldMasterIdLst>
  <p:sldIdLst>
    <p:sldId id="256" r:id="rId2"/>
    <p:sldId id="257" r:id="rId3"/>
    <p:sldId id="258" r:id="rId4"/>
    <p:sldId id="259" r:id="rId5"/>
    <p:sldId id="261" r:id="rId6"/>
    <p:sldId id="262" r:id="rId7"/>
    <p:sldId id="263" r:id="rId8"/>
    <p:sldId id="264" r:id="rId9"/>
    <p:sldId id="265" r:id="rId10"/>
    <p:sldId id="260" r:id="rId11"/>
    <p:sldId id="266" r:id="rId12"/>
    <p:sldId id="267" r:id="rId13"/>
    <p:sldId id="268" r:id="rId14"/>
    <p:sldId id="269" r:id="rId15"/>
    <p:sldId id="270" r:id="rId16"/>
    <p:sldId id="271" r:id="rId17"/>
    <p:sldId id="275" r:id="rId18"/>
    <p:sldId id="272" r:id="rId19"/>
    <p:sldId id="273" r:id="rId20"/>
    <p:sldId id="274" r:id="rId21"/>
    <p:sldId id="276" r:id="rId22"/>
    <p:sldId id="277" r:id="rId23"/>
    <p:sldId id="278" r:id="rId24"/>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4" name="Obdĺžnik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bdĺžnik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ĺžnik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ĺžnik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bdĺžnik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Zaoblený obdĺžnik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Zaoblený obdĺžnik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bdĺžnik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bdĺžnik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bdĺžnik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bdĺžnik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sk-SK" smtClean="0"/>
              <a:t>Kliknite sem a upravte štýl predlohy nadpisov.</a:t>
            </a:r>
            <a:endParaRPr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k-SK" smtClean="0"/>
              <a:t>Kliknite sem a upravte štýl predlohy podnadpisov.</a:t>
            </a:r>
            <a:endParaRPr lang="en-US"/>
          </a:p>
        </p:txBody>
      </p:sp>
      <p:sp>
        <p:nvSpPr>
          <p:cNvPr id="17" name="Zástupný symbol dátumu 27"/>
          <p:cNvSpPr>
            <a:spLocks noGrp="1"/>
          </p:cNvSpPr>
          <p:nvPr>
            <p:ph type="dt" sz="half" idx="10"/>
          </p:nvPr>
        </p:nvSpPr>
        <p:spPr>
          <a:xfrm>
            <a:off x="6705600" y="4206875"/>
            <a:ext cx="960438" cy="457200"/>
          </a:xfrm>
        </p:spPr>
        <p:txBody>
          <a:bodyPr/>
          <a:lstStyle>
            <a:lvl1pPr>
              <a:defRPr/>
            </a:lvl1pPr>
          </a:lstStyle>
          <a:p>
            <a:pPr>
              <a:defRPr/>
            </a:pPr>
            <a:fld id="{CCE57994-7486-49F2-9F20-EEC3D86FCFBD}" type="datetimeFigureOut">
              <a:rPr lang="sk-SK"/>
              <a:pPr>
                <a:defRPr/>
              </a:pPr>
              <a:t>18.9.2017</a:t>
            </a:fld>
            <a:endParaRPr lang="sk-SK"/>
          </a:p>
        </p:txBody>
      </p:sp>
      <p:sp>
        <p:nvSpPr>
          <p:cNvPr id="18" name="Zástupný symbol päty 16"/>
          <p:cNvSpPr>
            <a:spLocks noGrp="1"/>
          </p:cNvSpPr>
          <p:nvPr>
            <p:ph type="ftr" sz="quarter" idx="11"/>
          </p:nvPr>
        </p:nvSpPr>
        <p:spPr>
          <a:xfrm>
            <a:off x="5410200" y="4205288"/>
            <a:ext cx="1295400" cy="457200"/>
          </a:xfrm>
        </p:spPr>
        <p:txBody>
          <a:bodyPr/>
          <a:lstStyle>
            <a:lvl1pPr>
              <a:defRPr/>
            </a:lvl1pPr>
          </a:lstStyle>
          <a:p>
            <a:pPr>
              <a:defRPr/>
            </a:pPr>
            <a:endParaRPr lang="sk-SK"/>
          </a:p>
        </p:txBody>
      </p:sp>
      <p:sp>
        <p:nvSpPr>
          <p:cNvPr id="19" name="Zástupný symbol čísla snímky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E154F223-C8DC-4707-A36A-F805C0D963D1}" type="slidenum">
              <a:rPr lang="sk-SK"/>
              <a:pPr>
                <a:defRPr/>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fld id="{135D175A-40E9-4658-8D23-C1D39C2A08B7}" type="datetimeFigureOut">
              <a:rPr lang="sk-SK"/>
              <a:pPr>
                <a:defRPr/>
              </a:pPr>
              <a:t>18.9.2017</a:t>
            </a:fld>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BE790C5D-30DD-4277-AA98-E09B0A1D5544}"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781800" y="1143000"/>
            <a:ext cx="1905000" cy="5486400"/>
          </a:xfrm>
        </p:spPr>
        <p:txBody>
          <a:bodyPr vert="eaVer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457200" y="1143000"/>
            <a:ext cx="6248400" cy="5486400"/>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fld id="{4B53224B-E8D3-4138-BA6E-2F274E8FA7A6}" type="datetimeFigureOut">
              <a:rPr lang="sk-SK"/>
              <a:pPr>
                <a:defRPr/>
              </a:pPr>
              <a:t>18.9.2017</a:t>
            </a:fld>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A8AA3E3F-F5C6-4A1B-867F-7DAC1F31FC1B}"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fld id="{27989E15-E4D1-4F71-B19D-9D60FBB50E21}" type="datetimeFigureOut">
              <a:rPr lang="sk-SK"/>
              <a:pPr>
                <a:defRPr/>
              </a:pPr>
              <a:t>18.9.2017</a:t>
            </a:fld>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00DFC227-5D1E-4343-B628-8C5E0B9F6D70}"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k-SK" smtClean="0"/>
              <a:t>Kliknite sem a upravte štýly predlohy textu.</a:t>
            </a:r>
          </a:p>
        </p:txBody>
      </p:sp>
      <p:sp>
        <p:nvSpPr>
          <p:cNvPr id="4" name="Zástupný symbol dátumu 13"/>
          <p:cNvSpPr>
            <a:spLocks noGrp="1"/>
          </p:cNvSpPr>
          <p:nvPr>
            <p:ph type="dt" sz="half" idx="10"/>
          </p:nvPr>
        </p:nvSpPr>
        <p:spPr/>
        <p:txBody>
          <a:bodyPr/>
          <a:lstStyle>
            <a:lvl1pPr>
              <a:defRPr/>
            </a:lvl1pPr>
          </a:lstStyle>
          <a:p>
            <a:pPr>
              <a:defRPr/>
            </a:pPr>
            <a:fld id="{00F2B5FD-BA24-49FB-A0AF-7DE3042599E6}" type="datetimeFigureOut">
              <a:rPr lang="sk-SK"/>
              <a:pPr>
                <a:defRPr/>
              </a:pPr>
              <a:t>18.9.2017</a:t>
            </a:fld>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261120E5-A89A-47C4-B134-4B78DD028573}" type="slidenum">
              <a:rPr lang="sk-SK"/>
              <a:pPr>
                <a:defRPr/>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obsah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obsah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13"/>
          <p:cNvSpPr>
            <a:spLocks noGrp="1"/>
          </p:cNvSpPr>
          <p:nvPr>
            <p:ph type="dt" sz="half" idx="10"/>
          </p:nvPr>
        </p:nvSpPr>
        <p:spPr/>
        <p:txBody>
          <a:bodyPr/>
          <a:lstStyle>
            <a:lvl1pPr>
              <a:defRPr/>
            </a:lvl1pPr>
          </a:lstStyle>
          <a:p>
            <a:pPr>
              <a:defRPr/>
            </a:pPr>
            <a:fld id="{0EC5D2B4-6FF4-4F16-8494-580610203673}" type="datetimeFigureOut">
              <a:rPr lang="sk-SK"/>
              <a:pPr>
                <a:defRPr/>
              </a:pPr>
              <a:t>18.9.2017</a:t>
            </a:fld>
            <a:endParaRPr lang="sk-SK"/>
          </a:p>
        </p:txBody>
      </p:sp>
      <p:sp>
        <p:nvSpPr>
          <p:cNvPr id="6" name="Zástupný symbol päty 2"/>
          <p:cNvSpPr>
            <a:spLocks noGrp="1"/>
          </p:cNvSpPr>
          <p:nvPr>
            <p:ph type="ftr" sz="quarter" idx="11"/>
          </p:nvPr>
        </p:nvSpPr>
        <p:spPr/>
        <p:txBody>
          <a:bodyPr/>
          <a:lstStyle>
            <a:lvl1pPr>
              <a:defRPr/>
            </a:lvl1pPr>
          </a:lstStyle>
          <a:p>
            <a:pPr>
              <a:defRPr/>
            </a:pPr>
            <a:endParaRPr lang="sk-SK"/>
          </a:p>
        </p:txBody>
      </p:sp>
      <p:sp>
        <p:nvSpPr>
          <p:cNvPr id="7" name="Zástupný symbol čísla snímky 22"/>
          <p:cNvSpPr>
            <a:spLocks noGrp="1"/>
          </p:cNvSpPr>
          <p:nvPr>
            <p:ph type="sldNum" sz="quarter" idx="12"/>
          </p:nvPr>
        </p:nvSpPr>
        <p:spPr/>
        <p:txBody>
          <a:bodyPr/>
          <a:lstStyle>
            <a:lvl1pPr>
              <a:defRPr/>
            </a:lvl1pPr>
          </a:lstStyle>
          <a:p>
            <a:pPr>
              <a:defRPr/>
            </a:pPr>
            <a:fld id="{0512A88E-7793-4DF1-9CDB-79BF47C793C1}" type="slidenum">
              <a:rPr lang="sk-SK"/>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lstStyle>
            <a:lvl1pPr>
              <a:defRPr sz="4000" b="0" i="0" cap="none" baseline="0"/>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4" name="Zástupný symbol text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5" name="Zástupný symbol obsah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6" name="Zástupný symbol obsah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25"/>
          <p:cNvSpPr>
            <a:spLocks noGrp="1"/>
          </p:cNvSpPr>
          <p:nvPr>
            <p:ph type="dt" sz="half" idx="10"/>
          </p:nvPr>
        </p:nvSpPr>
        <p:spPr/>
        <p:txBody>
          <a:bodyPr rtlCol="0"/>
          <a:lstStyle>
            <a:lvl1pPr>
              <a:defRPr/>
            </a:lvl1pPr>
          </a:lstStyle>
          <a:p>
            <a:pPr>
              <a:defRPr/>
            </a:pPr>
            <a:fld id="{3E75F160-6929-4095-8DE0-EEB17371C530}" type="datetimeFigureOut">
              <a:rPr lang="sk-SK"/>
              <a:pPr>
                <a:defRPr/>
              </a:pPr>
              <a:t>18.9.2017</a:t>
            </a:fld>
            <a:endParaRPr lang="sk-SK"/>
          </a:p>
        </p:txBody>
      </p:sp>
      <p:sp>
        <p:nvSpPr>
          <p:cNvPr id="8" name="Zástupný symbol čísla snímky 26"/>
          <p:cNvSpPr>
            <a:spLocks noGrp="1"/>
          </p:cNvSpPr>
          <p:nvPr>
            <p:ph type="sldNum" sz="quarter" idx="11"/>
          </p:nvPr>
        </p:nvSpPr>
        <p:spPr/>
        <p:txBody>
          <a:bodyPr rtlCol="0"/>
          <a:lstStyle>
            <a:lvl1pPr>
              <a:defRPr/>
            </a:lvl1pPr>
          </a:lstStyle>
          <a:p>
            <a:pPr>
              <a:defRPr/>
            </a:pPr>
            <a:fld id="{406FB125-DBAE-40B5-A24D-0AB3F205F784}" type="slidenum">
              <a:rPr lang="sk-SK"/>
              <a:pPr>
                <a:defRPr/>
              </a:pPr>
              <a:t>‹#›</a:t>
            </a:fld>
            <a:endParaRPr lang="sk-SK"/>
          </a:p>
        </p:txBody>
      </p:sp>
      <p:sp>
        <p:nvSpPr>
          <p:cNvPr id="9" name="Zástupný symbol päty 27"/>
          <p:cNvSpPr>
            <a:spLocks noGrp="1"/>
          </p:cNvSpPr>
          <p:nvPr>
            <p:ph type="ftr" sz="quarter" idx="12"/>
          </p:nvPr>
        </p:nvSpPr>
        <p:spPr/>
        <p:txBody>
          <a:bodyPr rtlCol="0"/>
          <a:lstStyle>
            <a:lvl1pPr>
              <a:defRPr/>
            </a:lvl1pPr>
          </a:lstStyle>
          <a:p>
            <a:pPr>
              <a:defRPr/>
            </a:pPr>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lstStyle>
            <a:lvl1pPr>
              <a:defRPr sz="4000">
                <a:solidFill>
                  <a:schemeClr val="tx2"/>
                </a:solidFill>
              </a:defRPr>
            </a:lvl1pPr>
          </a:lstStyle>
          <a:p>
            <a:r>
              <a:rPr lang="sk-SK" smtClean="0"/>
              <a:t>Kliknite sem a upravte štýl predlohy nadpisov.</a:t>
            </a:r>
            <a:endParaRPr lang="en-US"/>
          </a:p>
        </p:txBody>
      </p:sp>
      <p:sp>
        <p:nvSpPr>
          <p:cNvPr id="3" name="Zástupný symbol dátumu 2"/>
          <p:cNvSpPr>
            <a:spLocks noGrp="1"/>
          </p:cNvSpPr>
          <p:nvPr>
            <p:ph type="dt" sz="half" idx="10"/>
          </p:nvPr>
        </p:nvSpPr>
        <p:spPr>
          <a:xfrm>
            <a:off x="6583363" y="612775"/>
            <a:ext cx="957262" cy="457200"/>
          </a:xfrm>
        </p:spPr>
        <p:txBody>
          <a:bodyPr/>
          <a:lstStyle>
            <a:lvl1pPr>
              <a:defRPr/>
            </a:lvl1pPr>
          </a:lstStyle>
          <a:p>
            <a:pPr>
              <a:defRPr/>
            </a:pPr>
            <a:fld id="{49B107D5-6365-49C2-9F67-D8BE4585C792}" type="datetimeFigureOut">
              <a:rPr lang="sk-SK"/>
              <a:pPr>
                <a:defRPr/>
              </a:pPr>
              <a:t>18.9.2017</a:t>
            </a:fld>
            <a:endParaRPr lang="sk-SK"/>
          </a:p>
        </p:txBody>
      </p:sp>
      <p:sp>
        <p:nvSpPr>
          <p:cNvPr id="4" name="Zástupný symbol päty 3"/>
          <p:cNvSpPr>
            <a:spLocks noGrp="1"/>
          </p:cNvSpPr>
          <p:nvPr>
            <p:ph type="ftr" sz="quarter" idx="11"/>
          </p:nvPr>
        </p:nvSpPr>
        <p:spPr/>
        <p:txBody>
          <a:bodyPr/>
          <a:lstStyle>
            <a:lvl1pPr>
              <a:defRPr/>
            </a:lvl1pPr>
          </a:lstStyle>
          <a:p>
            <a:pPr>
              <a:defRPr/>
            </a:pPr>
            <a:endParaRPr lang="sk-SK"/>
          </a:p>
        </p:txBody>
      </p:sp>
      <p:sp>
        <p:nvSpPr>
          <p:cNvPr id="5" name="Zástupný symbol čísla snímky 4"/>
          <p:cNvSpPr>
            <a:spLocks noGrp="1"/>
          </p:cNvSpPr>
          <p:nvPr>
            <p:ph type="sldNum" sz="quarter" idx="12"/>
          </p:nvPr>
        </p:nvSpPr>
        <p:spPr/>
        <p:txBody>
          <a:bodyPr/>
          <a:lstStyle>
            <a:lvl1pPr>
              <a:defRPr/>
            </a:lvl1pPr>
          </a:lstStyle>
          <a:p>
            <a:pPr>
              <a:defRPr/>
            </a:pPr>
            <a:fld id="{2862605F-C250-4C7F-80C9-6AE13E7FE1F7}" type="slidenum">
              <a:rPr lang="sk-SK"/>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3"/>
          <p:cNvSpPr>
            <a:spLocks noGrp="1"/>
          </p:cNvSpPr>
          <p:nvPr>
            <p:ph type="dt" sz="half" idx="10"/>
          </p:nvPr>
        </p:nvSpPr>
        <p:spPr/>
        <p:txBody>
          <a:bodyPr/>
          <a:lstStyle>
            <a:lvl1pPr>
              <a:defRPr/>
            </a:lvl1pPr>
          </a:lstStyle>
          <a:p>
            <a:pPr>
              <a:defRPr/>
            </a:pPr>
            <a:fld id="{4570E9B5-7A97-465A-8179-C9F99DE6E827}" type="datetimeFigureOut">
              <a:rPr lang="sk-SK"/>
              <a:pPr>
                <a:defRPr/>
              </a:pPr>
              <a:t>18.9.2017</a:t>
            </a:fld>
            <a:endParaRPr lang="sk-SK"/>
          </a:p>
        </p:txBody>
      </p:sp>
      <p:sp>
        <p:nvSpPr>
          <p:cNvPr id="3" name="Zástupný symbol päty 2"/>
          <p:cNvSpPr>
            <a:spLocks noGrp="1"/>
          </p:cNvSpPr>
          <p:nvPr>
            <p:ph type="ftr" sz="quarter" idx="11"/>
          </p:nvPr>
        </p:nvSpPr>
        <p:spPr/>
        <p:txBody>
          <a:bodyPr/>
          <a:lstStyle>
            <a:lvl1pPr>
              <a:defRPr/>
            </a:lvl1pPr>
          </a:lstStyle>
          <a:p>
            <a:pPr>
              <a:defRPr/>
            </a:pPr>
            <a:endParaRPr lang="sk-SK"/>
          </a:p>
        </p:txBody>
      </p:sp>
      <p:sp>
        <p:nvSpPr>
          <p:cNvPr id="4" name="Zástupný symbol čísla snímky 22"/>
          <p:cNvSpPr>
            <a:spLocks noGrp="1"/>
          </p:cNvSpPr>
          <p:nvPr>
            <p:ph type="sldNum" sz="quarter" idx="12"/>
          </p:nvPr>
        </p:nvSpPr>
        <p:spPr/>
        <p:txBody>
          <a:bodyPr/>
          <a:lstStyle>
            <a:lvl1pPr>
              <a:defRPr/>
            </a:lvl1pPr>
          </a:lstStyle>
          <a:p>
            <a:pPr>
              <a:defRPr/>
            </a:pPr>
            <a:fld id="{1D440231-A678-40EE-8DA9-BE20C0EBFF4B}"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lang="sk-SK" smtClean="0"/>
              <a:t>Kliknite sem a upravte štýl predlohy nadpisov.</a:t>
            </a:r>
            <a:endParaRPr lang="en-US"/>
          </a:p>
        </p:txBody>
      </p:sp>
      <p:sp>
        <p:nvSpPr>
          <p:cNvPr id="3" name="Zástupný symbol tex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sk-SK" smtClean="0"/>
              <a:t>Kliknite sem a upravte štýly predlohy textu.</a:t>
            </a:r>
          </a:p>
        </p:txBody>
      </p:sp>
      <p:sp>
        <p:nvSpPr>
          <p:cNvPr id="4" name="Zástupný symbol obsah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13"/>
          <p:cNvSpPr>
            <a:spLocks noGrp="1"/>
          </p:cNvSpPr>
          <p:nvPr>
            <p:ph type="dt" sz="half" idx="10"/>
          </p:nvPr>
        </p:nvSpPr>
        <p:spPr/>
        <p:txBody>
          <a:bodyPr/>
          <a:lstStyle>
            <a:lvl1pPr>
              <a:defRPr/>
            </a:lvl1pPr>
          </a:lstStyle>
          <a:p>
            <a:pPr>
              <a:defRPr/>
            </a:pPr>
            <a:fld id="{9379FA10-4DEC-4454-AE0A-9DA0C7A166FF}" type="datetimeFigureOut">
              <a:rPr lang="sk-SK"/>
              <a:pPr>
                <a:defRPr/>
              </a:pPr>
              <a:t>18.9.2017</a:t>
            </a:fld>
            <a:endParaRPr lang="sk-SK"/>
          </a:p>
        </p:txBody>
      </p:sp>
      <p:sp>
        <p:nvSpPr>
          <p:cNvPr id="6" name="Zástupný symbol päty 2"/>
          <p:cNvSpPr>
            <a:spLocks noGrp="1"/>
          </p:cNvSpPr>
          <p:nvPr>
            <p:ph type="ftr" sz="quarter" idx="11"/>
          </p:nvPr>
        </p:nvSpPr>
        <p:spPr/>
        <p:txBody>
          <a:bodyPr/>
          <a:lstStyle>
            <a:lvl1pPr>
              <a:defRPr/>
            </a:lvl1pPr>
          </a:lstStyle>
          <a:p>
            <a:pPr>
              <a:defRPr/>
            </a:pPr>
            <a:endParaRPr lang="sk-SK"/>
          </a:p>
        </p:txBody>
      </p:sp>
      <p:sp>
        <p:nvSpPr>
          <p:cNvPr id="7" name="Zástupný symbol čísla snímky 22"/>
          <p:cNvSpPr>
            <a:spLocks noGrp="1"/>
          </p:cNvSpPr>
          <p:nvPr>
            <p:ph type="sldNum" sz="quarter" idx="12"/>
          </p:nvPr>
        </p:nvSpPr>
        <p:spPr/>
        <p:txBody>
          <a:bodyPr/>
          <a:lstStyle>
            <a:lvl1pPr>
              <a:defRPr/>
            </a:lvl1pPr>
          </a:lstStyle>
          <a:p>
            <a:pPr>
              <a:defRPr/>
            </a:pPr>
            <a:fld id="{8F8DD05F-4D32-4730-88BD-248533185B34}" type="slidenum">
              <a:rPr lang="sk-SK"/>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sk-SK" smtClean="0"/>
              <a:t>Kliknite sem a upravte štýl predlohy nadpisov.</a:t>
            </a:r>
            <a:endParaRPr lang="en-US"/>
          </a:p>
        </p:txBody>
      </p:sp>
      <p:sp>
        <p:nvSpPr>
          <p:cNvPr id="3" name="Zástupný symbol obrázka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sk-SK" noProof="0" smtClean="0"/>
              <a:t>Ak chcete pridať obrázok, kliknite na ikonu</a:t>
            </a:r>
            <a:endParaRPr lang="en-US" noProof="0" dirty="0"/>
          </a:p>
        </p:txBody>
      </p:sp>
      <p:sp>
        <p:nvSpPr>
          <p:cNvPr id="4" name="Zástupný symbol textu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sk-SK" smtClean="0"/>
              <a:t>Kliknite sem a upravte štýly predlohy textu.</a:t>
            </a:r>
          </a:p>
        </p:txBody>
      </p:sp>
      <p:sp>
        <p:nvSpPr>
          <p:cNvPr id="5" name="Zástupný symbol dátumu 13"/>
          <p:cNvSpPr>
            <a:spLocks noGrp="1"/>
          </p:cNvSpPr>
          <p:nvPr>
            <p:ph type="dt" sz="half" idx="10"/>
          </p:nvPr>
        </p:nvSpPr>
        <p:spPr/>
        <p:txBody>
          <a:bodyPr/>
          <a:lstStyle>
            <a:lvl1pPr>
              <a:defRPr/>
            </a:lvl1pPr>
          </a:lstStyle>
          <a:p>
            <a:pPr>
              <a:defRPr/>
            </a:pPr>
            <a:fld id="{0C114A3F-CE32-4422-A6EF-96BC66F998F5}" type="datetimeFigureOut">
              <a:rPr lang="sk-SK"/>
              <a:pPr>
                <a:defRPr/>
              </a:pPr>
              <a:t>18.9.2017</a:t>
            </a:fld>
            <a:endParaRPr lang="sk-SK"/>
          </a:p>
        </p:txBody>
      </p:sp>
      <p:sp>
        <p:nvSpPr>
          <p:cNvPr id="6" name="Zástupný symbol päty 2"/>
          <p:cNvSpPr>
            <a:spLocks noGrp="1"/>
          </p:cNvSpPr>
          <p:nvPr>
            <p:ph type="ftr" sz="quarter" idx="11"/>
          </p:nvPr>
        </p:nvSpPr>
        <p:spPr/>
        <p:txBody>
          <a:bodyPr/>
          <a:lstStyle>
            <a:lvl1pPr>
              <a:defRPr/>
            </a:lvl1pPr>
          </a:lstStyle>
          <a:p>
            <a:pPr>
              <a:defRPr/>
            </a:pPr>
            <a:endParaRPr lang="sk-SK"/>
          </a:p>
        </p:txBody>
      </p:sp>
      <p:sp>
        <p:nvSpPr>
          <p:cNvPr id="7" name="Zástupný symbol čísla snímky 22"/>
          <p:cNvSpPr>
            <a:spLocks noGrp="1"/>
          </p:cNvSpPr>
          <p:nvPr>
            <p:ph type="sldNum" sz="quarter" idx="12"/>
          </p:nvPr>
        </p:nvSpPr>
        <p:spPr/>
        <p:txBody>
          <a:bodyPr/>
          <a:lstStyle>
            <a:lvl1pPr>
              <a:defRPr/>
            </a:lvl1pPr>
          </a:lstStyle>
          <a:p>
            <a:pPr>
              <a:defRPr/>
            </a:pPr>
            <a:fld id="{0C2328E6-C523-4E18-9308-6354B030B103}" type="slidenum">
              <a:rPr lang="sk-SK"/>
              <a:pPr>
                <a:defRPr/>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ĺžnik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Obdĺžnik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Obdĺžnik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Obdĺžnik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Obdĺžnik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Zaoblený obdĺžnik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Zaoblený obdĺžnik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Obdĺžnik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Obdĺžnik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Obdĺžnik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Obdĺžnik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Obdĺžnik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Obdĺžnik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Zástupný symbol nadpisu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smtClean="0"/>
              <a:t>Kliknite sem a upravte štýl predlohy nadpisov.</a:t>
            </a:r>
            <a:endParaRPr lang="en-US" smtClean="0"/>
          </a:p>
        </p:txBody>
      </p:sp>
      <p:sp>
        <p:nvSpPr>
          <p:cNvPr id="1040" name="Zástupný symbol textu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14" name="Zástupný symbol dátumu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defRPr>
            </a:lvl1pPr>
          </a:lstStyle>
          <a:p>
            <a:pPr>
              <a:defRPr/>
            </a:pPr>
            <a:fld id="{8AAE79ED-35C9-4A3B-AB91-2F820859A06D}" type="datetimeFigureOut">
              <a:rPr lang="sk-SK"/>
              <a:pPr>
                <a:defRPr/>
              </a:pPr>
              <a:t>18.9.2017</a:t>
            </a:fld>
            <a:endParaRPr lang="sk-SK"/>
          </a:p>
        </p:txBody>
      </p:sp>
      <p:sp>
        <p:nvSpPr>
          <p:cNvPr id="3" name="Zástupný symbol päty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sk-SK"/>
          </a:p>
        </p:txBody>
      </p:sp>
      <p:sp>
        <p:nvSpPr>
          <p:cNvPr id="23" name="Zástupný symbol čísla snímky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defRPr>
            </a:lvl1pPr>
          </a:lstStyle>
          <a:p>
            <a:pPr>
              <a:defRPr/>
            </a:pPr>
            <a:fld id="{1969C526-CC93-4242-9E29-D5EB076BF79E}"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4271" r:id="rId1"/>
    <p:sldLayoutId id="2147484263" r:id="rId2"/>
    <p:sldLayoutId id="2147484264" r:id="rId3"/>
    <p:sldLayoutId id="2147484265" r:id="rId4"/>
    <p:sldLayoutId id="2147484272" r:id="rId5"/>
    <p:sldLayoutId id="2147484273" r:id="rId6"/>
    <p:sldLayoutId id="2147484266" r:id="rId7"/>
    <p:sldLayoutId id="2147484267" r:id="rId8"/>
    <p:sldLayoutId id="2147484268" r:id="rId9"/>
    <p:sldLayoutId id="2147484269" r:id="rId10"/>
    <p:sldLayoutId id="2147484270"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ctrTitle"/>
          </p:nvPr>
        </p:nvSpPr>
        <p:spPr>
          <a:xfrm>
            <a:off x="457200" y="2401888"/>
            <a:ext cx="8458200" cy="1470025"/>
          </a:xfrm>
        </p:spPr>
        <p:txBody>
          <a:bodyPr/>
          <a:lstStyle/>
          <a:p>
            <a:r>
              <a:rPr lang="en-US" b="1" smtClean="0"/>
              <a:t>Education and School system in Slovakia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457200" y="692150"/>
            <a:ext cx="8229600" cy="1152525"/>
          </a:xfrm>
        </p:spPr>
        <p:txBody>
          <a:bodyPr/>
          <a:lstStyle/>
          <a:p>
            <a:r>
              <a:rPr lang="en-GB" b="1" smtClean="0"/>
              <a:t>Kindergarten</a:t>
            </a:r>
            <a:r>
              <a:rPr lang="sk-SK" b="1" smtClean="0"/>
              <a:t> in Slovakia</a:t>
            </a:r>
          </a:p>
        </p:txBody>
      </p:sp>
      <p:sp>
        <p:nvSpPr>
          <p:cNvPr id="14339" name="Zástupný symbol obsahu 2"/>
          <p:cNvSpPr>
            <a:spLocks noGrp="1"/>
          </p:cNvSpPr>
          <p:nvPr>
            <p:ph idx="1"/>
          </p:nvPr>
        </p:nvSpPr>
        <p:spPr>
          <a:xfrm>
            <a:off x="457200" y="1700213"/>
            <a:ext cx="8229600" cy="4873625"/>
          </a:xfrm>
        </p:spPr>
        <p:txBody>
          <a:bodyPr/>
          <a:lstStyle/>
          <a:p>
            <a:r>
              <a:rPr lang="en-US" smtClean="0"/>
              <a:t>Education in Slovakia starts in kindergartens. Pre school education starts at the age of 3, but is not compulsory. Children learn to draw, recite, sing, </a:t>
            </a:r>
            <a:r>
              <a:rPr lang="en-GB" smtClean="0"/>
              <a:t>colours</a:t>
            </a:r>
            <a:r>
              <a:rPr lang="en-US" smtClean="0"/>
              <a:t>, numbers, information about nature, thing that surround them. At the age of 5, the last year of kindergarten they study geometrical shapes, months of the year, days of week etc. </a:t>
            </a:r>
            <a:endParaRPr lang="sk-SK" smtClean="0"/>
          </a:p>
          <a:p>
            <a:r>
              <a:rPr lang="en-US" smtClean="0"/>
              <a:t>Teachers of Slovakia kindergarten have to have pedagogical education either secondary pedagogical school or university.</a:t>
            </a:r>
            <a:endParaRPr lang="sk-SK"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850" y="765175"/>
            <a:ext cx="8229600" cy="1066800"/>
          </a:xfrm>
        </p:spPr>
        <p:txBody>
          <a:bodyPr>
            <a:normAutofit fontScale="90000"/>
          </a:bodyPr>
          <a:lstStyle/>
          <a:p>
            <a:pPr fontAlgn="auto">
              <a:spcAft>
                <a:spcPts val="0"/>
              </a:spcAft>
              <a:defRPr/>
            </a:pPr>
            <a:r>
              <a:rPr lang="sk-SK" b="1" dirty="0" smtClean="0"/>
              <a:t/>
            </a:r>
            <a:br>
              <a:rPr lang="sk-SK" b="1" dirty="0" smtClean="0"/>
            </a:br>
            <a:r>
              <a:rPr lang="en-US" b="1" dirty="0" smtClean="0"/>
              <a:t>Primary schools in Slovakia</a:t>
            </a:r>
            <a:r>
              <a:rPr lang="sk-SK" b="1" dirty="0" smtClean="0"/>
              <a:t/>
            </a:r>
            <a:br>
              <a:rPr lang="sk-SK" b="1" dirty="0" smtClean="0"/>
            </a:br>
            <a:endParaRPr lang="sk-SK" dirty="0"/>
          </a:p>
        </p:txBody>
      </p:sp>
      <p:sp>
        <p:nvSpPr>
          <p:cNvPr id="15363" name="Zástupný symbol obsahu 2"/>
          <p:cNvSpPr>
            <a:spLocks noGrp="1"/>
          </p:cNvSpPr>
          <p:nvPr>
            <p:ph idx="1"/>
          </p:nvPr>
        </p:nvSpPr>
        <p:spPr>
          <a:xfrm>
            <a:off x="457200" y="1989138"/>
            <a:ext cx="8229600" cy="4584700"/>
          </a:xfrm>
        </p:spPr>
        <p:txBody>
          <a:bodyPr/>
          <a:lstStyle/>
          <a:p>
            <a:r>
              <a:rPr lang="en-US" smtClean="0"/>
              <a:t>Primary school education starts at the age of 6 </a:t>
            </a:r>
            <a:r>
              <a:rPr lang="sk-SK" smtClean="0"/>
              <a:t>years</a:t>
            </a:r>
            <a:r>
              <a:rPr lang="en-US" smtClean="0"/>
              <a:t>. </a:t>
            </a:r>
            <a:endParaRPr lang="sk-SK" smtClean="0"/>
          </a:p>
          <a:p>
            <a:r>
              <a:rPr lang="en-US" smtClean="0"/>
              <a:t> Primary school is divided into two stages. First stage lasts for four years (1st – 4th year of study). Second stage lasts for five years (5th – 9th year of study). </a:t>
            </a:r>
            <a:endParaRPr lang="sk-SK" smtClean="0"/>
          </a:p>
          <a:p>
            <a:r>
              <a:rPr lang="en-US" smtClean="0"/>
              <a:t>After graduating from the primary school children continue their study at secondary school after passing the entrance exam. </a:t>
            </a:r>
            <a:endParaRPr lang="sk-SK"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571500"/>
            <a:ext cx="8229600" cy="6002338"/>
          </a:xfrm>
        </p:spPr>
        <p:txBody>
          <a:bodyPr>
            <a:normAutofit fontScale="92500"/>
          </a:bodyPr>
          <a:lstStyle/>
          <a:p>
            <a:pPr marL="365760" indent="-256032" fontAlgn="auto">
              <a:spcAft>
                <a:spcPts val="0"/>
              </a:spcAft>
              <a:buClr>
                <a:schemeClr val="accent3"/>
              </a:buClr>
              <a:buFont typeface="Georgia"/>
              <a:buChar char="•"/>
              <a:defRPr/>
            </a:pPr>
            <a:r>
              <a:rPr lang="en-US" dirty="0" smtClean="0"/>
              <a:t>Education on the first stage of primary school is different from the second stage. </a:t>
            </a:r>
            <a:endParaRPr lang="sk-SK" dirty="0" smtClean="0"/>
          </a:p>
          <a:p>
            <a:pPr marL="365760" indent="-256032" fontAlgn="auto">
              <a:spcAft>
                <a:spcPts val="0"/>
              </a:spcAft>
              <a:buClr>
                <a:schemeClr val="accent3"/>
              </a:buClr>
              <a:buFont typeface="Georgia"/>
              <a:buChar char="•"/>
              <a:defRPr/>
            </a:pPr>
            <a:r>
              <a:rPr lang="en-US" dirty="0" smtClean="0"/>
              <a:t>On the first stage every class has its own teacher to teach all lessons. </a:t>
            </a:r>
            <a:endParaRPr lang="sk-SK" dirty="0" smtClean="0"/>
          </a:p>
          <a:p>
            <a:pPr marL="365760" indent="-256032" fontAlgn="auto">
              <a:spcAft>
                <a:spcPts val="0"/>
              </a:spcAft>
              <a:buClr>
                <a:schemeClr val="accent3"/>
              </a:buClr>
              <a:buFont typeface="Georgia"/>
              <a:buChar char="•"/>
              <a:defRPr/>
            </a:pPr>
            <a:r>
              <a:rPr lang="en-US" dirty="0" smtClean="0"/>
              <a:t>On the second stage, every lesson is taught by a different teacher. </a:t>
            </a:r>
            <a:endParaRPr lang="sk-SK" dirty="0" smtClean="0"/>
          </a:p>
          <a:p>
            <a:pPr marL="365760" indent="-256032" fontAlgn="auto">
              <a:spcAft>
                <a:spcPts val="0"/>
              </a:spcAft>
              <a:buClr>
                <a:schemeClr val="accent3"/>
              </a:buClr>
              <a:buFont typeface="Georgia"/>
              <a:buChar char="•"/>
              <a:defRPr/>
            </a:pPr>
            <a:r>
              <a:rPr lang="en-US" dirty="0" smtClean="0"/>
              <a:t>Primary school teachers are specialized for teaching all primary school lessons. Teachers of primary schools have to have a university degree in Teacher training for the first grade of basic schools.  </a:t>
            </a:r>
            <a:endParaRPr lang="sk-SK" dirty="0" smtClean="0"/>
          </a:p>
          <a:p>
            <a:pPr marL="365760" indent="-256032" fontAlgn="auto">
              <a:spcAft>
                <a:spcPts val="0"/>
              </a:spcAft>
              <a:buClr>
                <a:schemeClr val="accent3"/>
              </a:buClr>
              <a:buFont typeface="Georgia"/>
              <a:buChar char="•"/>
              <a:defRPr/>
            </a:pPr>
            <a:r>
              <a:rPr lang="en-US" dirty="0" smtClean="0"/>
              <a:t>Teachers of the second stage of primary school have to have a degree in Teacher training study </a:t>
            </a:r>
            <a:r>
              <a:rPr lang="en-GB" dirty="0" smtClean="0"/>
              <a:t>programme</a:t>
            </a:r>
            <a:r>
              <a:rPr lang="en-US" dirty="0" smtClean="0"/>
              <a:t> in a particular subject. Teachers usually have a degree in two or three subjects. </a:t>
            </a:r>
            <a:endParaRPr lang="sk-SK"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obsahu 2"/>
          <p:cNvSpPr>
            <a:spLocks noGrp="1"/>
          </p:cNvSpPr>
          <p:nvPr>
            <p:ph idx="1"/>
          </p:nvPr>
        </p:nvSpPr>
        <p:spPr>
          <a:xfrm>
            <a:off x="457200" y="500063"/>
            <a:ext cx="8229600" cy="6073775"/>
          </a:xfrm>
        </p:spPr>
        <p:txBody>
          <a:bodyPr/>
          <a:lstStyle/>
          <a:p>
            <a:r>
              <a:rPr lang="en-US" smtClean="0"/>
              <a:t>Pupils at primary schools receive marks from 1, 2, 3, 4, 5 where 1 is the best, 5 is the worst. They receive marks in oral exams or written exams or tests. </a:t>
            </a:r>
            <a:endParaRPr lang="sk-SK" smtClean="0"/>
          </a:p>
          <a:p>
            <a:r>
              <a:rPr lang="en-US" smtClean="0"/>
              <a:t>Lessons start usually between 7 to 8 am depending on school. </a:t>
            </a:r>
            <a:endParaRPr lang="sk-SK" smtClean="0"/>
          </a:p>
          <a:p>
            <a:r>
              <a:rPr lang="en-US" smtClean="0"/>
              <a:t>Pupils at the first stage of primary school have from four to six lessons per day and the lessons end around 12.30 pm. </a:t>
            </a:r>
            <a:endParaRPr lang="sk-SK" smtClean="0"/>
          </a:p>
          <a:p>
            <a:r>
              <a:rPr lang="en-US" smtClean="0"/>
              <a:t>Pupils at the second stage for primary school have five or six lessons per day and lessons end around 1 or 1.30 pm. </a:t>
            </a:r>
            <a:endParaRPr lang="sk-SK" smtClean="0"/>
          </a:p>
          <a:p>
            <a:r>
              <a:rPr lang="en-US" smtClean="0"/>
              <a:t>They receive school reports at the end of each school term. </a:t>
            </a:r>
            <a:endParaRPr lang="sk-SK"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obsahu 2"/>
          <p:cNvSpPr>
            <a:spLocks noGrp="1"/>
          </p:cNvSpPr>
          <p:nvPr>
            <p:ph idx="1"/>
          </p:nvPr>
        </p:nvSpPr>
        <p:spPr>
          <a:xfrm>
            <a:off x="457200" y="1773238"/>
            <a:ext cx="8229600" cy="4800600"/>
          </a:xfrm>
        </p:spPr>
        <p:txBody>
          <a:bodyPr/>
          <a:lstStyle/>
          <a:p>
            <a:r>
              <a:rPr lang="en-US" sz="3000" smtClean="0"/>
              <a:t>In the last year of study pupils decide on which secondary school they want to continue their study based on the study results and their interests. Schools accept their students based on study results. Some schools have entrance test.</a:t>
            </a:r>
            <a:r>
              <a:rPr lang="en-US" smtClean="0"/>
              <a:t> </a:t>
            </a:r>
            <a:endParaRPr lang="sk-SK"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textu 4"/>
          <p:cNvSpPr>
            <a:spLocks noGrp="1"/>
          </p:cNvSpPr>
          <p:nvPr>
            <p:ph type="body" idx="1"/>
          </p:nvPr>
        </p:nvSpPr>
        <p:spPr>
          <a:xfrm>
            <a:off x="357188" y="571500"/>
            <a:ext cx="4041775" cy="720725"/>
          </a:xfrm>
        </p:spPr>
        <p:txBody>
          <a:bodyPr/>
          <a:lstStyle/>
          <a:p>
            <a:pPr fontAlgn="auto">
              <a:spcAft>
                <a:spcPts val="0"/>
              </a:spcAft>
              <a:buClr>
                <a:schemeClr val="accent3"/>
              </a:buClr>
              <a:buFont typeface="Georgia"/>
              <a:buNone/>
              <a:defRPr/>
            </a:pPr>
            <a:endParaRPr lang="sk-SK" dirty="0" smtClean="0"/>
          </a:p>
          <a:p>
            <a:pPr fontAlgn="auto">
              <a:spcAft>
                <a:spcPts val="0"/>
              </a:spcAft>
              <a:buClr>
                <a:schemeClr val="accent3"/>
              </a:buClr>
              <a:buFont typeface="Georgia"/>
              <a:buNone/>
              <a:defRPr/>
            </a:pPr>
            <a:r>
              <a:rPr lang="en-US" dirty="0" smtClean="0"/>
              <a:t>Lessons on the first stage of primary school include:</a:t>
            </a:r>
          </a:p>
          <a:p>
            <a:pPr fontAlgn="auto">
              <a:spcAft>
                <a:spcPts val="0"/>
              </a:spcAft>
              <a:buClr>
                <a:schemeClr val="accent3"/>
              </a:buClr>
              <a:buFont typeface="Georgia"/>
              <a:buNone/>
              <a:defRPr/>
            </a:pPr>
            <a:endParaRPr lang="sk-SK" dirty="0"/>
          </a:p>
        </p:txBody>
      </p:sp>
      <p:sp>
        <p:nvSpPr>
          <p:cNvPr id="7" name="Zástupný symbol textu 6"/>
          <p:cNvSpPr>
            <a:spLocks noGrp="1"/>
          </p:cNvSpPr>
          <p:nvPr>
            <p:ph type="body" sz="half" idx="3"/>
          </p:nvPr>
        </p:nvSpPr>
        <p:spPr>
          <a:xfrm>
            <a:off x="4714875" y="571500"/>
            <a:ext cx="4041775" cy="720725"/>
          </a:xfrm>
        </p:spPr>
        <p:txBody>
          <a:bodyPr/>
          <a:lstStyle/>
          <a:p>
            <a:pPr fontAlgn="auto">
              <a:spcAft>
                <a:spcPts val="0"/>
              </a:spcAft>
              <a:buClr>
                <a:schemeClr val="accent3"/>
              </a:buClr>
              <a:buFont typeface="Georgia"/>
              <a:buNone/>
              <a:defRPr/>
            </a:pPr>
            <a:endParaRPr lang="sk-SK" dirty="0" smtClean="0"/>
          </a:p>
          <a:p>
            <a:pPr fontAlgn="auto">
              <a:spcAft>
                <a:spcPts val="0"/>
              </a:spcAft>
              <a:buClr>
                <a:schemeClr val="accent3"/>
              </a:buClr>
              <a:buFont typeface="Georgia"/>
              <a:buNone/>
              <a:defRPr/>
            </a:pPr>
            <a:r>
              <a:rPr lang="en-US" dirty="0" smtClean="0"/>
              <a:t>Lessons on the second stage of primary school include:</a:t>
            </a:r>
          </a:p>
          <a:p>
            <a:pPr fontAlgn="auto">
              <a:spcAft>
                <a:spcPts val="0"/>
              </a:spcAft>
              <a:buClr>
                <a:schemeClr val="accent3"/>
              </a:buClr>
              <a:buFont typeface="Georgia"/>
              <a:buNone/>
              <a:defRPr/>
            </a:pPr>
            <a:endParaRPr lang="sk-SK" dirty="0"/>
          </a:p>
        </p:txBody>
      </p:sp>
      <p:sp>
        <p:nvSpPr>
          <p:cNvPr id="19460" name="Zástupný symbol obsahu 5"/>
          <p:cNvSpPr>
            <a:spLocks noGrp="1"/>
          </p:cNvSpPr>
          <p:nvPr>
            <p:ph sz="quarter" idx="2"/>
          </p:nvPr>
        </p:nvSpPr>
        <p:spPr>
          <a:xfrm>
            <a:off x="381000" y="1428750"/>
            <a:ext cx="4041775" cy="5165725"/>
          </a:xfrm>
        </p:spPr>
        <p:txBody>
          <a:bodyPr/>
          <a:lstStyle/>
          <a:p>
            <a:r>
              <a:rPr lang="en-US" sz="2200" smtClean="0"/>
              <a:t>Mathematics </a:t>
            </a:r>
          </a:p>
          <a:p>
            <a:r>
              <a:rPr lang="en-US" sz="2200" smtClean="0"/>
              <a:t>Slovak language, reading and writing</a:t>
            </a:r>
          </a:p>
          <a:p>
            <a:r>
              <a:rPr lang="en-US" sz="2200" smtClean="0"/>
              <a:t>Prvouka </a:t>
            </a:r>
            <a:r>
              <a:rPr lang="sk-SK" sz="2200" smtClean="0"/>
              <a:t>-</a:t>
            </a:r>
            <a:r>
              <a:rPr lang="en-US" sz="2200" smtClean="0"/>
              <a:t>Introduction to Environment and Society (1st and 2nd year)</a:t>
            </a:r>
          </a:p>
          <a:p>
            <a:r>
              <a:rPr lang="en-US" sz="2200" smtClean="0"/>
              <a:t>Science (3rd and 4th year)</a:t>
            </a:r>
          </a:p>
          <a:p>
            <a:r>
              <a:rPr lang="en-US" sz="2200" smtClean="0"/>
              <a:t>Homeland Study (3rd and 4th year)</a:t>
            </a:r>
          </a:p>
          <a:p>
            <a:r>
              <a:rPr lang="en-US" sz="2200" smtClean="0"/>
              <a:t>Music</a:t>
            </a:r>
          </a:p>
          <a:p>
            <a:r>
              <a:rPr lang="en-US" sz="2200" smtClean="0"/>
              <a:t>Religion or Ethics</a:t>
            </a:r>
          </a:p>
          <a:p>
            <a:r>
              <a:rPr lang="en-US" sz="2200" smtClean="0"/>
              <a:t>Drawing</a:t>
            </a:r>
          </a:p>
          <a:p>
            <a:r>
              <a:rPr lang="en-US" sz="2200" smtClean="0"/>
              <a:t>Physical Education</a:t>
            </a:r>
          </a:p>
          <a:p>
            <a:pPr>
              <a:buFont typeface="Georgia" pitchFamily="18" charset="0"/>
              <a:buNone/>
            </a:pPr>
            <a:endParaRPr lang="sk-SK" smtClean="0"/>
          </a:p>
        </p:txBody>
      </p:sp>
      <p:sp>
        <p:nvSpPr>
          <p:cNvPr id="19461" name="Zástupný symbol obsahu 7"/>
          <p:cNvSpPr>
            <a:spLocks noGrp="1"/>
          </p:cNvSpPr>
          <p:nvPr>
            <p:ph sz="quarter" idx="4"/>
          </p:nvPr>
        </p:nvSpPr>
        <p:spPr>
          <a:xfrm>
            <a:off x="4718050" y="1357313"/>
            <a:ext cx="4041775" cy="5500687"/>
          </a:xfrm>
        </p:spPr>
        <p:txBody>
          <a:bodyPr/>
          <a:lstStyle/>
          <a:p>
            <a:r>
              <a:rPr lang="en-US" smtClean="0"/>
              <a:t>Slovak language and literature</a:t>
            </a:r>
          </a:p>
          <a:p>
            <a:r>
              <a:rPr lang="en-US" smtClean="0"/>
              <a:t>Mathematics </a:t>
            </a:r>
          </a:p>
          <a:p>
            <a:r>
              <a:rPr lang="en-US" smtClean="0"/>
              <a:t>Foreign language; usually English or German</a:t>
            </a:r>
          </a:p>
          <a:p>
            <a:r>
              <a:rPr lang="en-US" smtClean="0"/>
              <a:t>Physics</a:t>
            </a:r>
          </a:p>
          <a:p>
            <a:r>
              <a:rPr lang="en-US" smtClean="0"/>
              <a:t>Chemistry</a:t>
            </a:r>
          </a:p>
          <a:p>
            <a:r>
              <a:rPr lang="en-US" smtClean="0"/>
              <a:t>Science</a:t>
            </a:r>
          </a:p>
          <a:p>
            <a:r>
              <a:rPr lang="en-US" smtClean="0"/>
              <a:t>Geography </a:t>
            </a:r>
          </a:p>
          <a:p>
            <a:r>
              <a:rPr lang="en-US" smtClean="0"/>
              <a:t>Farming and Technical Education</a:t>
            </a:r>
          </a:p>
          <a:p>
            <a:r>
              <a:rPr lang="en-US" smtClean="0"/>
              <a:t>Drawing</a:t>
            </a:r>
          </a:p>
          <a:p>
            <a:r>
              <a:rPr lang="en-US" smtClean="0"/>
              <a:t>Physical Education</a:t>
            </a:r>
          </a:p>
          <a:p>
            <a:r>
              <a:rPr lang="en-US" smtClean="0"/>
              <a:t>History </a:t>
            </a:r>
          </a:p>
          <a:p>
            <a:r>
              <a:rPr lang="en-US" smtClean="0"/>
              <a:t>Religion or Ethics</a:t>
            </a:r>
          </a:p>
          <a:p>
            <a:r>
              <a:rPr lang="en-US" smtClean="0"/>
              <a:t>Citizenship </a:t>
            </a:r>
          </a:p>
          <a:p>
            <a:r>
              <a:rPr lang="en-US" smtClean="0"/>
              <a:t>Music </a:t>
            </a:r>
          </a:p>
          <a:p>
            <a:endParaRPr lang="sk-SK"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476250"/>
            <a:ext cx="8229600" cy="865188"/>
          </a:xfrm>
        </p:spPr>
        <p:txBody>
          <a:bodyPr>
            <a:normAutofit fontScale="90000"/>
          </a:bodyPr>
          <a:lstStyle/>
          <a:p>
            <a:pPr fontAlgn="auto">
              <a:spcAft>
                <a:spcPts val="0"/>
              </a:spcAft>
              <a:defRPr/>
            </a:pPr>
            <a:r>
              <a:rPr lang="sk-SK" b="1" dirty="0" smtClean="0"/>
              <a:t/>
            </a:r>
            <a:br>
              <a:rPr lang="sk-SK" b="1" dirty="0" smtClean="0"/>
            </a:br>
            <a:r>
              <a:rPr lang="en-GB" b="1" dirty="0" smtClean="0"/>
              <a:t>Secondary School</a:t>
            </a:r>
            <a:br>
              <a:rPr lang="en-GB" b="1" dirty="0" smtClean="0"/>
            </a:br>
            <a:endParaRPr lang="en-GB" dirty="0"/>
          </a:p>
        </p:txBody>
      </p:sp>
      <p:sp>
        <p:nvSpPr>
          <p:cNvPr id="8" name="Zástupný symbol obsahu 7"/>
          <p:cNvSpPr>
            <a:spLocks noGrp="1"/>
          </p:cNvSpPr>
          <p:nvPr>
            <p:ph idx="1"/>
          </p:nvPr>
        </p:nvSpPr>
        <p:spPr>
          <a:xfrm>
            <a:off x="457200" y="1412875"/>
            <a:ext cx="8229600" cy="5159375"/>
          </a:xfrm>
        </p:spPr>
        <p:txBody>
          <a:bodyPr>
            <a:normAutofit fontScale="77500" lnSpcReduction="20000"/>
          </a:bodyPr>
          <a:lstStyle/>
          <a:p>
            <a:pPr marL="365760" indent="-256032" fontAlgn="auto">
              <a:spcAft>
                <a:spcPts val="0"/>
              </a:spcAft>
              <a:buClr>
                <a:schemeClr val="accent3"/>
              </a:buClr>
              <a:buFont typeface="Georgia"/>
              <a:buChar char="•"/>
              <a:defRPr/>
            </a:pPr>
            <a:r>
              <a:rPr lang="en-US" sz="3100" b="1" dirty="0" smtClean="0"/>
              <a:t>There are a few types of secondary schools in Slovakia. </a:t>
            </a:r>
            <a:endParaRPr lang="sk-SK" sz="3100" b="1" dirty="0" smtClean="0"/>
          </a:p>
          <a:p>
            <a:pPr marL="365760" indent="-256032" fontAlgn="auto">
              <a:spcAft>
                <a:spcPts val="0"/>
              </a:spcAft>
              <a:buClr>
                <a:schemeClr val="accent3"/>
              </a:buClr>
              <a:buFont typeface="Georgia"/>
              <a:buNone/>
              <a:defRPr/>
            </a:pPr>
            <a:endParaRPr lang="en-US" sz="3100" b="1" dirty="0" smtClean="0"/>
          </a:p>
          <a:p>
            <a:pPr marL="365760" indent="-256032" fontAlgn="auto">
              <a:spcAft>
                <a:spcPts val="0"/>
              </a:spcAft>
              <a:buClr>
                <a:schemeClr val="accent3"/>
              </a:buClr>
              <a:buFont typeface="Georgia"/>
              <a:buChar char="•"/>
              <a:defRPr/>
            </a:pPr>
            <a:r>
              <a:rPr lang="en-US" sz="3100" b="1" dirty="0" smtClean="0"/>
              <a:t>1. Grammar school</a:t>
            </a:r>
            <a:r>
              <a:rPr lang="en-US" sz="3100" dirty="0" smtClean="0"/>
              <a:t>: 4-8 years; provides general secondary education and prepares for further study at universities and other higher education institutions. </a:t>
            </a:r>
            <a:endParaRPr lang="sk-SK" sz="3100" dirty="0" smtClean="0"/>
          </a:p>
          <a:p>
            <a:pPr marL="365760" indent="-256032" fontAlgn="auto">
              <a:spcAft>
                <a:spcPts val="0"/>
              </a:spcAft>
              <a:buClr>
                <a:schemeClr val="accent3"/>
              </a:buClr>
              <a:buFont typeface="Georgia"/>
              <a:buChar char="•"/>
              <a:defRPr/>
            </a:pPr>
            <a:r>
              <a:rPr lang="en-US" sz="3100" b="1" dirty="0" smtClean="0"/>
              <a:t>2. Specialized Secondary School</a:t>
            </a:r>
            <a:r>
              <a:rPr lang="en-US" sz="3100" dirty="0" smtClean="0"/>
              <a:t>: 4-5 years; provides specialized education and usually prepares students for further study at higher education institutions. </a:t>
            </a:r>
            <a:endParaRPr lang="sk-SK" sz="3100" dirty="0" smtClean="0"/>
          </a:p>
          <a:p>
            <a:pPr marL="365760" indent="-256032" fontAlgn="auto">
              <a:spcAft>
                <a:spcPts val="0"/>
              </a:spcAft>
              <a:buClr>
                <a:schemeClr val="accent3"/>
              </a:buClr>
              <a:buFont typeface="Georgia"/>
              <a:buChar char="•"/>
              <a:defRPr/>
            </a:pPr>
            <a:r>
              <a:rPr lang="en-US" sz="3100" b="1" dirty="0" smtClean="0"/>
              <a:t>3. Conservatories</a:t>
            </a:r>
            <a:r>
              <a:rPr lang="en-US" sz="3100" dirty="0" smtClean="0"/>
              <a:t>: 4-5 years; special type of professional school providing specializing in fields such as Music, Singing, Dancing and Dramatic Arts. </a:t>
            </a:r>
            <a:endParaRPr lang="sk-SK" sz="3100" dirty="0" smtClean="0"/>
          </a:p>
          <a:p>
            <a:pPr marL="365760" indent="-256032" fontAlgn="auto">
              <a:spcAft>
                <a:spcPts val="0"/>
              </a:spcAft>
              <a:buClr>
                <a:schemeClr val="accent3"/>
              </a:buClr>
              <a:buFont typeface="Georgia"/>
              <a:buChar char="•"/>
              <a:defRPr/>
            </a:pPr>
            <a:r>
              <a:rPr lang="en-US" sz="3100" b="1" dirty="0" smtClean="0"/>
              <a:t>4. Vocational School</a:t>
            </a:r>
            <a:r>
              <a:rPr lang="en-US" sz="3100" dirty="0" smtClean="0"/>
              <a:t>: 2-4 years; prepares students for careers that are based in manual or practical occupations. </a:t>
            </a:r>
          </a:p>
          <a:p>
            <a:pPr marL="365760" indent="-256032" fontAlgn="auto">
              <a:spcAft>
                <a:spcPts val="0"/>
              </a:spcAft>
              <a:buClr>
                <a:schemeClr val="accent3"/>
              </a:buClr>
              <a:buFont typeface="Georgia"/>
              <a:buChar char="•"/>
              <a:defRPr/>
            </a:pPr>
            <a:endParaRPr lang="sk-S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642938"/>
            <a:ext cx="8229600" cy="5930900"/>
          </a:xfrm>
        </p:spPr>
        <p:txBody>
          <a:bodyPr>
            <a:normAutofit lnSpcReduction="10000"/>
          </a:bodyPr>
          <a:lstStyle/>
          <a:p>
            <a:pPr marL="365760" indent="-256032" fontAlgn="auto">
              <a:spcAft>
                <a:spcPts val="0"/>
              </a:spcAft>
              <a:buClr>
                <a:schemeClr val="accent3"/>
              </a:buClr>
              <a:buFont typeface="Georgia"/>
              <a:buChar char="•"/>
              <a:defRPr/>
            </a:pPr>
            <a:r>
              <a:rPr lang="en-US" dirty="0" smtClean="0"/>
              <a:t>Learning system at secondary schools is similar to primary schools.</a:t>
            </a:r>
            <a:endParaRPr lang="sk-SK" dirty="0" smtClean="0"/>
          </a:p>
          <a:p>
            <a:pPr marL="365760" indent="-256032" fontAlgn="auto">
              <a:spcAft>
                <a:spcPts val="0"/>
              </a:spcAft>
              <a:buClr>
                <a:schemeClr val="accent3"/>
              </a:buClr>
              <a:buFont typeface="Georgia"/>
              <a:buChar char="•"/>
              <a:defRPr/>
            </a:pPr>
            <a:r>
              <a:rPr lang="en-US" dirty="0" smtClean="0"/>
              <a:t> Lessons last 45 minutes and there are breaks between the lessons though usually longer than at primary school. </a:t>
            </a:r>
            <a:endParaRPr lang="sk-SK" dirty="0" smtClean="0"/>
          </a:p>
          <a:p>
            <a:pPr marL="365760" indent="-256032" fontAlgn="auto">
              <a:spcAft>
                <a:spcPts val="0"/>
              </a:spcAft>
              <a:buClr>
                <a:schemeClr val="accent3"/>
              </a:buClr>
              <a:buFont typeface="Georgia"/>
              <a:buChar char="•"/>
              <a:defRPr/>
            </a:pPr>
            <a:r>
              <a:rPr lang="en-US" dirty="0" smtClean="0"/>
              <a:t>Students at secondary schools usually have 6 or 7 lessons per day. </a:t>
            </a:r>
            <a:endParaRPr lang="sk-SK" dirty="0" smtClean="0"/>
          </a:p>
          <a:p>
            <a:pPr marL="365760" indent="-256032" fontAlgn="auto">
              <a:spcAft>
                <a:spcPts val="0"/>
              </a:spcAft>
              <a:buClr>
                <a:schemeClr val="accent3"/>
              </a:buClr>
              <a:buFont typeface="Georgia"/>
              <a:buChar char="•"/>
              <a:defRPr/>
            </a:pPr>
            <a:r>
              <a:rPr lang="en-US" dirty="0" smtClean="0"/>
              <a:t>Study at secondary school finishes with school leaving examination and students obtain </a:t>
            </a:r>
            <a:r>
              <a:rPr lang="sk-SK" dirty="0" smtClean="0"/>
              <a:t>„</a:t>
            </a:r>
            <a:r>
              <a:rPr lang="en-US" dirty="0" err="1" smtClean="0"/>
              <a:t>maturita</a:t>
            </a:r>
            <a:r>
              <a:rPr lang="sk-SK" dirty="0" smtClean="0"/>
              <a:t>“</a:t>
            </a:r>
            <a:r>
              <a:rPr lang="en-US" dirty="0" smtClean="0"/>
              <a:t> certificate. School leaving examination consists of two parts, written and oral exam. After obtaining the</a:t>
            </a:r>
            <a:r>
              <a:rPr lang="sk-SK" dirty="0" smtClean="0"/>
              <a:t> “</a:t>
            </a:r>
            <a:r>
              <a:rPr lang="en-US" dirty="0" err="1" smtClean="0"/>
              <a:t>maturita</a:t>
            </a:r>
            <a:r>
              <a:rPr lang="sk-SK" dirty="0" smtClean="0"/>
              <a:t>“</a:t>
            </a:r>
            <a:r>
              <a:rPr lang="en-US" dirty="0" smtClean="0"/>
              <a:t> certificate, students can apply for higher education including University study. </a:t>
            </a:r>
            <a:endParaRPr lang="sk-SK"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250"/>
            <a:ext cx="8229600" cy="936625"/>
          </a:xfrm>
        </p:spPr>
        <p:txBody>
          <a:bodyPr>
            <a:normAutofit fontScale="90000"/>
          </a:bodyPr>
          <a:lstStyle/>
          <a:p>
            <a:pPr fontAlgn="auto">
              <a:spcAft>
                <a:spcPts val="0"/>
              </a:spcAft>
              <a:defRPr/>
            </a:pPr>
            <a:r>
              <a:rPr lang="sk-SK" b="1" dirty="0" smtClean="0"/>
              <a:t/>
            </a:r>
            <a:br>
              <a:rPr lang="sk-SK" b="1" dirty="0" smtClean="0"/>
            </a:br>
            <a:r>
              <a:rPr lang="sk-SK" b="1" dirty="0" smtClean="0"/>
              <a:t/>
            </a:r>
            <a:br>
              <a:rPr lang="sk-SK" b="1" dirty="0" smtClean="0"/>
            </a:br>
            <a:r>
              <a:rPr lang="en-GB" b="1" dirty="0" smtClean="0"/>
              <a:t>Secondary</a:t>
            </a:r>
            <a:r>
              <a:rPr lang="sk-SK" b="1" dirty="0" smtClean="0"/>
              <a:t> </a:t>
            </a:r>
            <a:r>
              <a:rPr lang="en-GB" b="1" dirty="0" smtClean="0"/>
              <a:t>Vocational School</a:t>
            </a:r>
            <a:r>
              <a:rPr lang="sk-SK" b="1" dirty="0" smtClean="0"/>
              <a:t/>
            </a:r>
            <a:br>
              <a:rPr lang="sk-SK" b="1" dirty="0" smtClean="0"/>
            </a:br>
            <a:r>
              <a:rPr lang="en-GB" b="1" dirty="0" smtClean="0"/>
              <a:t/>
            </a:r>
            <a:br>
              <a:rPr lang="en-GB" b="1" dirty="0" smtClean="0"/>
            </a:br>
            <a:endParaRPr lang="sk-SK" dirty="0"/>
          </a:p>
        </p:txBody>
      </p:sp>
      <p:sp>
        <p:nvSpPr>
          <p:cNvPr id="3" name="Zástupný symbol obsahu 2"/>
          <p:cNvSpPr>
            <a:spLocks noGrp="1"/>
          </p:cNvSpPr>
          <p:nvPr>
            <p:ph idx="1"/>
          </p:nvPr>
        </p:nvSpPr>
        <p:spPr>
          <a:xfrm>
            <a:off x="457200" y="1557338"/>
            <a:ext cx="8229600" cy="5016500"/>
          </a:xfrm>
        </p:spPr>
        <p:txBody>
          <a:bodyPr>
            <a:normAutofit fontScale="92500" lnSpcReduction="20000"/>
          </a:bodyPr>
          <a:lstStyle/>
          <a:p>
            <a:pPr marL="365760" indent="-256032" fontAlgn="auto">
              <a:spcAft>
                <a:spcPts val="0"/>
              </a:spcAft>
              <a:buClr>
                <a:schemeClr val="accent3"/>
              </a:buClr>
              <a:buFont typeface="Georgia"/>
              <a:buChar char="•"/>
              <a:defRPr/>
            </a:pPr>
            <a:r>
              <a:rPr lang="en-US" dirty="0" smtClean="0"/>
              <a:t>There are two types of secondary vocational schools: secondary vocational schools and secondary </a:t>
            </a:r>
            <a:r>
              <a:rPr lang="en-GB" dirty="0" smtClean="0"/>
              <a:t>specialised</a:t>
            </a:r>
            <a:r>
              <a:rPr lang="en-US" dirty="0" smtClean="0"/>
              <a:t> schools.</a:t>
            </a:r>
            <a:endParaRPr lang="sk-SK" dirty="0" smtClean="0"/>
          </a:p>
          <a:p>
            <a:pPr marL="365760" indent="-256032" fontAlgn="auto">
              <a:spcAft>
                <a:spcPts val="0"/>
              </a:spcAft>
              <a:buClr>
                <a:schemeClr val="accent3"/>
              </a:buClr>
              <a:buFont typeface="Georgia"/>
              <a:buChar char="•"/>
              <a:defRPr/>
            </a:pPr>
            <a:r>
              <a:rPr lang="en-US" dirty="0" smtClean="0"/>
              <a:t> Secondary vocational schools consist of general education and vocational training and students regularly attend practical classes, training centre and real working places to learn practical skills in the given profession. Vocational education </a:t>
            </a:r>
            <a:r>
              <a:rPr lang="en-GB" dirty="0" smtClean="0"/>
              <a:t>in</a:t>
            </a:r>
            <a:r>
              <a:rPr lang="en-US" dirty="0" smtClean="0"/>
              <a:t> Slovakia is offered in two, three or four years of study. </a:t>
            </a:r>
            <a:endParaRPr lang="sk-SK" dirty="0" smtClean="0"/>
          </a:p>
          <a:p>
            <a:pPr marL="365760" indent="-256032" fontAlgn="auto">
              <a:spcAft>
                <a:spcPts val="0"/>
              </a:spcAft>
              <a:buClr>
                <a:schemeClr val="accent3"/>
              </a:buClr>
              <a:buFont typeface="Georgia"/>
              <a:buChar char="•"/>
              <a:defRPr/>
            </a:pPr>
            <a:r>
              <a:rPr lang="en-US" dirty="0" smtClean="0"/>
              <a:t>Secondary specialized schools specialize in branches such as health, economy, sport, art, agriculture, wood industry, pharmacy, chemistry, pedagogy, industry, hotel academies etc. </a:t>
            </a:r>
            <a:endParaRPr lang="sk-SK" dirty="0" smtClean="0"/>
          </a:p>
          <a:p>
            <a:pPr marL="365760" indent="-256032" fontAlgn="auto">
              <a:spcAft>
                <a:spcPts val="0"/>
              </a:spcAft>
              <a:buClr>
                <a:schemeClr val="accent3"/>
              </a:buClr>
              <a:buFont typeface="Georgia"/>
              <a:buNone/>
              <a:defRPr/>
            </a:pPr>
            <a:endParaRPr lang="sk-SK"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obsahu 2"/>
          <p:cNvSpPr>
            <a:spLocks noGrp="1"/>
          </p:cNvSpPr>
          <p:nvPr>
            <p:ph idx="1"/>
          </p:nvPr>
        </p:nvSpPr>
        <p:spPr>
          <a:xfrm>
            <a:off x="457200" y="571500"/>
            <a:ext cx="8229600" cy="6002338"/>
          </a:xfrm>
        </p:spPr>
        <p:txBody>
          <a:bodyPr/>
          <a:lstStyle/>
          <a:p>
            <a:r>
              <a:rPr lang="en-US" sz="2200" smtClean="0"/>
              <a:t>Study at the three-year vocational schools fin</a:t>
            </a:r>
            <a:r>
              <a:rPr lang="sk-SK" sz="2200" smtClean="0"/>
              <a:t>ish</a:t>
            </a:r>
            <a:r>
              <a:rPr lang="en-US" sz="2200" smtClean="0"/>
              <a:t>ed by final examination that qualifies graduates for performing workers' trades and vocational activities corresponding to the branch they were trained for. </a:t>
            </a:r>
            <a:endParaRPr lang="sk-SK" sz="2200" smtClean="0"/>
          </a:p>
          <a:p>
            <a:r>
              <a:rPr lang="en-US" sz="2200" smtClean="0"/>
              <a:t>Based on study results students can continue their study at two-year vocational school to complete their secondary study with school leaving examination called maturita. </a:t>
            </a:r>
            <a:endParaRPr lang="sk-SK" sz="2200" smtClean="0"/>
          </a:p>
          <a:p>
            <a:r>
              <a:rPr lang="en-US" sz="2200" smtClean="0"/>
              <a:t>Besides full-time two-year vocational school there are part time </a:t>
            </a:r>
            <a:r>
              <a:rPr lang="sk-SK" sz="2200" smtClean="0"/>
              <a:t> or</a:t>
            </a:r>
            <a:r>
              <a:rPr lang="en-US" sz="2200" smtClean="0"/>
              <a:t> evening schools providing education for people who are already employed and cannot attend education day time. </a:t>
            </a:r>
            <a:endParaRPr lang="sk-SK" sz="2200" smtClean="0"/>
          </a:p>
          <a:p>
            <a:r>
              <a:rPr lang="en-US" sz="2200" smtClean="0"/>
              <a:t>Vocational professions include professions such as builder, mechanic, cook, waiter, hairdresser, baker, butcher, etc. </a:t>
            </a:r>
            <a:endParaRPr lang="sk-SK" sz="2200" smtClean="0"/>
          </a:p>
          <a:p>
            <a:r>
              <a:rPr lang="en-US" sz="2200" smtClean="0"/>
              <a:t>Four-year study finishes with school leaving examination. After graduation at the four-year study students obtain maturita certificate. </a:t>
            </a:r>
            <a:endParaRPr lang="sk-SK" sz="2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3"/>
          <p:cNvSpPr>
            <a:spLocks noGrp="1"/>
          </p:cNvSpPr>
          <p:nvPr>
            <p:ph type="title"/>
          </p:nvPr>
        </p:nvSpPr>
        <p:spPr/>
        <p:txBody>
          <a:bodyPr/>
          <a:lstStyle/>
          <a:p>
            <a:r>
              <a:rPr lang="en-GB" b="1" smtClean="0"/>
              <a:t>Content</a:t>
            </a:r>
          </a:p>
        </p:txBody>
      </p:sp>
      <p:sp>
        <p:nvSpPr>
          <p:cNvPr id="6147" name="Zástupný symbol obsahu 4"/>
          <p:cNvSpPr>
            <a:spLocks noGrp="1"/>
          </p:cNvSpPr>
          <p:nvPr>
            <p:ph idx="1"/>
          </p:nvPr>
        </p:nvSpPr>
        <p:spPr/>
        <p:txBody>
          <a:bodyPr/>
          <a:lstStyle/>
          <a:p>
            <a:r>
              <a:rPr lang="en-GB" b="1" smtClean="0"/>
              <a:t>School types in Slovakia</a:t>
            </a:r>
          </a:p>
          <a:p>
            <a:r>
              <a:rPr lang="en-GB" b="1" smtClean="0"/>
              <a:t>Slovakia school types by levels</a:t>
            </a:r>
          </a:p>
          <a:p>
            <a:r>
              <a:rPr lang="en-GB" b="1" smtClean="0"/>
              <a:t>Education in Slovakia</a:t>
            </a:r>
          </a:p>
          <a:p>
            <a:r>
              <a:rPr lang="en-GB" b="1" smtClean="0"/>
              <a:t>Kindergarten</a:t>
            </a:r>
            <a:r>
              <a:rPr lang="sk-SK" b="1" smtClean="0"/>
              <a:t>s</a:t>
            </a:r>
            <a:r>
              <a:rPr lang="en-GB" b="1" smtClean="0"/>
              <a:t> in Slovakia</a:t>
            </a:r>
          </a:p>
          <a:p>
            <a:r>
              <a:rPr lang="en-GB" b="1" smtClean="0"/>
              <a:t>Primary schools in Slovakia</a:t>
            </a:r>
          </a:p>
          <a:p>
            <a:r>
              <a:rPr lang="en-GB" b="1" smtClean="0"/>
              <a:t>Secondary School</a:t>
            </a:r>
            <a:r>
              <a:rPr lang="sk-SK" b="1" smtClean="0"/>
              <a:t>s</a:t>
            </a:r>
            <a:endParaRPr lang="en-GB" b="1" smtClean="0"/>
          </a:p>
          <a:p>
            <a:r>
              <a:rPr lang="en-GB" b="1" smtClean="0"/>
              <a:t>Universities in Slovakia </a:t>
            </a:r>
          </a:p>
          <a:p>
            <a:pPr>
              <a:buFont typeface="Georgia" pitchFamily="18" charset="0"/>
              <a:buNone/>
            </a:pPr>
            <a:endParaRPr lang="sk-SK"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713"/>
            <a:ext cx="8229600" cy="647700"/>
          </a:xfrm>
        </p:spPr>
        <p:txBody>
          <a:bodyPr>
            <a:normAutofit fontScale="90000"/>
          </a:bodyPr>
          <a:lstStyle/>
          <a:p>
            <a:pPr fontAlgn="auto">
              <a:spcAft>
                <a:spcPts val="0"/>
              </a:spcAft>
              <a:defRPr/>
            </a:pPr>
            <a:r>
              <a:rPr lang="sk-SK" b="1" dirty="0" smtClean="0"/>
              <a:t/>
            </a:r>
            <a:br>
              <a:rPr lang="sk-SK" b="1" dirty="0" smtClean="0"/>
            </a:br>
            <a:r>
              <a:rPr lang="en-GB" b="1" dirty="0" smtClean="0"/>
              <a:t>Grammar Schools</a:t>
            </a:r>
            <a:br>
              <a:rPr lang="en-GB" b="1" dirty="0" smtClean="0"/>
            </a:br>
            <a:endParaRPr lang="en-GB" dirty="0"/>
          </a:p>
        </p:txBody>
      </p:sp>
      <p:sp>
        <p:nvSpPr>
          <p:cNvPr id="24579" name="Zástupný symbol obsahu 2"/>
          <p:cNvSpPr>
            <a:spLocks noGrp="1"/>
          </p:cNvSpPr>
          <p:nvPr>
            <p:ph idx="1"/>
          </p:nvPr>
        </p:nvSpPr>
        <p:spPr>
          <a:xfrm>
            <a:off x="457200" y="1412875"/>
            <a:ext cx="8229600" cy="5160963"/>
          </a:xfrm>
        </p:spPr>
        <p:txBody>
          <a:bodyPr/>
          <a:lstStyle/>
          <a:p>
            <a:r>
              <a:rPr lang="en-US" smtClean="0"/>
              <a:t>Grammar schools are considered as prestigious schools as the study is formed in order to prepare students for higher education especially universities. </a:t>
            </a:r>
            <a:endParaRPr lang="sk-SK" smtClean="0"/>
          </a:p>
          <a:p>
            <a:r>
              <a:rPr lang="en-US" smtClean="0"/>
              <a:t>Though gymnasia provide general education, many grammar schools have specialized classed specializing e.g. in languages, programming or mathematics. </a:t>
            </a:r>
            <a:endParaRPr lang="sk-SK"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49275"/>
            <a:ext cx="8229600" cy="719138"/>
          </a:xfrm>
        </p:spPr>
        <p:txBody>
          <a:bodyPr>
            <a:normAutofit fontScale="90000"/>
          </a:bodyPr>
          <a:lstStyle/>
          <a:p>
            <a:pPr fontAlgn="auto">
              <a:spcAft>
                <a:spcPts val="0"/>
              </a:spcAft>
              <a:defRPr/>
            </a:pPr>
            <a:r>
              <a:rPr lang="sk-SK" b="1" dirty="0" smtClean="0"/>
              <a:t/>
            </a:r>
            <a:br>
              <a:rPr lang="sk-SK" b="1" dirty="0" smtClean="0"/>
            </a:br>
            <a:r>
              <a:rPr lang="en-GB" b="1" dirty="0" smtClean="0"/>
              <a:t>Universities</a:t>
            </a:r>
            <a:r>
              <a:rPr lang="sk-SK" b="1" dirty="0" smtClean="0"/>
              <a:t> in Slovakia </a:t>
            </a:r>
            <a:br>
              <a:rPr lang="sk-SK" b="1" dirty="0" smtClean="0"/>
            </a:br>
            <a:endParaRPr lang="sk-SK" dirty="0"/>
          </a:p>
        </p:txBody>
      </p:sp>
      <p:sp>
        <p:nvSpPr>
          <p:cNvPr id="25603" name="Zástupný symbol obsahu 2"/>
          <p:cNvSpPr>
            <a:spLocks noGrp="1"/>
          </p:cNvSpPr>
          <p:nvPr>
            <p:ph idx="1"/>
          </p:nvPr>
        </p:nvSpPr>
        <p:spPr>
          <a:xfrm>
            <a:off x="457200" y="1341438"/>
            <a:ext cx="8229600" cy="5232400"/>
          </a:xfrm>
        </p:spPr>
        <p:txBody>
          <a:bodyPr/>
          <a:lstStyle/>
          <a:p>
            <a:r>
              <a:rPr lang="en-US" smtClean="0"/>
              <a:t>After secondary school graduation students can apply for a university study. To enter a university, students have to pass an entrance exam. Students are chosen based on the secondary study results and entrance exam results. </a:t>
            </a:r>
            <a:endParaRPr lang="sk-SK" smtClean="0"/>
          </a:p>
          <a:p>
            <a:r>
              <a:rPr lang="en-US" smtClean="0"/>
              <a:t>Full university education in Slovakia lasts five year, some faculties are organized in 6 year study, e.g. human medicine (MUDr.).</a:t>
            </a:r>
            <a:endParaRPr lang="sk-SK"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obsahu 2"/>
          <p:cNvSpPr>
            <a:spLocks noGrp="1"/>
          </p:cNvSpPr>
          <p:nvPr>
            <p:ph idx="1"/>
          </p:nvPr>
        </p:nvSpPr>
        <p:spPr>
          <a:xfrm>
            <a:off x="457200" y="571500"/>
            <a:ext cx="8229600" cy="6002338"/>
          </a:xfrm>
        </p:spPr>
        <p:txBody>
          <a:bodyPr/>
          <a:lstStyle/>
          <a:p>
            <a:r>
              <a:rPr lang="en-US" sz="3000" smtClean="0"/>
              <a:t>University study in Slovakia is organized in the following stages. </a:t>
            </a:r>
            <a:endParaRPr lang="sk-SK" sz="3000" smtClean="0"/>
          </a:p>
          <a:p>
            <a:r>
              <a:rPr lang="en-US" sz="3000" smtClean="0"/>
              <a:t>Stage one, bachelor study lasts 3-4 years and graduates obtain Bachelor title (abb. Bc.). </a:t>
            </a:r>
            <a:endParaRPr lang="sk-SK" sz="3000" smtClean="0"/>
          </a:p>
          <a:p>
            <a:r>
              <a:rPr lang="en-US" sz="3000" smtClean="0"/>
              <a:t>Stage two usually lasts 2 years and graduates obtain the following titles:</a:t>
            </a:r>
          </a:p>
          <a:p>
            <a:r>
              <a:rPr lang="en-US" sz="3000" smtClean="0"/>
              <a:t>Master (abb. Mgr.)</a:t>
            </a:r>
          </a:p>
          <a:p>
            <a:r>
              <a:rPr lang="en-US" sz="3000" smtClean="0"/>
              <a:t>Engineer (abb. Ing.)</a:t>
            </a:r>
          </a:p>
          <a:p>
            <a:r>
              <a:rPr lang="en-US" sz="3000" smtClean="0"/>
              <a:t>Doctor title is based on studied branch (MUDr., MVDr., MDDr.) </a:t>
            </a:r>
          </a:p>
          <a:p>
            <a:endParaRPr lang="sk-SK" sz="3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obsahu 2"/>
          <p:cNvSpPr>
            <a:spLocks noGrp="1"/>
          </p:cNvSpPr>
          <p:nvPr>
            <p:ph idx="1"/>
          </p:nvPr>
        </p:nvSpPr>
        <p:spPr>
          <a:xfrm>
            <a:off x="457200" y="1628775"/>
            <a:ext cx="8229600" cy="4945063"/>
          </a:xfrm>
        </p:spPr>
        <p:txBody>
          <a:bodyPr/>
          <a:lstStyle/>
          <a:p>
            <a:r>
              <a:rPr lang="en-US" smtClean="0"/>
              <a:t>The university title is obtained after writing a diploma work and passing state exam on a promotion ceremony. </a:t>
            </a:r>
            <a:endParaRPr lang="sk-SK" smtClean="0"/>
          </a:p>
          <a:p>
            <a:r>
              <a:rPr lang="en-US" smtClean="0"/>
              <a:t>Most professions require second stage university degree. </a:t>
            </a:r>
            <a:endParaRPr lang="sk-SK" smtClean="0"/>
          </a:p>
          <a:p>
            <a:r>
              <a:rPr lang="en-US" smtClean="0"/>
              <a:t>Stage three is called </a:t>
            </a:r>
            <a:r>
              <a:rPr lang="en-GB" smtClean="0"/>
              <a:t>postgraduate </a:t>
            </a:r>
            <a:r>
              <a:rPr lang="en-US" smtClean="0"/>
              <a:t>study and last 3-</a:t>
            </a:r>
            <a:r>
              <a:rPr lang="sk-SK" smtClean="0"/>
              <a:t>5</a:t>
            </a:r>
            <a:r>
              <a:rPr lang="en-US" smtClean="0"/>
              <a:t> years. Graduates obtain a </a:t>
            </a:r>
            <a:r>
              <a:rPr lang="en-GB" smtClean="0"/>
              <a:t>title </a:t>
            </a:r>
            <a:r>
              <a:rPr lang="en-US" smtClean="0"/>
              <a:t>PhD which is placed after the name. </a:t>
            </a:r>
            <a:endParaRPr lang="sk-SK"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5"/>
          <p:cNvSpPr>
            <a:spLocks noGrp="1"/>
          </p:cNvSpPr>
          <p:nvPr>
            <p:ph type="title"/>
          </p:nvPr>
        </p:nvSpPr>
        <p:spPr/>
        <p:txBody>
          <a:bodyPr/>
          <a:lstStyle/>
          <a:p>
            <a:r>
              <a:rPr lang="en-GB" b="1" smtClean="0"/>
              <a:t>School types in Slovakia</a:t>
            </a:r>
          </a:p>
        </p:txBody>
      </p:sp>
      <p:sp>
        <p:nvSpPr>
          <p:cNvPr id="7171" name="Zástupný symbol obsahu 6"/>
          <p:cNvSpPr>
            <a:spLocks noGrp="1"/>
          </p:cNvSpPr>
          <p:nvPr>
            <p:ph idx="1"/>
          </p:nvPr>
        </p:nvSpPr>
        <p:spPr/>
        <p:txBody>
          <a:bodyPr/>
          <a:lstStyle/>
          <a:p>
            <a:r>
              <a:rPr lang="en-US" smtClean="0"/>
              <a:t>State schools</a:t>
            </a:r>
          </a:p>
          <a:p>
            <a:r>
              <a:rPr lang="en-US" smtClean="0"/>
              <a:t>Schools owned by </a:t>
            </a:r>
            <a:r>
              <a:rPr lang="sk-SK" smtClean="0"/>
              <a:t>C</a:t>
            </a:r>
            <a:r>
              <a:rPr lang="en-US" smtClean="0"/>
              <a:t>hurch</a:t>
            </a:r>
          </a:p>
          <a:p>
            <a:r>
              <a:rPr lang="en-US" smtClean="0"/>
              <a:t>Private schools</a:t>
            </a:r>
          </a:p>
          <a:p>
            <a:pPr>
              <a:buFont typeface="Georgia" pitchFamily="18" charset="0"/>
              <a:buNone/>
            </a:pPr>
            <a:endParaRPr lang="sk-SK"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sk-SK" b="1" smtClean="0"/>
              <a:t>Slovakia </a:t>
            </a:r>
            <a:r>
              <a:rPr lang="en-GB" b="1" smtClean="0"/>
              <a:t>school types by levels</a:t>
            </a:r>
          </a:p>
        </p:txBody>
      </p:sp>
      <p:sp>
        <p:nvSpPr>
          <p:cNvPr id="8195" name="Zástupný symbol obsahu 2"/>
          <p:cNvSpPr>
            <a:spLocks noGrp="1"/>
          </p:cNvSpPr>
          <p:nvPr>
            <p:ph idx="1"/>
          </p:nvPr>
        </p:nvSpPr>
        <p:spPr/>
        <p:txBody>
          <a:bodyPr/>
          <a:lstStyle/>
          <a:p>
            <a:r>
              <a:rPr lang="en-US" smtClean="0"/>
              <a:t>Kindergartens or pre-school education</a:t>
            </a:r>
            <a:endParaRPr lang="sk-SK" smtClean="0"/>
          </a:p>
          <a:p>
            <a:pPr>
              <a:buFont typeface="Georgia" pitchFamily="18" charset="0"/>
              <a:buNone/>
            </a:pPr>
            <a:r>
              <a:rPr lang="en-US" smtClean="0"/>
              <a:t> (3-6 years)</a:t>
            </a:r>
          </a:p>
          <a:p>
            <a:r>
              <a:rPr lang="en-US" smtClean="0"/>
              <a:t>Primary schools (6-15 years)</a:t>
            </a:r>
          </a:p>
          <a:p>
            <a:r>
              <a:rPr lang="en-US" smtClean="0"/>
              <a:t>Secondary schools (15-19 years)</a:t>
            </a:r>
          </a:p>
          <a:p>
            <a:r>
              <a:rPr lang="en-US" smtClean="0"/>
              <a:t>Universities (from  19)</a:t>
            </a:r>
          </a:p>
          <a:p>
            <a:endParaRPr lang="sk-SK"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323850" y="549275"/>
            <a:ext cx="8229600" cy="1066800"/>
          </a:xfrm>
        </p:spPr>
        <p:txBody>
          <a:bodyPr/>
          <a:lstStyle/>
          <a:p>
            <a:r>
              <a:rPr lang="en-GB" b="1" smtClean="0"/>
              <a:t>Education i</a:t>
            </a:r>
            <a:r>
              <a:rPr lang="sk-SK" b="1" smtClean="0"/>
              <a:t>n Slovakia</a:t>
            </a:r>
          </a:p>
        </p:txBody>
      </p:sp>
      <p:sp>
        <p:nvSpPr>
          <p:cNvPr id="9219" name="Zástupný symbol obsahu 2"/>
          <p:cNvSpPr>
            <a:spLocks noGrp="1"/>
          </p:cNvSpPr>
          <p:nvPr>
            <p:ph idx="1"/>
          </p:nvPr>
        </p:nvSpPr>
        <p:spPr>
          <a:xfrm>
            <a:off x="457200" y="1628775"/>
            <a:ext cx="8229600" cy="4945063"/>
          </a:xfrm>
        </p:spPr>
        <p:txBody>
          <a:bodyPr/>
          <a:lstStyle/>
          <a:p>
            <a:r>
              <a:rPr lang="en-US" smtClean="0"/>
              <a:t>Most schools in Slovakia are owned by the state</a:t>
            </a:r>
            <a:r>
              <a:rPr lang="sk-SK" smtClean="0"/>
              <a:t> </a:t>
            </a:r>
            <a:r>
              <a:rPr lang="en-GB" smtClean="0"/>
              <a:t>but </a:t>
            </a:r>
            <a:r>
              <a:rPr lang="en-US" smtClean="0"/>
              <a:t>there are a few church-owned and private schools. </a:t>
            </a:r>
            <a:endParaRPr lang="sk-SK" smtClean="0"/>
          </a:p>
          <a:p>
            <a:r>
              <a:rPr lang="en-US" smtClean="0"/>
              <a:t>Students go to school five days a week, from Monday until Friday. </a:t>
            </a:r>
            <a:endParaRPr lang="sk-SK" smtClean="0"/>
          </a:p>
          <a:p>
            <a:r>
              <a:rPr lang="en-US" smtClean="0"/>
              <a:t>Summer holiday in primary and secondary schools in Slovakia is from the 1st of July until the 31st of August. There is a few days holiday around Christmas and Easter, and on national holidays. </a:t>
            </a:r>
            <a:endParaRPr lang="sk-SK"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obsahu 2"/>
          <p:cNvSpPr>
            <a:spLocks noGrp="1"/>
          </p:cNvSpPr>
          <p:nvPr>
            <p:ph idx="1"/>
          </p:nvPr>
        </p:nvSpPr>
        <p:spPr>
          <a:xfrm>
            <a:off x="457200" y="571500"/>
            <a:ext cx="8229600" cy="6002338"/>
          </a:xfrm>
        </p:spPr>
        <p:txBody>
          <a:bodyPr/>
          <a:lstStyle/>
          <a:p>
            <a:r>
              <a:rPr lang="en-US" sz="3000" smtClean="0"/>
              <a:t>Pre-school education in Slovakia is for children from 3 to 6 years old. </a:t>
            </a:r>
            <a:endParaRPr lang="sk-SK" sz="3000" smtClean="0"/>
          </a:p>
          <a:p>
            <a:r>
              <a:rPr lang="en-US" sz="3000" smtClean="0"/>
              <a:t>Primary education in Slovakia lasts for nine years and is compulsory. It is divided into two stages of </a:t>
            </a:r>
            <a:r>
              <a:rPr lang="en-GB" sz="3000" smtClean="0"/>
              <a:t>four</a:t>
            </a:r>
            <a:r>
              <a:rPr lang="en-US" sz="3000" smtClean="0"/>
              <a:t> and five years. Children start attending primary school at the age of 6 till 15. </a:t>
            </a:r>
            <a:endParaRPr lang="sk-SK" sz="3000" smtClean="0"/>
          </a:p>
          <a:p>
            <a:r>
              <a:rPr lang="en-US" sz="3000" smtClean="0"/>
              <a:t>A school year </a:t>
            </a:r>
            <a:r>
              <a:rPr lang="sk-SK" sz="3000" smtClean="0"/>
              <a:t>in</a:t>
            </a:r>
            <a:r>
              <a:rPr lang="en-US" sz="3000" smtClean="0"/>
              <a:t> Slovakia</a:t>
            </a:r>
            <a:r>
              <a:rPr lang="sk-SK" sz="3000" smtClean="0"/>
              <a:t> at</a:t>
            </a:r>
            <a:r>
              <a:rPr lang="en-US" sz="3000" smtClean="0"/>
              <a:t> primary and secondary schools consists of two terms. The first term starts on 2nd September and ends at the end of January, the second term starts on 1st February and lasts until 30th June. </a:t>
            </a:r>
            <a:endParaRPr lang="sk-SK" sz="3000" smtClean="0"/>
          </a:p>
          <a:p>
            <a:endParaRPr lang="sk-SK"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obsahu 2"/>
          <p:cNvSpPr>
            <a:spLocks noGrp="1"/>
          </p:cNvSpPr>
          <p:nvPr>
            <p:ph idx="1"/>
          </p:nvPr>
        </p:nvSpPr>
        <p:spPr>
          <a:xfrm>
            <a:off x="457200" y="500063"/>
            <a:ext cx="8229600" cy="6073775"/>
          </a:xfrm>
        </p:spPr>
        <p:txBody>
          <a:bodyPr/>
          <a:lstStyle/>
          <a:p>
            <a:r>
              <a:rPr lang="en-US" sz="3000" smtClean="0"/>
              <a:t>Primary school students in Slovakia usually have from 4 to 6 classes a day depending on year of study and school type. </a:t>
            </a:r>
            <a:endParaRPr lang="sk-SK" sz="3000" smtClean="0"/>
          </a:p>
          <a:p>
            <a:r>
              <a:rPr lang="en-US" sz="3000" smtClean="0"/>
              <a:t>Secondary school children have usually 5 to 8 classes per day. Classes last for 45 minutes and there are 5-10 min breaks between them. There is a longer break called "big break" when students usually have a snack. </a:t>
            </a:r>
            <a:endParaRPr lang="sk-SK" sz="3000" smtClean="0"/>
          </a:p>
          <a:p>
            <a:r>
              <a:rPr lang="en-US" sz="3000" smtClean="0"/>
              <a:t>Primary and secondary education in Slovakia is free. Most textbooks and instructional material are distributed for free, returned at the end of the school year</a:t>
            </a:r>
            <a:r>
              <a:rPr lang="en-US" smtClean="0"/>
              <a:t>.</a:t>
            </a:r>
            <a:endParaRPr lang="sk-SK"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obsahu 2"/>
          <p:cNvSpPr>
            <a:spLocks noGrp="1"/>
          </p:cNvSpPr>
          <p:nvPr>
            <p:ph idx="1"/>
          </p:nvPr>
        </p:nvSpPr>
        <p:spPr>
          <a:xfrm>
            <a:off x="457200" y="642938"/>
            <a:ext cx="8229600" cy="5930900"/>
          </a:xfrm>
        </p:spPr>
        <p:txBody>
          <a:bodyPr/>
          <a:lstStyle/>
          <a:p>
            <a:endParaRPr lang="sk-SK" smtClean="0"/>
          </a:p>
          <a:p>
            <a:endParaRPr lang="sk-SK" smtClean="0"/>
          </a:p>
          <a:p>
            <a:endParaRPr lang="sk-SK" smtClean="0"/>
          </a:p>
          <a:p>
            <a:r>
              <a:rPr lang="en-US" smtClean="0"/>
              <a:t>Students at primary and secondary schools in Slovakia receive marks from 1 to 5, 1 is the best, 5 is the worst. They receive school reports at the end of each school term. Primary and secondary education in Slovakia is at a quite high level compared to many countries of the world. </a:t>
            </a:r>
            <a:endParaRPr lang="sk-SK"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obsahu 2"/>
          <p:cNvSpPr>
            <a:spLocks noGrp="1"/>
          </p:cNvSpPr>
          <p:nvPr>
            <p:ph idx="1"/>
          </p:nvPr>
        </p:nvSpPr>
        <p:spPr>
          <a:xfrm>
            <a:off x="457200" y="928688"/>
            <a:ext cx="8229600" cy="5645150"/>
          </a:xfrm>
        </p:spPr>
        <p:txBody>
          <a:bodyPr/>
          <a:lstStyle/>
          <a:p>
            <a:r>
              <a:rPr lang="en-US" sz="3000" smtClean="0"/>
              <a:t>Besides primary and secondary schools, there are afternoon schools for music instruments</a:t>
            </a:r>
            <a:r>
              <a:rPr lang="sk-SK" sz="3000" smtClean="0"/>
              <a:t>, dancing</a:t>
            </a:r>
            <a:r>
              <a:rPr lang="en-US" sz="3000" smtClean="0"/>
              <a:t> or painting. After lessons children at primary school can spend their time in youth </a:t>
            </a:r>
            <a:r>
              <a:rPr lang="en-GB" sz="3000" smtClean="0"/>
              <a:t>centres</a:t>
            </a:r>
            <a:r>
              <a:rPr lang="en-US" sz="3000" smtClean="0"/>
              <a:t> where they can write their homework, draw or play games. The youth clubs in Slovakia are especially useful for children whose parents work and do not wish to leave their children at home by themselves. </a:t>
            </a:r>
            <a:endParaRPr lang="sk-SK" sz="30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stský">
  <a:themeElements>
    <a:clrScheme name="Mests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sts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sts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290</TotalTime>
  <Words>1171</Words>
  <Application>Microsoft Office PowerPoint</Application>
  <PresentationFormat>Prezentácia na obrazovke (4:3)</PresentationFormat>
  <Paragraphs>114</Paragraphs>
  <Slides>23</Slides>
  <Notes>0</Notes>
  <HiddenSlides>0</HiddenSlides>
  <MMClips>0</MMClips>
  <ScaleCrop>false</ScaleCrop>
  <HeadingPairs>
    <vt:vector size="4" baseType="variant">
      <vt:variant>
        <vt:lpstr>Motív</vt:lpstr>
      </vt:variant>
      <vt:variant>
        <vt:i4>1</vt:i4>
      </vt:variant>
      <vt:variant>
        <vt:lpstr>Nadpisy snímok</vt:lpstr>
      </vt:variant>
      <vt:variant>
        <vt:i4>23</vt:i4>
      </vt:variant>
    </vt:vector>
  </HeadingPairs>
  <TitlesOfParts>
    <vt:vector size="24" baseType="lpstr">
      <vt:lpstr>Mestský</vt:lpstr>
      <vt:lpstr>Education and School system in Slovakia</vt:lpstr>
      <vt:lpstr>Content</vt:lpstr>
      <vt:lpstr>School types in Slovakia</vt:lpstr>
      <vt:lpstr>Slovakia school types by levels</vt:lpstr>
      <vt:lpstr>Education in Slovakia</vt:lpstr>
      <vt:lpstr>Snímka 6</vt:lpstr>
      <vt:lpstr>Snímka 7</vt:lpstr>
      <vt:lpstr>Snímka 8</vt:lpstr>
      <vt:lpstr>Snímka 9</vt:lpstr>
      <vt:lpstr>Kindergarten in Slovakia</vt:lpstr>
      <vt:lpstr> Primary schools in Slovakia </vt:lpstr>
      <vt:lpstr>Snímka 12</vt:lpstr>
      <vt:lpstr>Snímka 13</vt:lpstr>
      <vt:lpstr>Snímka 14</vt:lpstr>
      <vt:lpstr>Snímka 15</vt:lpstr>
      <vt:lpstr> Secondary School </vt:lpstr>
      <vt:lpstr>Snímka 17</vt:lpstr>
      <vt:lpstr>  Secondary Vocational School  </vt:lpstr>
      <vt:lpstr>Snímka 19</vt:lpstr>
      <vt:lpstr> Grammar Schools </vt:lpstr>
      <vt:lpstr> Universities in Slovakia  </vt:lpstr>
      <vt:lpstr>Snímka 22</vt:lpstr>
      <vt:lpstr>Snímka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School system in Slovakia</dc:title>
  <dc:creator>Mikuláš</dc:creator>
  <cp:lastModifiedBy>Riaditel</cp:lastModifiedBy>
  <cp:revision>52</cp:revision>
  <dcterms:created xsi:type="dcterms:W3CDTF">2010-11-01T17:38:28Z</dcterms:created>
  <dcterms:modified xsi:type="dcterms:W3CDTF">2017-09-18T04:45:28Z</dcterms:modified>
</cp:coreProperties>
</file>